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Lst>
  <p:sldSz cy="6858000" cx="9144000"/>
  <p:notesSz cx="7099300" cy="10234600"/>
  <p:embeddedFontLst>
    <p:embeddedFont>
      <p:font typeface="Caveat"/>
      <p:regular r:id="rId86"/>
      <p:bold r:id="rId87"/>
    </p:embeddedFont>
    <p:embeddedFont>
      <p:font typeface="Century Schoolbook"/>
      <p:regular r:id="rId88"/>
      <p:bold r:id="rId89"/>
      <p:italic r:id="rId90"/>
      <p:boldItalic r:id="rId91"/>
    </p:embeddedFont>
    <p:embeddedFont>
      <p:font typeface="Arial Black"/>
      <p:regular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1FCC290-2EBF-41C9-9913-AD8E1A575400}">
  <a:tblStyle styleId="{21FCC290-2EBF-41C9-9913-AD8E1A57540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font" Target="fonts/Caveat-regular.fntdata"/><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font" Target="fonts/CenturySchoolbook-regular.fntdata"/><Relationship Id="rId43" Type="http://schemas.openxmlformats.org/officeDocument/2006/relationships/slide" Target="slides/slide36.xml"/><Relationship Id="rId87" Type="http://schemas.openxmlformats.org/officeDocument/2006/relationships/font" Target="fonts/Caveat-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CenturySchoolbook-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CenturySchoolbook-boldItalic.fntdata"/><Relationship Id="rId90" Type="http://schemas.openxmlformats.org/officeDocument/2006/relationships/font" Target="fonts/CenturySchoolbook-italic.fntdata"/><Relationship Id="rId92" Type="http://schemas.openxmlformats.org/officeDocument/2006/relationships/font" Target="fonts/ArialBlack-regular.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6575" cy="5127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1138" y="0"/>
            <a:ext cx="3076575" cy="512763"/>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246188" y="1279525"/>
            <a:ext cx="4606925"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850"/>
            <a:ext cx="3076575" cy="51276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021138" y="9721850"/>
            <a:ext cx="3076575"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9EUSlI8tjRk" TargetMode="External"/><Relationship Id="rId3" Type="http://schemas.openxmlformats.org/officeDocument/2006/relationships/hyperlink" Target="https://www.youtube.com/watch?v=kmqi6eqv38U"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notes"/>
          <p:cNvSpPr txBox="1"/>
          <p:nvPr>
            <p:ph idx="1" type="body"/>
          </p:nvPr>
        </p:nvSpPr>
        <p:spPr>
          <a:xfrm>
            <a:off x="709613" y="4926013"/>
            <a:ext cx="5680075"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notes"/>
          <p:cNvSpPr/>
          <p:nvPr>
            <p:ph idx="2" type="sldImg"/>
          </p:nvPr>
        </p:nvSpPr>
        <p:spPr>
          <a:xfrm>
            <a:off x="1246188" y="1279525"/>
            <a:ext cx="4606925"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496981561e_0_116: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496981561e_0_116: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496981561e_0_116: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9102822d4_0_231: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59102822d4_0_231: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96981561e_0_219: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96981561e_0_219: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496981561e_0_219: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13:notes"/>
          <p:cNvSpPr txBox="1"/>
          <p:nvPr>
            <p:ph idx="1" type="body"/>
          </p:nvPr>
        </p:nvSpPr>
        <p:spPr>
          <a:xfrm>
            <a:off x="709613" y="4926013"/>
            <a:ext cx="5680075"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900">
                <a:solidFill>
                  <a:srgbClr val="595959"/>
                </a:solidFill>
                <a:latin typeface="Arial"/>
                <a:ea typeface="Arial"/>
                <a:cs typeface="Arial"/>
                <a:sym typeface="Arial"/>
              </a:rPr>
              <a:t>ENTORNO GENERAL O MACROENTORNO:</a:t>
            </a:r>
            <a:endParaRPr sz="900">
              <a:solidFill>
                <a:srgbClr val="595959"/>
              </a:solidFill>
              <a:latin typeface="Arial"/>
              <a:ea typeface="Arial"/>
              <a:cs typeface="Arial"/>
              <a:sym typeface="Arial"/>
            </a:endParaRPr>
          </a:p>
          <a:p>
            <a:pPr indent="0" lvl="0" marL="0" rtl="0" algn="l">
              <a:spcBef>
                <a:spcPts val="0"/>
              </a:spcBef>
              <a:spcAft>
                <a:spcPts val="0"/>
              </a:spcAft>
              <a:buNone/>
            </a:pPr>
            <a:r>
              <a:rPr lang="es-ES" sz="900">
                <a:solidFill>
                  <a:srgbClr val="595959"/>
                </a:solidFill>
                <a:latin typeface="Arial"/>
                <a:ea typeface="Arial"/>
                <a:cs typeface="Arial"/>
                <a:sym typeface="Arial"/>
              </a:rPr>
              <a:t>Entorno demográfico, entorno económico, entorno natural, entorno tecnológico, entorno político-legal y entorno socio-cultural</a:t>
            </a:r>
            <a:endParaRPr sz="900">
              <a:solidFill>
                <a:srgbClr val="595959"/>
              </a:solidFill>
              <a:latin typeface="Arial"/>
              <a:ea typeface="Arial"/>
              <a:cs typeface="Arial"/>
              <a:sym typeface="Arial"/>
            </a:endParaRPr>
          </a:p>
          <a:p>
            <a:pPr indent="0" lvl="0" marL="0" rtl="0" algn="l">
              <a:spcBef>
                <a:spcPts val="0"/>
              </a:spcBef>
              <a:spcAft>
                <a:spcPts val="0"/>
              </a:spcAft>
              <a:buNone/>
            </a:pPr>
            <a:r>
              <a:rPr lang="es-ES" sz="900">
                <a:solidFill>
                  <a:srgbClr val="595959"/>
                </a:solidFill>
                <a:latin typeface="Arial"/>
                <a:ea typeface="Arial"/>
                <a:cs typeface="Arial"/>
                <a:sym typeface="Arial"/>
              </a:rPr>
              <a:t>ENTORNO FUNCIONAL</a:t>
            </a:r>
            <a:endParaRPr sz="900">
              <a:solidFill>
                <a:srgbClr val="595959"/>
              </a:solidFill>
              <a:latin typeface="Arial"/>
              <a:ea typeface="Arial"/>
              <a:cs typeface="Arial"/>
              <a:sym typeface="Arial"/>
            </a:endParaRPr>
          </a:p>
          <a:p>
            <a:pPr indent="0" lvl="0" marL="0" rtl="0" algn="l">
              <a:spcBef>
                <a:spcPts val="0"/>
              </a:spcBef>
              <a:spcAft>
                <a:spcPts val="0"/>
              </a:spcAft>
              <a:buNone/>
            </a:pPr>
            <a:r>
              <a:rPr lang="es-ES" sz="900">
                <a:solidFill>
                  <a:srgbClr val="595959"/>
                </a:solidFill>
                <a:latin typeface="Arial"/>
                <a:ea typeface="Arial"/>
                <a:cs typeface="Arial"/>
                <a:sym typeface="Arial"/>
              </a:rPr>
              <a:t>Incluye a aquellos actores inmediatos que participan en la producción, distribución y promoción de la oferta: Empresa, proveedores, distribuidores, intermediarios y público objetivo.</a:t>
            </a:r>
            <a:endParaRPr sz="900">
              <a:solidFill>
                <a:srgbClr val="595959"/>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900">
              <a:solidFill>
                <a:srgbClr val="595959"/>
              </a:solidFill>
              <a:latin typeface="Arial"/>
              <a:ea typeface="Arial"/>
              <a:cs typeface="Arial"/>
              <a:sym typeface="Arial"/>
            </a:endParaRPr>
          </a:p>
          <a:p>
            <a:pPr indent="0" lvl="0" marL="0" rtl="0" algn="l">
              <a:spcBef>
                <a:spcPts val="0"/>
              </a:spcBef>
              <a:spcAft>
                <a:spcPts val="0"/>
              </a:spcAft>
              <a:buNone/>
            </a:pPr>
            <a:r>
              <a:t/>
            </a:r>
            <a:endParaRPr sz="800"/>
          </a:p>
        </p:txBody>
      </p:sp>
      <p:sp>
        <p:nvSpPr>
          <p:cNvPr id="403" name="Google Shape;403;p13:notes"/>
          <p:cNvSpPr/>
          <p:nvPr>
            <p:ph idx="2" type="sldImg"/>
          </p:nvPr>
        </p:nvSpPr>
        <p:spPr>
          <a:xfrm>
            <a:off x="1246188" y="1279525"/>
            <a:ext cx="4606925"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59102822d4_0_351: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g59102822d4_0_351: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9102822d4_0_359: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59102822d4_0_359: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61cf3974c_0_232: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61cf3974c_0_232: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461cf3974c_0_232: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38:notes"/>
          <p:cNvSpPr txBox="1"/>
          <p:nvPr>
            <p:ph idx="1" type="body"/>
          </p:nvPr>
        </p:nvSpPr>
        <p:spPr>
          <a:xfrm>
            <a:off x="709613" y="4926013"/>
            <a:ext cx="5680075"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s-ES" sz="1000">
                <a:latin typeface="Arial"/>
                <a:ea typeface="Arial"/>
                <a:cs typeface="Arial"/>
                <a:sym typeface="Arial"/>
              </a:rPr>
              <a:t>Por ejemplo:</a:t>
            </a:r>
            <a:r>
              <a:rPr lang="es-ES" sz="1000">
                <a:latin typeface="Arial"/>
                <a:ea typeface="Arial"/>
                <a:cs typeface="Arial"/>
                <a:sym typeface="Arial"/>
              </a:rPr>
              <a:t> edad, género, nivel de ingresos, estudios, hábitos de compra, ocupación o profesión, estado civil, situación familiar (hijos o sin hijos), ubicación geográfica, grupo étnico, afiliaciones o inclinaciones políticas, aficiones e intereses, etc.</a:t>
            </a:r>
            <a:endParaRPr sz="1000">
              <a:latin typeface="Arial"/>
              <a:ea typeface="Arial"/>
              <a:cs typeface="Arial"/>
              <a:sym typeface="Arial"/>
            </a:endParaRPr>
          </a:p>
          <a:p>
            <a:pPr indent="0" lvl="0" marL="0" rtl="0" algn="l">
              <a:spcBef>
                <a:spcPts val="0"/>
              </a:spcBef>
              <a:spcAft>
                <a:spcPts val="0"/>
              </a:spcAft>
              <a:buNone/>
            </a:pPr>
            <a:r>
              <a:rPr lang="es-ES" sz="1000">
                <a:latin typeface="Arial"/>
                <a:ea typeface="Arial"/>
                <a:cs typeface="Arial"/>
                <a:sym typeface="Arial"/>
              </a:rPr>
              <a:t>Pero, cuanto más precisa es una segmentación, mejor es el resultado final de cualquier estrategia.</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000">
              <a:latin typeface="Arial"/>
              <a:ea typeface="Arial"/>
              <a:cs typeface="Arial"/>
              <a:sym typeface="Arial"/>
            </a:endParaRPr>
          </a:p>
          <a:p>
            <a:pPr indent="0" lvl="0" marL="0" rtl="0" algn="l">
              <a:spcBef>
                <a:spcPts val="0"/>
              </a:spcBef>
              <a:spcAft>
                <a:spcPts val="0"/>
              </a:spcAft>
              <a:buNone/>
            </a:pPr>
            <a:r>
              <a:t/>
            </a:r>
            <a:endParaRPr sz="1000"/>
          </a:p>
        </p:txBody>
      </p:sp>
      <p:sp>
        <p:nvSpPr>
          <p:cNvPr id="466" name="Google Shape;466;p38:notes"/>
          <p:cNvSpPr/>
          <p:nvPr>
            <p:ph idx="2" type="sldImg"/>
          </p:nvPr>
        </p:nvSpPr>
        <p:spPr>
          <a:xfrm>
            <a:off x="1246188" y="1279525"/>
            <a:ext cx="4606925"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61cf3974c_0_98: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61cf3974c_0_98: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g461cf3974c_0_98: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61cf3974c_0_188: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61cf3974c_0_188: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461cf3974c_0_188: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96981561e_0_0: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96981561e_0_0: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496981561e_0_0: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61cf3974c_0_201: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461cf3974c_0_201: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g461cf3974c_0_201: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9102822d4_0_557: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g59102822d4_0_557: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9102822d4_0_571: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59102822d4_0_571: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59102822d4_0_593: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59102822d4_0_593: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9102822d4_0_604: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g59102822d4_0_604: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9102822d4_0_623: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g59102822d4_0_623: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496981561e_0_338: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496981561e_0_338: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Font typeface="Arial"/>
              <a:buNone/>
            </a:pPr>
            <a:r>
              <a:rPr lang="es-ES" sz="800"/>
              <a:t>Es decir que no caduca a diferencia de la patente. </a:t>
            </a:r>
            <a:endParaRPr/>
          </a:p>
          <a:p>
            <a:pPr indent="0" lvl="0" marL="0" rtl="0" algn="l">
              <a:spcBef>
                <a:spcPts val="0"/>
              </a:spcBef>
              <a:spcAft>
                <a:spcPts val="0"/>
              </a:spcAft>
              <a:buNone/>
            </a:pPr>
            <a:r>
              <a:t/>
            </a:r>
            <a:endParaRPr/>
          </a:p>
        </p:txBody>
      </p:sp>
      <p:sp>
        <p:nvSpPr>
          <p:cNvPr id="676" name="Google Shape;676;g496981561e_0_338: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61cf3974c_0_285: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94" name="Google Shape;694;g461cf3974c_0_285:notes"/>
          <p:cNvSpPr txBox="1"/>
          <p:nvPr>
            <p:ph idx="1" type="body"/>
          </p:nvPr>
        </p:nvSpPr>
        <p:spPr>
          <a:xfrm>
            <a:off x="709613" y="4926013"/>
            <a:ext cx="5680200" cy="4029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Font typeface="Arial"/>
              <a:buNone/>
            </a:pPr>
            <a:r>
              <a:t/>
            </a:r>
            <a:endParaRPr sz="800"/>
          </a:p>
          <a:p>
            <a:pPr indent="0" lvl="0" marL="0" rtl="0" algn="l">
              <a:lnSpc>
                <a:spcPct val="80000"/>
              </a:lnSpc>
              <a:spcBef>
                <a:spcPts val="0"/>
              </a:spcBef>
              <a:spcAft>
                <a:spcPts val="0"/>
              </a:spcAft>
              <a:buClr>
                <a:schemeClr val="dk1"/>
              </a:buClr>
              <a:buFont typeface="Arial"/>
              <a:buNone/>
            </a:pPr>
            <a:r>
              <a:rPr lang="es-ES" sz="800"/>
              <a:t>Ejemplo de mercedes benz</a:t>
            </a:r>
            <a:endParaRPr/>
          </a:p>
          <a:p>
            <a:pPr indent="0" lvl="0" marL="0" rtl="0" algn="l">
              <a:lnSpc>
                <a:spcPct val="80000"/>
              </a:lnSpc>
              <a:spcBef>
                <a:spcPts val="0"/>
              </a:spcBef>
              <a:spcAft>
                <a:spcPts val="0"/>
              </a:spcAft>
              <a:buClr>
                <a:schemeClr val="dk1"/>
              </a:buClr>
              <a:buFont typeface="Arial"/>
              <a:buNone/>
            </a:pPr>
            <a:r>
              <a:rPr lang="es-ES" sz="800"/>
              <a:t>Atributo: buena calidad, alto prestigio, alto valor de reventa, caro</a:t>
            </a:r>
            <a:endParaRPr/>
          </a:p>
          <a:p>
            <a:pPr indent="0" lvl="0" marL="0" rtl="0" algn="l">
              <a:lnSpc>
                <a:spcPct val="80000"/>
              </a:lnSpc>
              <a:spcBef>
                <a:spcPts val="0"/>
              </a:spcBef>
              <a:spcAft>
                <a:spcPts val="0"/>
              </a:spcAft>
              <a:buClr>
                <a:schemeClr val="dk1"/>
              </a:buClr>
              <a:buFont typeface="Arial"/>
              <a:buNone/>
            </a:pPr>
            <a:r>
              <a:rPr lang="es-ES" sz="800"/>
              <a:t>Beneficio: duración, no tendre que comprarme otro</a:t>
            </a:r>
            <a:endParaRPr/>
          </a:p>
          <a:p>
            <a:pPr indent="0" lvl="0" marL="0" rtl="0" algn="l">
              <a:lnSpc>
                <a:spcPct val="80000"/>
              </a:lnSpc>
              <a:spcBef>
                <a:spcPts val="0"/>
              </a:spcBef>
              <a:spcAft>
                <a:spcPts val="0"/>
              </a:spcAft>
              <a:buClr>
                <a:schemeClr val="dk1"/>
              </a:buClr>
              <a:buFont typeface="Arial"/>
              <a:buNone/>
            </a:pPr>
            <a:r>
              <a:rPr lang="es-ES" sz="800"/>
              <a:t>Valor: Identificar el sector de mercado cuyos valores coincidan con los beneficios de la marca, como la seguridad. </a:t>
            </a:r>
            <a:endParaRPr/>
          </a:p>
          <a:p>
            <a:pPr indent="0" lvl="0" marL="0" rtl="0" algn="l">
              <a:lnSpc>
                <a:spcPct val="80000"/>
              </a:lnSpc>
              <a:spcBef>
                <a:spcPts val="0"/>
              </a:spcBef>
              <a:spcAft>
                <a:spcPts val="0"/>
              </a:spcAft>
              <a:buClr>
                <a:schemeClr val="dk1"/>
              </a:buClr>
              <a:buFont typeface="Arial"/>
              <a:buNone/>
            </a:pPr>
            <a:r>
              <a:rPr lang="es-ES" sz="800"/>
              <a:t>Personalidad: proyectar personalidad, ejecutivo de mediana edad y nivel adquisitivo alto. Atraer a aquellas personas que quieren dar cierta imagen</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p:txBody>
      </p:sp>
      <p:sp>
        <p:nvSpPr>
          <p:cNvPr id="695" name="Google Shape;695;g461cf3974c_0_285:notes"/>
          <p:cNvSpPr txBox="1"/>
          <p:nvPr>
            <p:ph idx="12" type="sldNum"/>
          </p:nvPr>
        </p:nvSpPr>
        <p:spPr>
          <a:xfrm>
            <a:off x="4021138" y="9721850"/>
            <a:ext cx="3076500" cy="512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4982bc93db_0_106: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27" name="Google Shape;727;g4982bc93db_0_106:notes"/>
          <p:cNvSpPr txBox="1"/>
          <p:nvPr>
            <p:ph idx="1" type="body"/>
          </p:nvPr>
        </p:nvSpPr>
        <p:spPr>
          <a:xfrm>
            <a:off x="709613" y="4926013"/>
            <a:ext cx="5680200" cy="4029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s-ES" sz="800"/>
              <a:t>Decir que no caduca a diferencia de la patente. </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Ejemplo de mercedes benz</a:t>
            </a:r>
            <a:endParaRPr/>
          </a:p>
          <a:p>
            <a:pPr indent="0" lvl="0" marL="0" rtl="0" algn="l">
              <a:lnSpc>
                <a:spcPct val="80000"/>
              </a:lnSpc>
              <a:spcBef>
                <a:spcPts val="0"/>
              </a:spcBef>
              <a:spcAft>
                <a:spcPts val="0"/>
              </a:spcAft>
              <a:buNone/>
            </a:pPr>
            <a:r>
              <a:rPr lang="es-ES" sz="800"/>
              <a:t>Atributo: buena calidad, altro prestigio, alto valor de reventa, caro</a:t>
            </a:r>
            <a:endParaRPr/>
          </a:p>
          <a:p>
            <a:pPr indent="0" lvl="0" marL="0" rtl="0" algn="l">
              <a:lnSpc>
                <a:spcPct val="80000"/>
              </a:lnSpc>
              <a:spcBef>
                <a:spcPts val="0"/>
              </a:spcBef>
              <a:spcAft>
                <a:spcPts val="0"/>
              </a:spcAft>
              <a:buNone/>
            </a:pPr>
            <a:r>
              <a:rPr lang="es-ES" sz="800"/>
              <a:t>Beneficio: duración, no tendre que comprarme otro</a:t>
            </a:r>
            <a:endParaRPr/>
          </a:p>
          <a:p>
            <a:pPr indent="0" lvl="0" marL="0" rtl="0" algn="l">
              <a:lnSpc>
                <a:spcPct val="80000"/>
              </a:lnSpc>
              <a:spcBef>
                <a:spcPts val="0"/>
              </a:spcBef>
              <a:spcAft>
                <a:spcPts val="0"/>
              </a:spcAft>
              <a:buNone/>
            </a:pPr>
            <a:r>
              <a:rPr lang="es-ES" sz="800"/>
              <a:t>Valor: Identificar el sector de mercado cuyos valores coincidan con los beneficios de la marca, como la seguridad. </a:t>
            </a:r>
            <a:endParaRPr/>
          </a:p>
          <a:p>
            <a:pPr indent="0" lvl="0" marL="0" rtl="0" algn="l">
              <a:lnSpc>
                <a:spcPct val="80000"/>
              </a:lnSpc>
              <a:spcBef>
                <a:spcPts val="0"/>
              </a:spcBef>
              <a:spcAft>
                <a:spcPts val="0"/>
              </a:spcAft>
              <a:buNone/>
            </a:pPr>
            <a:r>
              <a:rPr lang="es-ES" sz="800"/>
              <a:t>Personalidad: proyectar personalidad, ejecutivo de mediana edad y nivel adquisitivo alto. Atraer a aquellas personas que quieren dar cierta imagen</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Valor de marca: conocimiento, preferencia o fidelidad de marca (ejemplo de ir a otro super a por el producto, si no hay casera no vamos). Valor de marca= activo que es un valor de mercado para su venta</a:t>
            </a:r>
            <a:endParaRPr/>
          </a:p>
          <a:p>
            <a:pPr indent="0" lvl="0" marL="0" rtl="0" algn="l">
              <a:lnSpc>
                <a:spcPct val="80000"/>
              </a:lnSpc>
              <a:spcBef>
                <a:spcPts val="0"/>
              </a:spcBef>
              <a:spcAft>
                <a:spcPts val="0"/>
              </a:spcAft>
              <a:buNone/>
            </a:pPr>
            <a:r>
              <a:rPr lang="es-ES" sz="800"/>
              <a:t>Estrategia de crecimiento mediante adquisición de cartera de marcas</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Alto valor de marca= ventaja competitiva, menores costes de marketing en relación con los ingresos, más poder de negociación con los detallistas (ya q el cliente espera esa marca), mas facil extensiones de denominación de marca, también protección contra competidores en precio.</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Importante conservar el valor de la marca (colgate palmolive no promete a corto plazo mejoras, no vaya a ir en detrimento de la confianza a lp si no se cumple)! Innovar en marca para mantener valor de marca. Marca como activo permanente en la empresa. </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Valor de la marca= valor de los clientes</a:t>
            </a:r>
            <a:endParaRPr/>
          </a:p>
          <a:p>
            <a:pPr indent="0" lvl="0" marL="0" rtl="0" algn="l">
              <a:lnSpc>
                <a:spcPct val="80000"/>
              </a:lnSpc>
              <a:spcBef>
                <a:spcPts val="0"/>
              </a:spcBef>
              <a:spcAft>
                <a:spcPts val="0"/>
              </a:spcAft>
              <a:buNone/>
            </a:pPr>
            <a:r>
              <a:rPr lang="es-ES" sz="800"/>
              <a:t>Importancia gestión de la marca, valor de la relación con los clientes fieles</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GRÁFICO: PRINCIPALES DECISIONES SOBRE LA MARCA</a:t>
            </a:r>
            <a:endParaRPr/>
          </a:p>
          <a:p>
            <a:pPr indent="0" lvl="0" marL="0" rtl="0" algn="l">
              <a:lnSpc>
                <a:spcPct val="80000"/>
              </a:lnSpc>
              <a:spcBef>
                <a:spcPts val="0"/>
              </a:spcBef>
              <a:spcAft>
                <a:spcPts val="0"/>
              </a:spcAft>
              <a:buNone/>
            </a:pPr>
            <a:r>
              <a:rPr lang="es-ES" sz="800"/>
              <a:t>Marca o no??? Beneficio para los clientes, compradores, sociedad (ejemplos)</a:t>
            </a:r>
            <a:endParaRPr/>
          </a:p>
          <a:p>
            <a:pPr indent="0" lvl="0" marL="0" rtl="0" algn="l">
              <a:lnSpc>
                <a:spcPct val="80000"/>
              </a:lnSpc>
              <a:spcBef>
                <a:spcPts val="0"/>
              </a:spcBef>
              <a:spcAft>
                <a:spcPts val="0"/>
              </a:spcAft>
              <a:buNone/>
            </a:pPr>
            <a:r>
              <a:rPr lang="es-ES" sz="800"/>
              <a:t>Selección nombre marca? UN BUEN NOMBRE DE MARCA (GRAFICO HERME)</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Marca privada, marca fabricante, marca autorizada, alianza de marcas</a:t>
            </a:r>
            <a:endParaRPr/>
          </a:p>
          <a:p>
            <a:pPr indent="0" lvl="0" marL="0" rtl="0" algn="l">
              <a:lnSpc>
                <a:spcPct val="80000"/>
              </a:lnSpc>
              <a:spcBef>
                <a:spcPts val="0"/>
              </a:spcBef>
              <a:spcAft>
                <a:spcPts val="0"/>
              </a:spcAft>
              <a:buNone/>
            </a:pPr>
            <a:r>
              <a:rPr lang="es-ES" sz="800"/>
              <a:t>BATALLAS DE MARCAS mejor colocación marca privada (blnca), mejor precio, ganan confianza, fuerte reto para marca de fabicante. </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Cesion de marca a traves de licencia corporativa (dibujos animados y productos par niños)</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ESTRATEGIA DE MARCA</a:t>
            </a:r>
            <a:endParaRPr/>
          </a:p>
          <a:p>
            <a:pPr indent="0" lvl="0" marL="0" rtl="0" algn="l">
              <a:lnSpc>
                <a:spcPct val="80000"/>
              </a:lnSpc>
              <a:spcBef>
                <a:spcPts val="0"/>
              </a:spcBef>
              <a:spcAft>
                <a:spcPts val="0"/>
              </a:spcAft>
              <a:buNone/>
            </a:pPr>
            <a:r>
              <a:rPr lang="es-ES" sz="800"/>
              <a:t>Cuadro de Herme, 4 alternativas</a:t>
            </a:r>
            <a:endParaRPr/>
          </a:p>
          <a:p>
            <a:pPr indent="0" lvl="0" marL="0" rtl="0" algn="l">
              <a:lnSpc>
                <a:spcPct val="80000"/>
              </a:lnSpc>
              <a:spcBef>
                <a:spcPts val="0"/>
              </a:spcBef>
              <a:spcAft>
                <a:spcPts val="0"/>
              </a:spcAft>
              <a:buNone/>
            </a:pPr>
            <a:r>
              <a:rPr lang="es-ES" sz="800"/>
              <a:t>Extension linea : yogurt, coke (pierde unicidad)</a:t>
            </a:r>
            <a:endParaRPr/>
          </a:p>
          <a:p>
            <a:pPr indent="0" lvl="0" marL="0" rtl="0" algn="l">
              <a:lnSpc>
                <a:spcPct val="80000"/>
              </a:lnSpc>
              <a:spcBef>
                <a:spcPts val="0"/>
              </a:spcBef>
              <a:spcAft>
                <a:spcPts val="0"/>
              </a:spcAft>
              <a:buNone/>
            </a:pPr>
            <a:r>
              <a:rPr lang="es-ES" sz="800"/>
              <a:t>Extension marca: bien (honda) mal si Disolucion de la marca por uso intensivo de la misma (virgin). Ejemplo de mercedesy el A2. asociaciones de marca son apropiadas??</a:t>
            </a:r>
            <a:endParaRPr/>
          </a:p>
          <a:p>
            <a:pPr indent="0" lvl="0" marL="0" rtl="0" algn="l">
              <a:lnSpc>
                <a:spcPct val="80000"/>
              </a:lnSpc>
              <a:spcBef>
                <a:spcPts val="0"/>
              </a:spcBef>
              <a:spcAft>
                <a:spcPts val="0"/>
              </a:spcAft>
              <a:buNone/>
            </a:pPr>
            <a:r>
              <a:rPr lang="es-ES" sz="800"/>
              <a:t>Multimarcas: P&amp;G segmentan el mercado. Diferentes funciones y beneficios. Diferenciar productos mejor con distinta marca anuque sea del mismo grupo corporativo. Estrategis de rango de marcas, de marca corporativa o individuales y corporativa.</a:t>
            </a:r>
            <a:endParaRPr/>
          </a:p>
          <a:p>
            <a:pPr indent="0" lvl="0" marL="0" rtl="0" algn="l">
              <a:lnSpc>
                <a:spcPct val="80000"/>
              </a:lnSpc>
              <a:spcBef>
                <a:spcPts val="0"/>
              </a:spcBef>
              <a:spcAft>
                <a:spcPts val="0"/>
              </a:spcAft>
              <a:buNone/>
            </a:pPr>
            <a:r>
              <a:rPr lang="es-ES" sz="800"/>
              <a:t>Nuevas marcas: </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rPr lang="es-ES" sz="800"/>
              <a:t>Ojo, hay que reposicionar las marcas! Con el tiempo se puede perder cuota d emrcado o algo puede cambiar en el entorno..KFC (mas sano)…J&amp;J niños o suave…</a:t>
            </a:r>
            <a:endParaRPr/>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a:p>
            <a:pPr indent="0" lvl="0" marL="0" rtl="0" algn="l">
              <a:lnSpc>
                <a:spcPct val="80000"/>
              </a:lnSpc>
              <a:spcBef>
                <a:spcPts val="0"/>
              </a:spcBef>
              <a:spcAft>
                <a:spcPts val="0"/>
              </a:spcAft>
              <a:buNone/>
            </a:pPr>
            <a:r>
              <a:t/>
            </a:r>
            <a:endParaRPr sz="800"/>
          </a:p>
        </p:txBody>
      </p:sp>
      <p:sp>
        <p:nvSpPr>
          <p:cNvPr id="728" name="Google Shape;728;g4982bc93db_0_106:notes"/>
          <p:cNvSpPr txBox="1"/>
          <p:nvPr>
            <p:ph idx="12" type="sldNum"/>
          </p:nvPr>
        </p:nvSpPr>
        <p:spPr>
          <a:xfrm>
            <a:off x="4021138" y="9721850"/>
            <a:ext cx="3076500" cy="512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496981561e_0_180: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https://www.youtube.com/watch?v=6mCapY1j6jY</a:t>
            </a:r>
            <a:endParaRPr/>
          </a:p>
        </p:txBody>
      </p:sp>
      <p:sp>
        <p:nvSpPr>
          <p:cNvPr id="744" name="Google Shape;744;g496981561e_0_180: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96981561e_0_9: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96981561e_0_9: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496981561e_0_9: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461cf3974c_0_73: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g461cf3974c_0_73: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4982bc93db_0_151: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https://www.youtube.com/watch?v=6mCapY1j6jY</a:t>
            </a:r>
            <a:endParaRPr/>
          </a:p>
        </p:txBody>
      </p:sp>
      <p:sp>
        <p:nvSpPr>
          <p:cNvPr id="799" name="Google Shape;799;g4982bc93db_0_151: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461cf3974c_0_53: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461cf3974c_0_53: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982bc93db_0_86: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2" name="Google Shape;822;g4982bc93db_0_86:notes"/>
          <p:cNvSpPr txBox="1"/>
          <p:nvPr>
            <p:ph idx="1" type="body"/>
          </p:nvPr>
        </p:nvSpPr>
        <p:spPr>
          <a:xfrm>
            <a:off x="709613" y="4926013"/>
            <a:ext cx="5680200" cy="4029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3" name="Google Shape;823;g4982bc93db_0_86:notes"/>
          <p:cNvSpPr txBox="1"/>
          <p:nvPr>
            <p:ph idx="12" type="sldNum"/>
          </p:nvPr>
        </p:nvSpPr>
        <p:spPr>
          <a:xfrm>
            <a:off x="4021138" y="9721850"/>
            <a:ext cx="3076500" cy="512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4982bc93db_0_69: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s-ES"/>
              <a:t>El conjunto de productos que vende una empresa se denomina cartera de productos, y puede clasificarse de diferentes formas.</a:t>
            </a:r>
            <a:endParaRPr/>
          </a:p>
          <a:p>
            <a:pPr indent="0" lvl="0" marL="0" rtl="0" algn="l">
              <a:lnSpc>
                <a:spcPct val="115000"/>
              </a:lnSpc>
              <a:spcBef>
                <a:spcPts val="0"/>
              </a:spcBef>
              <a:spcAft>
                <a:spcPts val="0"/>
              </a:spcAft>
              <a:buClr>
                <a:schemeClr val="dk1"/>
              </a:buClr>
              <a:buSzPts val="1100"/>
              <a:buFont typeface="Arial"/>
              <a:buNone/>
            </a:pPr>
            <a:r>
              <a:rPr lang="es-ES"/>
              <a:t>Por una parte, la</a:t>
            </a:r>
            <a:r>
              <a:rPr b="1" lang="es-ES"/>
              <a:t> gama </a:t>
            </a:r>
            <a:r>
              <a:rPr lang="es-ES"/>
              <a:t>hace referencia al conjunto de artículos que la empresa proporciona a los consumidores. La </a:t>
            </a:r>
            <a:r>
              <a:rPr b="1" lang="es-ES"/>
              <a:t>línea </a:t>
            </a:r>
            <a:r>
              <a:rPr lang="es-ES"/>
              <a:t>es un conjunto de productos que presentan una serie de características comunes , y se identifican con el mismo nombre. Por ejemplo, una empresa de lácteos podría ofrecer al mercado dos líneas de productos: las leches, por una parte, y los yogures, por otra.</a:t>
            </a:r>
            <a:endParaRPr/>
          </a:p>
          <a:p>
            <a:pPr indent="0" lvl="0" marL="0" rtl="0" algn="l">
              <a:lnSpc>
                <a:spcPct val="115000"/>
              </a:lnSpc>
              <a:spcBef>
                <a:spcPts val="0"/>
              </a:spcBef>
              <a:spcAft>
                <a:spcPts val="0"/>
              </a:spcAft>
              <a:buClr>
                <a:schemeClr val="dk1"/>
              </a:buClr>
              <a:buSzPts val="1100"/>
              <a:buFont typeface="Arial"/>
              <a:buNone/>
            </a:pPr>
            <a:r>
              <a:rPr lang="es-ES"/>
              <a:t>En la gama se pueden distinguir las siguientes características:</a:t>
            </a:r>
            <a:endParaRPr/>
          </a:p>
          <a:p>
            <a:pPr indent="0" lvl="0" marL="0" rtl="0" algn="l">
              <a:lnSpc>
                <a:spcPct val="115000"/>
              </a:lnSpc>
              <a:spcBef>
                <a:spcPts val="0"/>
              </a:spcBef>
              <a:spcAft>
                <a:spcPts val="0"/>
              </a:spcAft>
              <a:buClr>
                <a:schemeClr val="dk1"/>
              </a:buClr>
              <a:buSzPts val="1100"/>
              <a:buFont typeface="Arial"/>
              <a:buNone/>
            </a:pPr>
            <a:r>
              <a:rPr lang="es-ES" sz="1400">
                <a:latin typeface="Arial"/>
                <a:ea typeface="Arial"/>
                <a:cs typeface="Arial"/>
                <a:sym typeface="Arial"/>
              </a:rPr>
              <a:t>•</a:t>
            </a:r>
            <a:r>
              <a:rPr b="1" lang="es-ES"/>
              <a:t>Amplitud</a:t>
            </a:r>
            <a:r>
              <a:rPr lang="es-ES"/>
              <a:t>. Mide el nº de líneas de productos que se comercializan. Por ejemplo, crema facial, leche corporal, crema de manos</a:t>
            </a:r>
            <a:endParaRPr/>
          </a:p>
          <a:p>
            <a:pPr indent="0" lvl="0" marL="0" rtl="0" algn="l">
              <a:lnSpc>
                <a:spcPct val="115000"/>
              </a:lnSpc>
              <a:spcBef>
                <a:spcPts val="0"/>
              </a:spcBef>
              <a:spcAft>
                <a:spcPts val="0"/>
              </a:spcAft>
              <a:buClr>
                <a:schemeClr val="dk1"/>
              </a:buClr>
              <a:buSzPts val="1100"/>
              <a:buFont typeface="Arial"/>
              <a:buNone/>
            </a:pPr>
            <a:r>
              <a:rPr lang="es-ES" sz="1400">
                <a:latin typeface="Arial"/>
                <a:ea typeface="Arial"/>
                <a:cs typeface="Arial"/>
                <a:sym typeface="Arial"/>
              </a:rPr>
              <a:t>•</a:t>
            </a:r>
            <a:r>
              <a:rPr b="1" lang="es-ES"/>
              <a:t>Profundidad. </a:t>
            </a:r>
            <a:r>
              <a:rPr lang="es-ES"/>
              <a:t>Es el número de referencias (modelos, tamaños, variantes, ..) que se ofrecen dentro de cada línea. Por ejemplo, crema facial para pieles grasas, pieles mixtas, pieles secas, etc.</a:t>
            </a:r>
            <a:endParaRPr/>
          </a:p>
          <a:p>
            <a:pPr indent="0" lvl="0" marL="0" rtl="0" algn="l">
              <a:lnSpc>
                <a:spcPct val="115000"/>
              </a:lnSpc>
              <a:spcBef>
                <a:spcPts val="0"/>
              </a:spcBef>
              <a:spcAft>
                <a:spcPts val="0"/>
              </a:spcAft>
              <a:buClr>
                <a:schemeClr val="dk1"/>
              </a:buClr>
              <a:buSzPts val="1100"/>
              <a:buFont typeface="Arial"/>
              <a:buNone/>
            </a:pPr>
            <a:r>
              <a:rPr lang="es-ES" sz="1400">
                <a:latin typeface="Arial"/>
                <a:ea typeface="Arial"/>
                <a:cs typeface="Arial"/>
                <a:sym typeface="Arial"/>
              </a:rPr>
              <a:t>•</a:t>
            </a:r>
            <a:r>
              <a:rPr b="1" lang="es-ES"/>
              <a:t>Longitud. </a:t>
            </a:r>
            <a:r>
              <a:rPr lang="es-ES"/>
              <a:t>Es el número total de productos y referencias que comercializa una empresa.</a:t>
            </a:r>
            <a:endParaRPr/>
          </a:p>
          <a:p>
            <a:pPr indent="0" lvl="0" marL="0" rtl="0" algn="l">
              <a:lnSpc>
                <a:spcPct val="115000"/>
              </a:lnSpc>
              <a:spcBef>
                <a:spcPts val="0"/>
              </a:spcBef>
              <a:spcAft>
                <a:spcPts val="0"/>
              </a:spcAft>
              <a:buClr>
                <a:schemeClr val="dk1"/>
              </a:buClr>
              <a:buSzPts val="1100"/>
              <a:buFont typeface="Arial"/>
              <a:buNone/>
            </a:pPr>
            <a:r>
              <a:rPr lang="es-ES"/>
              <a:t>La gama puede ser </a:t>
            </a:r>
            <a:r>
              <a:rPr b="1" lang="es-ES"/>
              <a:t>extensa</a:t>
            </a:r>
            <a:r>
              <a:rPr lang="es-ES"/>
              <a:t> o </a:t>
            </a:r>
            <a:r>
              <a:rPr b="1" lang="es-ES"/>
              <a:t>restringida</a:t>
            </a:r>
            <a:r>
              <a:rPr lang="es-ES"/>
              <a:t>.</a:t>
            </a:r>
            <a:endParaRPr/>
          </a:p>
          <a:p>
            <a:pPr indent="0" lvl="0" marL="0" rtl="0" algn="l">
              <a:lnSpc>
                <a:spcPct val="115000"/>
              </a:lnSpc>
              <a:spcBef>
                <a:spcPts val="0"/>
              </a:spcBef>
              <a:spcAft>
                <a:spcPts val="0"/>
              </a:spcAft>
              <a:buClr>
                <a:schemeClr val="dk1"/>
              </a:buClr>
              <a:buSzPts val="1100"/>
              <a:buFont typeface="Arial"/>
              <a:buNone/>
            </a:pPr>
            <a:r>
              <a:rPr lang="es-ES"/>
              <a:t>Una </a:t>
            </a:r>
            <a:r>
              <a:rPr b="1" lang="es-ES"/>
              <a:t>gama extensa </a:t>
            </a:r>
            <a:r>
              <a:rPr lang="es-ES"/>
              <a:t>responde a segmentos específicos de mercado, con el fin de adaptarse a necesidades concretas. No obstante hay que evitar la canibalización, esto es, que un producto de una empresa rente ventas a otro producto de la misma empresa. Puede suceder, por ejemplo, si una compañía ofrece dos champús de diferentes marcas al mercado, pero que son percibidas como similares por los consumidores. Por otro lado, al disponer de muchos productos se reduce el grado de vulnerabilidad y se diversifica el riesgo, pero, al mismo tiempo, es difícil conseguir economías de escala, se complica la gestión de stocks y es necesario un esfuerzo mayor en todas las áreas de la empresa.</a:t>
            </a:r>
            <a:endParaRPr/>
          </a:p>
          <a:p>
            <a:pPr indent="0" lvl="0" marL="0" rtl="0" algn="l">
              <a:lnSpc>
                <a:spcPct val="115000"/>
              </a:lnSpc>
              <a:spcBef>
                <a:spcPts val="0"/>
              </a:spcBef>
              <a:spcAft>
                <a:spcPts val="0"/>
              </a:spcAft>
              <a:buClr>
                <a:schemeClr val="dk1"/>
              </a:buClr>
              <a:buSzPts val="1100"/>
              <a:buFont typeface="Arial"/>
              <a:buNone/>
            </a:pPr>
            <a:r>
              <a:rPr lang="es-ES"/>
              <a:t>En la </a:t>
            </a:r>
            <a:r>
              <a:rPr b="1" lang="es-ES"/>
              <a:t>gama restringida </a:t>
            </a:r>
            <a:r>
              <a:rPr lang="es-ES"/>
              <a:t>ocurre todo lo contrario, ya que al ofrecer menos productos se concentran los esfuerzos y es más fácil obtener economías de escala, </a:t>
            </a:r>
            <a:r>
              <a:rPr lang="es-ES"/>
              <a:t>simplificando</a:t>
            </a:r>
            <a:r>
              <a:rPr lang="es-ES"/>
              <a:t> la gestión de stocks. Sin embargo, quedan segmentos de clientes sin satisfacer y la sustitución de productos supone un riesgo mayor. Además, la situación de la empresa es más vulnerable.</a:t>
            </a:r>
            <a:endParaRPr/>
          </a:p>
          <a:p>
            <a:pPr indent="0" lvl="0" marL="0" rtl="0" algn="l">
              <a:spcBef>
                <a:spcPts val="0"/>
              </a:spcBef>
              <a:spcAft>
                <a:spcPts val="0"/>
              </a:spcAft>
              <a:buNone/>
            </a:pPr>
            <a:r>
              <a:t/>
            </a:r>
            <a:endParaRPr/>
          </a:p>
        </p:txBody>
      </p:sp>
      <p:sp>
        <p:nvSpPr>
          <p:cNvPr id="838" name="Google Shape;838;g4982bc93db_0_69: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p51: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6" name="Google Shape;866;p51:notes"/>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Google Shape;875;p48:notes"/>
          <p:cNvSpPr txBox="1"/>
          <p:nvPr>
            <p:ph idx="12" type="sldNum"/>
          </p:nvPr>
        </p:nvSpPr>
        <p:spPr>
          <a:xfrm>
            <a:off x="4021138" y="9721850"/>
            <a:ext cx="3076575"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876" name="Google Shape;876;p48: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77" name="Google Shape;877;p48:notes"/>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s-ES" sz="900">
                <a:latin typeface="Arial"/>
                <a:ea typeface="Arial"/>
                <a:cs typeface="Arial"/>
                <a:sym typeface="Arial"/>
              </a:rPr>
              <a:t>Permitir la manipulación y el uso del producto</a:t>
            </a:r>
            <a:r>
              <a:rPr lang="es-ES" sz="900">
                <a:latin typeface="Arial"/>
                <a:ea typeface="Arial"/>
                <a:cs typeface="Arial"/>
                <a:sym typeface="Arial"/>
              </a:rPr>
              <a:t>, dosificando las cantidades demandadas por los diferentes</a:t>
            </a:r>
            <a:endParaRPr sz="9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s-ES" sz="900">
                <a:latin typeface="Arial"/>
                <a:ea typeface="Arial"/>
                <a:cs typeface="Arial"/>
                <a:sym typeface="Arial"/>
              </a:rPr>
              <a:t>segmentos de clientes.</a:t>
            </a:r>
            <a:endParaRPr sz="9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ES" sz="900">
                <a:latin typeface="Arial"/>
                <a:ea typeface="Arial"/>
                <a:cs typeface="Arial"/>
                <a:sym typeface="Arial"/>
              </a:rPr>
              <a:t> Aportar al producto protección mecánica</a:t>
            </a:r>
            <a:r>
              <a:rPr lang="es-ES" sz="900">
                <a:latin typeface="Arial"/>
                <a:ea typeface="Arial"/>
                <a:cs typeface="Arial"/>
                <a:sym typeface="Arial"/>
              </a:rPr>
              <a:t> (golpes y caídas) y contra agentes externos que puedan alterar sus propiedades físico-químicas y organolépticas (olor y sabor) </a:t>
            </a:r>
            <a:endParaRPr sz="9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ES" sz="900">
                <a:latin typeface="Arial"/>
                <a:ea typeface="Arial"/>
                <a:cs typeface="Arial"/>
                <a:sym typeface="Arial"/>
              </a:rPr>
              <a:t>Informar al consumidor</a:t>
            </a:r>
            <a:r>
              <a:rPr lang="es-ES" sz="900">
                <a:latin typeface="Arial"/>
                <a:ea typeface="Arial"/>
                <a:cs typeface="Arial"/>
                <a:sym typeface="Arial"/>
              </a:rPr>
              <a:t> sobre el producto al que acompaña. Esta información puede ser tanto de carácter obligatorio (fecha de caducidad, identificación del fabricante, etc.) como voluntario (recomendaciones de uso, información ambiental, etc.)</a:t>
            </a:r>
            <a:endParaRPr sz="9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ES" sz="900">
                <a:latin typeface="Arial"/>
                <a:ea typeface="Arial"/>
                <a:cs typeface="Arial"/>
                <a:sym typeface="Arial"/>
              </a:rPr>
              <a:t>Diferenciar y destacar el producto / servicio</a:t>
            </a:r>
            <a:r>
              <a:rPr lang="es-ES" sz="900">
                <a:latin typeface="Arial"/>
                <a:ea typeface="Arial"/>
                <a:cs typeface="Arial"/>
                <a:sym typeface="Arial"/>
              </a:rPr>
              <a:t>, en el punto de venta con respecto a sus competidores</a:t>
            </a:r>
            <a:endParaRPr sz="9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Ejemplo de los helados con mikie. El helado no vale nada, pero con el mikie si!!!</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Algunos responsables de MK consideran el envase (packaging) como la quinta P.</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El EMBALAJE es el conjunto de actuaciones  destinadas al diseño y producción del envoltorio de un producto.</a:t>
            </a:r>
            <a:endParaRPr/>
          </a:p>
          <a:p>
            <a:pPr indent="0" lvl="0" marL="0" rtl="0" algn="l">
              <a:spcBef>
                <a:spcPts val="0"/>
              </a:spcBef>
              <a:spcAft>
                <a:spcPts val="0"/>
              </a:spcAft>
              <a:buNone/>
            </a:pPr>
            <a:r>
              <a:rPr lang="es-ES"/>
              <a:t>Se denomina envase al contenedor o envoltorio del producto.</a:t>
            </a:r>
            <a:endParaRPr/>
          </a:p>
          <a:p>
            <a:pPr indent="0" lvl="0" marL="0" rtl="0" algn="l">
              <a:spcBef>
                <a:spcPts val="0"/>
              </a:spcBef>
              <a:spcAft>
                <a:spcPts val="0"/>
              </a:spcAft>
              <a:buNone/>
            </a:pPr>
            <a:r>
              <a:rPr lang="es-ES"/>
              <a:t>Varios factores han contribuído a la utilización del envase como un instrumento de marketing.</a:t>
            </a:r>
            <a:endParaRPr/>
          </a:p>
          <a:p>
            <a:pPr indent="0" lvl="0" marL="0" rtl="0" algn="l">
              <a:spcBef>
                <a:spcPts val="0"/>
              </a:spcBef>
              <a:spcAft>
                <a:spcPts val="0"/>
              </a:spcAft>
              <a:buNone/>
            </a:pPr>
            <a:r>
              <a:rPr lang="es-ES"/>
              <a:t>AUTOSERVICIO: el 53% de las compras se realiza por impulso, el envase supone “un anuncio de 5 segundos”</a:t>
            </a:r>
            <a:endParaRPr/>
          </a:p>
          <a:p>
            <a:pPr indent="0" lvl="0" marL="0" rtl="0" algn="l">
              <a:spcBef>
                <a:spcPts val="0"/>
              </a:spcBef>
              <a:spcAft>
                <a:spcPts val="0"/>
              </a:spcAft>
              <a:buNone/>
            </a:pPr>
            <a:r>
              <a:rPr lang="es-ES"/>
              <a:t>INFLUENCIA POSITIVA:un nº cada vez mayor de consumidores está dispuesto a pagar un poco más por la mejor presentación o imagen del producto.</a:t>
            </a:r>
            <a:endParaRPr/>
          </a:p>
          <a:p>
            <a:pPr indent="0" lvl="0" marL="0" rtl="0" algn="l">
              <a:spcBef>
                <a:spcPts val="0"/>
              </a:spcBef>
              <a:spcAft>
                <a:spcPts val="0"/>
              </a:spcAft>
              <a:buNone/>
            </a:pPr>
            <a:r>
              <a:rPr lang="es-ES"/>
              <a:t>IMAGEN DE LA EMPRESA Y DE LA MARCA: color rojo de Coca Cola, amarillo de Kodak</a:t>
            </a:r>
            <a:endParaRPr/>
          </a:p>
          <a:p>
            <a:pPr indent="0" lvl="0" marL="0" rtl="0" algn="l">
              <a:spcBef>
                <a:spcPts val="0"/>
              </a:spcBef>
              <a:spcAft>
                <a:spcPts val="0"/>
              </a:spcAft>
              <a:buNone/>
            </a:pPr>
            <a:r>
              <a:rPr lang="es-ES"/>
              <a:t>OPORTUNIDAD DE INNOVACIÓN: envases de pasta de dientes con dosificador, Tetra break,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latin typeface="Comic Sans MS"/>
                <a:ea typeface="Comic Sans MS"/>
                <a:cs typeface="Comic Sans MS"/>
                <a:sym typeface="Comic Sans MS"/>
              </a:rPr>
              <a:t>(efecto presentación): los consumidores lo primero que perciben es el envase y no el propio producto</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573085c1dc_0_9:notes"/>
          <p:cNvSpPr txBox="1"/>
          <p:nvPr>
            <p:ph idx="12" type="sldNum"/>
          </p:nvPr>
        </p:nvSpPr>
        <p:spPr>
          <a:xfrm>
            <a:off x="4021138" y="9721850"/>
            <a:ext cx="3076500" cy="512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887" name="Google Shape;887;g573085c1dc_0_9: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88" name="Google Shape;888;g573085c1dc_0_9:notes"/>
          <p:cNvSpPr txBox="1"/>
          <p:nvPr>
            <p:ph idx="1" type="body"/>
          </p:nvPr>
        </p:nvSpPr>
        <p:spPr>
          <a:xfrm>
            <a:off x="709613" y="4926013"/>
            <a:ext cx="5680200" cy="4029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s-ES" sz="900">
                <a:latin typeface="Arial"/>
                <a:ea typeface="Arial"/>
                <a:cs typeface="Arial"/>
                <a:sym typeface="Arial"/>
              </a:rPr>
              <a:t>Permitir la manipulación y el uso del producto</a:t>
            </a:r>
            <a:r>
              <a:rPr lang="es-ES" sz="900">
                <a:latin typeface="Arial"/>
                <a:ea typeface="Arial"/>
                <a:cs typeface="Arial"/>
                <a:sym typeface="Arial"/>
              </a:rPr>
              <a:t>, dosificando las cantidades demandadas por los diferentes</a:t>
            </a:r>
            <a:endParaRPr sz="9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s-ES" sz="900">
                <a:latin typeface="Arial"/>
                <a:ea typeface="Arial"/>
                <a:cs typeface="Arial"/>
                <a:sym typeface="Arial"/>
              </a:rPr>
              <a:t>segmentos de clientes.</a:t>
            </a:r>
            <a:endParaRPr sz="9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ES" sz="900">
                <a:latin typeface="Arial"/>
                <a:ea typeface="Arial"/>
                <a:cs typeface="Arial"/>
                <a:sym typeface="Arial"/>
              </a:rPr>
              <a:t> Aportar al producto protección mecánica</a:t>
            </a:r>
            <a:r>
              <a:rPr lang="es-ES" sz="900">
                <a:latin typeface="Arial"/>
                <a:ea typeface="Arial"/>
                <a:cs typeface="Arial"/>
                <a:sym typeface="Arial"/>
              </a:rPr>
              <a:t> (golpes y caídas) y contra agentes externos que puedan alterar sus propiedades físico-químicas y organolépticas (olor y sabor) </a:t>
            </a:r>
            <a:endParaRPr sz="9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ES" sz="900">
                <a:latin typeface="Arial"/>
                <a:ea typeface="Arial"/>
                <a:cs typeface="Arial"/>
                <a:sym typeface="Arial"/>
              </a:rPr>
              <a:t>Informar al consumidor</a:t>
            </a:r>
            <a:r>
              <a:rPr lang="es-ES" sz="900">
                <a:latin typeface="Arial"/>
                <a:ea typeface="Arial"/>
                <a:cs typeface="Arial"/>
                <a:sym typeface="Arial"/>
              </a:rPr>
              <a:t> sobre el producto al que acompaña. Esta información puede ser tanto de carácter obligatorio (fecha de caducidad, identificación del fabricante, etc.) como voluntario (recomendaciones de uso, información ambiental, etc.)</a:t>
            </a:r>
            <a:endParaRPr sz="9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ES" sz="900">
                <a:latin typeface="Arial"/>
                <a:ea typeface="Arial"/>
                <a:cs typeface="Arial"/>
                <a:sym typeface="Arial"/>
              </a:rPr>
              <a:t>Diferenciar y destacar el producto / servicio</a:t>
            </a:r>
            <a:r>
              <a:rPr lang="es-ES" sz="900">
                <a:latin typeface="Arial"/>
                <a:ea typeface="Arial"/>
                <a:cs typeface="Arial"/>
                <a:sym typeface="Arial"/>
              </a:rPr>
              <a:t>, en el punto de venta con respecto a sus competidores</a:t>
            </a:r>
            <a:endParaRPr sz="9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Ejemplo de los helados con mikie. El helado no vale nada, pero con el mikie si!!!</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Algunos responsables de MK consideran el envase (packaging) como la quinta P.</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El EMBALAJE es el conjunto de actuaciones  destinadas al diseño y producción del envoltorio de un producto.</a:t>
            </a:r>
            <a:endParaRPr/>
          </a:p>
          <a:p>
            <a:pPr indent="0" lvl="0" marL="0" rtl="0" algn="l">
              <a:spcBef>
                <a:spcPts val="0"/>
              </a:spcBef>
              <a:spcAft>
                <a:spcPts val="0"/>
              </a:spcAft>
              <a:buNone/>
            </a:pPr>
            <a:r>
              <a:rPr lang="es-ES"/>
              <a:t>Se denomina envase al contenedor o envoltorio del producto.</a:t>
            </a:r>
            <a:endParaRPr/>
          </a:p>
          <a:p>
            <a:pPr indent="0" lvl="0" marL="0" rtl="0" algn="l">
              <a:spcBef>
                <a:spcPts val="0"/>
              </a:spcBef>
              <a:spcAft>
                <a:spcPts val="0"/>
              </a:spcAft>
              <a:buNone/>
            </a:pPr>
            <a:r>
              <a:rPr lang="es-ES"/>
              <a:t>Varios factores han contribuído a la utilización del envase como un instrumento de marketing.</a:t>
            </a:r>
            <a:endParaRPr/>
          </a:p>
          <a:p>
            <a:pPr indent="0" lvl="0" marL="0" rtl="0" algn="l">
              <a:spcBef>
                <a:spcPts val="0"/>
              </a:spcBef>
              <a:spcAft>
                <a:spcPts val="0"/>
              </a:spcAft>
              <a:buNone/>
            </a:pPr>
            <a:r>
              <a:rPr lang="es-ES"/>
              <a:t>AUTOSERVICIO: el 53% de las compras se realiza por impulso, el envase supone “un anuncio de 5 segundos”</a:t>
            </a:r>
            <a:endParaRPr/>
          </a:p>
          <a:p>
            <a:pPr indent="0" lvl="0" marL="0" rtl="0" algn="l">
              <a:spcBef>
                <a:spcPts val="0"/>
              </a:spcBef>
              <a:spcAft>
                <a:spcPts val="0"/>
              </a:spcAft>
              <a:buNone/>
            </a:pPr>
            <a:r>
              <a:rPr lang="es-ES"/>
              <a:t>INFLUENCIA POSITIVA:un nº cada vez mayor de consumidores está dispuesto a pagar un poco más por la mejor presentación o imagen del producto.</a:t>
            </a:r>
            <a:endParaRPr/>
          </a:p>
          <a:p>
            <a:pPr indent="0" lvl="0" marL="0" rtl="0" algn="l">
              <a:spcBef>
                <a:spcPts val="0"/>
              </a:spcBef>
              <a:spcAft>
                <a:spcPts val="0"/>
              </a:spcAft>
              <a:buNone/>
            </a:pPr>
            <a:r>
              <a:rPr lang="es-ES"/>
              <a:t>IMAGEN DE LA EMPRESA Y DE LA MARCA: color rojo de Coca Cola, amarillo de Kodak</a:t>
            </a:r>
            <a:endParaRPr/>
          </a:p>
          <a:p>
            <a:pPr indent="0" lvl="0" marL="0" rtl="0" algn="l">
              <a:spcBef>
                <a:spcPts val="0"/>
              </a:spcBef>
              <a:spcAft>
                <a:spcPts val="0"/>
              </a:spcAft>
              <a:buNone/>
            </a:pPr>
            <a:r>
              <a:rPr lang="es-ES"/>
              <a:t>OPORTUNIDAD DE INNOVACIÓN: envases de pasta de dientes con dosificador, Tetra break,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latin typeface="Comic Sans MS"/>
                <a:ea typeface="Comic Sans MS"/>
                <a:cs typeface="Comic Sans MS"/>
                <a:sym typeface="Comic Sans MS"/>
              </a:rPr>
              <a:t>(efecto presentación): los consumidores lo primero que perciben es el envase y no el propio producto</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p49:notes"/>
          <p:cNvSpPr txBox="1"/>
          <p:nvPr>
            <p:ph idx="12" type="sldNum"/>
          </p:nvPr>
        </p:nvSpPr>
        <p:spPr>
          <a:xfrm>
            <a:off x="4021138" y="9721850"/>
            <a:ext cx="3076575"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902" name="Google Shape;902;p49: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3" name="Google Shape;903;p49:notes"/>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t>PACKAGING (5 p?)</a:t>
            </a:r>
            <a:endParaRPr/>
          </a:p>
          <a:p>
            <a:pPr indent="0" lvl="0" marL="0" rtl="0" algn="l">
              <a:spcBef>
                <a:spcPts val="0"/>
              </a:spcBef>
              <a:spcAft>
                <a:spcPts val="0"/>
              </a:spcAft>
              <a:buNone/>
            </a:pPr>
            <a:r>
              <a:rPr lang="es-ES"/>
              <a:t>Etiquetas! </a:t>
            </a:r>
            <a:r>
              <a:rPr b="1" lang="es-ES"/>
              <a:t>Leyes</a:t>
            </a:r>
            <a:r>
              <a:rPr lang="es-ES"/>
              <a:t> del contenido de las etiquetas, q no omitan ingredientes</a:t>
            </a:r>
            <a:endParaRPr/>
          </a:p>
          <a:p>
            <a:pPr indent="0" lvl="0" marL="0" rtl="0" algn="l">
              <a:spcBef>
                <a:spcPts val="0"/>
              </a:spcBef>
              <a:spcAft>
                <a:spcPts val="0"/>
              </a:spcAft>
              <a:buNone/>
            </a:pPr>
            <a:r>
              <a:rPr lang="es-ES"/>
              <a:t>Etiqueta como marca</a:t>
            </a:r>
            <a:endParaRPr/>
          </a:p>
          <a:p>
            <a:pPr indent="0" lvl="0" marL="0" rtl="0" algn="l">
              <a:spcBef>
                <a:spcPts val="0"/>
              </a:spcBef>
              <a:spcAft>
                <a:spcPts val="0"/>
              </a:spcAft>
              <a:buNone/>
            </a:pPr>
            <a:r>
              <a:rPr lang="es-ES"/>
              <a:t>también informativa…de la calidad de una manzana…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ES"/>
              <a:t>Servicios apoyo al producto incrementan el valor del producto real</a:t>
            </a:r>
            <a:endParaRPr/>
          </a:p>
          <a:p>
            <a:pPr indent="0" lvl="0" marL="0" rtl="0" algn="l">
              <a:spcBef>
                <a:spcPts val="0"/>
              </a:spcBef>
              <a:spcAft>
                <a:spcPts val="0"/>
              </a:spcAft>
              <a:buNone/>
            </a:pPr>
            <a:r>
              <a:rPr lang="es-ES"/>
              <a:t>Mejor dar un buen servicio y </a:t>
            </a:r>
            <a:r>
              <a:rPr lang="es-ES"/>
              <a:t>mantener</a:t>
            </a:r>
            <a:r>
              <a:rPr lang="es-ES"/>
              <a:t> clientes porque es menos costosos que intentar conseguir nuevos clientes</a:t>
            </a:r>
            <a:endParaRPr/>
          </a:p>
          <a:p>
            <a:pPr indent="0" lvl="0" marL="0" rtl="0" algn="l">
              <a:spcBef>
                <a:spcPts val="0"/>
              </a:spcBef>
              <a:spcAft>
                <a:spcPts val="0"/>
              </a:spcAft>
              <a:buNone/>
            </a:pPr>
            <a:r>
              <a:rPr lang="es-ES"/>
              <a:t>Mix de servicios, </a:t>
            </a:r>
            <a:r>
              <a:rPr lang="es-ES"/>
              <a:t>qué</a:t>
            </a:r>
            <a:r>
              <a:rPr lang="es-ES"/>
              <a:t> servicios son mayormente valorados por la </a:t>
            </a:r>
            <a:r>
              <a:rPr lang="es-ES"/>
              <a:t>población</a:t>
            </a:r>
            <a:r>
              <a:rPr lang="es-ES"/>
              <a:t> objetivo? </a:t>
            </a:r>
            <a:r>
              <a:rPr lang="es-ES"/>
              <a:t>Estrategia</a:t>
            </a:r>
            <a:r>
              <a:rPr lang="es-ES"/>
              <a:t> de servicio es diseñar productos que se estropeen poco o de </a:t>
            </a:r>
            <a:r>
              <a:rPr lang="es-ES"/>
              <a:t>reparación</a:t>
            </a:r>
            <a:r>
              <a:rPr lang="es-ES"/>
              <a:t> barata (incidencias generales que se </a:t>
            </a:r>
            <a:r>
              <a:rPr lang="es-ES"/>
              <a:t>solucionan</a:t>
            </a:r>
            <a:r>
              <a:rPr lang="es-ES"/>
              <a:t> por </a:t>
            </a:r>
            <a:r>
              <a:rPr lang="es-ES"/>
              <a:t>teléfono</a:t>
            </a:r>
            <a:r>
              <a:rPr lang="es-ES"/>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4982bc93db_0_175: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0" name="Google Shape;920;g4982bc93db_0_175: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96981561e_0_18: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96981561e_0_18: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496981561e_0_18: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p56:notes"/>
          <p:cNvSpPr txBox="1"/>
          <p:nvPr/>
        </p:nvSpPr>
        <p:spPr>
          <a:xfrm>
            <a:off x="3775075" y="9429750"/>
            <a:ext cx="2887663" cy="49688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936" name="Google Shape;936;p56: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7" name="Google Shape;937;p56:notes"/>
          <p:cNvSpPr txBox="1"/>
          <p:nvPr>
            <p:ph idx="1" type="body"/>
          </p:nvPr>
        </p:nvSpPr>
        <p:spPr>
          <a:xfrm>
            <a:off x="889000" y="4714875"/>
            <a:ext cx="4884738" cy="4467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4982bc93db_0_572: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4982bc93db_0_572: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g4982bc93db_0_572: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573085c1dc_0_31: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73085c1dc_0_31: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g573085c1dc_0_31: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p57:notes"/>
          <p:cNvSpPr txBox="1"/>
          <p:nvPr/>
        </p:nvSpPr>
        <p:spPr>
          <a:xfrm>
            <a:off x="3775075" y="9429750"/>
            <a:ext cx="2887663" cy="49688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977" name="Google Shape;977;p57: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78" name="Google Shape;978;p57:notes"/>
          <p:cNvSpPr txBox="1"/>
          <p:nvPr>
            <p:ph idx="1" type="body"/>
          </p:nvPr>
        </p:nvSpPr>
        <p:spPr>
          <a:xfrm>
            <a:off x="889000" y="4714875"/>
            <a:ext cx="4884738" cy="44672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a:t>
            </a:r>
            <a:r>
              <a:rPr b="1" lang="es-ES"/>
              <a:t>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a:t>
            </a:r>
            <a:r>
              <a:rPr b="1" lang="es-ES"/>
              <a:t>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a:t>
            </a:r>
            <a:r>
              <a:rPr b="1" lang="es-ES"/>
              <a:t>método</a:t>
            </a:r>
            <a:r>
              <a:rPr b="1" lang="es-ES"/>
              <a:t> de </a:t>
            </a:r>
            <a:r>
              <a:rPr b="1" lang="es-ES"/>
              <a:t>fijación</a:t>
            </a:r>
            <a:r>
              <a:rPr b="1" lang="es-ES"/>
              <a:t>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a:t>
            </a:r>
            <a:r>
              <a:rPr lang="es-ES"/>
              <a:t>método</a:t>
            </a:r>
            <a:r>
              <a:rPr lang="es-ES"/>
              <a:t>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a:t>
            </a:r>
            <a:r>
              <a:rPr lang="es-ES"/>
              <a:t>orientación</a:t>
            </a:r>
            <a:r>
              <a:rPr lang="es-ES"/>
              <a:t> al producto (coste)  o precio con una </a:t>
            </a:r>
            <a:r>
              <a:rPr lang="es-ES"/>
              <a:t>orientación</a:t>
            </a:r>
            <a:r>
              <a:rPr lang="es-ES"/>
              <a:t> al consumidor (valor), </a:t>
            </a:r>
            <a:r>
              <a:rPr lang="es-ES" u="sng"/>
              <a:t>métodos</a:t>
            </a:r>
            <a:r>
              <a:rPr lang="es-ES" u="sng"/>
              <a:t>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1" name="Shape 1001"/>
        <p:cNvGrpSpPr/>
        <p:nvPr/>
      </p:nvGrpSpPr>
      <p:grpSpPr>
        <a:xfrm>
          <a:off x="0" y="0"/>
          <a:ext cx="0" cy="0"/>
          <a:chOff x="0" y="0"/>
          <a:chExt cx="0" cy="0"/>
        </a:xfrm>
      </p:grpSpPr>
      <p:sp>
        <p:nvSpPr>
          <p:cNvPr id="1002" name="Google Shape;1002;g573085c1dc_0_83: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03" name="Google Shape;1003;g573085c1dc_0_83: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4" name="Google Shape;1004;g573085c1dc_0_83: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573085c1dc_0_99: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20" name="Google Shape;1020;g573085c1dc_0_99: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21" name="Google Shape;1021;g573085c1dc_0_99: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573085c1dc_0_118: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33" name="Google Shape;1033;g573085c1dc_0_118: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34" name="Google Shape;1034;g573085c1dc_0_118: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573085c1dc_0_133: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46" name="Google Shape;1046;g573085c1dc_0_133: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47" name="Google Shape;1047;g573085c1dc_0_133: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73085c1dc_0_159: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63" name="Google Shape;1063;g573085c1dc_0_159: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64" name="Google Shape;1064;g573085c1dc_0_159: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573085c1dc_0_181: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76" name="Google Shape;1076;g573085c1dc_0_181: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77" name="Google Shape;1077;g573085c1dc_0_181: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96981561e_0_25: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496981561e_0_25: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496981561e_0_25: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Google Shape;1089;g573085c1dc_0_197: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090" name="Google Shape;1090;g573085c1dc_0_197: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1" name="Google Shape;1091;g573085c1dc_0_197: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573085c1dc_0_215: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05" name="Google Shape;1105;g573085c1dc_0_215: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6" name="Google Shape;1106;g573085c1dc_0_215: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73085c1dc_0_239: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36" name="Google Shape;1136;g573085c1dc_0_239: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37" name="Google Shape;1137;g573085c1dc_0_239: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573085c1dc_0_261:notes"/>
          <p:cNvSpPr txBox="1"/>
          <p:nvPr/>
        </p:nvSpPr>
        <p:spPr>
          <a:xfrm>
            <a:off x="3775075" y="9429750"/>
            <a:ext cx="2887800" cy="4968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148" name="Google Shape;1148;g573085c1dc_0_261:notes"/>
          <p:cNvSpPr/>
          <p:nvPr>
            <p:ph idx="2" type="sldImg"/>
          </p:nvPr>
        </p:nvSpPr>
        <p:spPr>
          <a:xfrm>
            <a:off x="850900" y="744538"/>
            <a:ext cx="4962600" cy="3722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49" name="Google Shape;1149;g573085c1dc_0_261:notes"/>
          <p:cNvSpPr txBox="1"/>
          <p:nvPr>
            <p:ph idx="1" type="body"/>
          </p:nvPr>
        </p:nvSpPr>
        <p:spPr>
          <a:xfrm>
            <a:off x="889000" y="4714875"/>
            <a:ext cx="4884600" cy="4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a:t>Objetivos del precio: </a:t>
            </a:r>
            <a:endParaRPr/>
          </a:p>
          <a:p>
            <a:pPr indent="0" lvl="0" marL="0" rtl="0" algn="l">
              <a:spcBef>
                <a:spcPts val="0"/>
              </a:spcBef>
              <a:spcAft>
                <a:spcPts val="0"/>
              </a:spcAft>
              <a:buNone/>
            </a:pPr>
            <a:r>
              <a:rPr lang="es-ES"/>
              <a:t>Maximizar los beneficios (CP), aumentar la cuota de mercado (LP), ayudar a otro producto, mantener la lealtad y apoyo de los distribuidores (bajada de precios temporal).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la demanda:</a:t>
            </a:r>
            <a:r>
              <a:rPr lang="es-ES"/>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Estimación de los costes </a:t>
            </a:r>
            <a:r>
              <a:rPr lang="es-ES"/>
              <a:t>(factor interno)</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s-ES"/>
              <a:t>Análisis de los costes, precios, y ofertas de los competidores </a:t>
            </a:r>
            <a:r>
              <a:rPr lang="es-ES"/>
              <a:t>(Factor externo)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s-ES"/>
              <a:t>Selección del método de fijación de los precios</a:t>
            </a:r>
            <a:endParaRPr/>
          </a:p>
          <a:p>
            <a:pPr indent="0" lvl="0" marL="0" rtl="0" algn="l">
              <a:spcBef>
                <a:spcPts val="0"/>
              </a:spcBef>
              <a:spcAft>
                <a:spcPts val="0"/>
              </a:spcAft>
              <a:buNone/>
            </a:pPr>
            <a:r>
              <a:rPr lang="es-ES"/>
              <a:t>Basados en el </a:t>
            </a:r>
            <a:r>
              <a:rPr lang="es-ES" u="sng"/>
              <a:t>coste</a:t>
            </a:r>
            <a:r>
              <a:rPr lang="es-ES"/>
              <a:t> (coste más margen: añadir un margen de beneficio al coste total del producto;  punto muerto y método del beneficio objetivo), basados en el </a:t>
            </a:r>
            <a:r>
              <a:rPr lang="es-ES" u="sng"/>
              <a:t>valor percibido por los consumidores </a:t>
            </a:r>
            <a:r>
              <a:rPr lang="es-ES"/>
              <a:t>(precio se considera antes de aplicar el programa de marketing)</a:t>
            </a:r>
            <a:endParaRPr/>
          </a:p>
          <a:p>
            <a:pPr indent="0" lvl="0" marL="0" rtl="0" algn="l">
              <a:spcBef>
                <a:spcPts val="0"/>
              </a:spcBef>
              <a:spcAft>
                <a:spcPts val="0"/>
              </a:spcAft>
              <a:buNone/>
            </a:pPr>
            <a:r>
              <a:rPr lang="es-ES"/>
              <a:t>Precio con una orientación al producto (coste)  o precio con una orientación al consumidor (valor), </a:t>
            </a:r>
            <a:r>
              <a:rPr lang="es-ES" u="sng"/>
              <a:t>métodos basados en la competencia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ES"/>
              <a:t>Selección del precio final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p70: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63" name="Google Shape;1163;p70:notes"/>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70:notes"/>
          <p:cNvSpPr txBox="1"/>
          <p:nvPr>
            <p:ph idx="12" type="sldNum"/>
          </p:nvPr>
        </p:nvSpPr>
        <p:spPr>
          <a:xfrm>
            <a:off x="4021138" y="9721850"/>
            <a:ext cx="3076575"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p71:notes"/>
          <p:cNvSpPr txBox="1"/>
          <p:nvPr>
            <p:ph idx="12" type="sldNum"/>
          </p:nvPr>
        </p:nvSpPr>
        <p:spPr>
          <a:xfrm>
            <a:off x="4021138" y="9721850"/>
            <a:ext cx="3076575"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178" name="Google Shape;1178;p71: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79" name="Google Shape;1179;p71:notes"/>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p77:notes"/>
          <p:cNvSpPr txBox="1"/>
          <p:nvPr>
            <p:ph idx="12" type="sldNum"/>
          </p:nvPr>
        </p:nvSpPr>
        <p:spPr>
          <a:xfrm>
            <a:off x="4021138" y="9721850"/>
            <a:ext cx="3076575"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201" name="Google Shape;1201;p77: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02" name="Google Shape;1202;p77:notes"/>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p78:notes"/>
          <p:cNvSpPr txBox="1"/>
          <p:nvPr>
            <p:ph idx="12" type="sldNum"/>
          </p:nvPr>
        </p:nvSpPr>
        <p:spPr>
          <a:xfrm>
            <a:off x="4021138" y="9721850"/>
            <a:ext cx="3076575"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216" name="Google Shape;1216;p78: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17" name="Google Shape;1217;p78:notes"/>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p79:notes"/>
          <p:cNvSpPr txBox="1"/>
          <p:nvPr>
            <p:ph idx="12" type="sldNum"/>
          </p:nvPr>
        </p:nvSpPr>
        <p:spPr>
          <a:xfrm>
            <a:off x="4021138" y="9721850"/>
            <a:ext cx="3076575"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230" name="Google Shape;1230;p79: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31" name="Google Shape;1231;p79:notes"/>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p80:notes"/>
          <p:cNvSpPr txBox="1"/>
          <p:nvPr>
            <p:ph idx="12" type="sldNum"/>
          </p:nvPr>
        </p:nvSpPr>
        <p:spPr>
          <a:xfrm>
            <a:off x="4021138" y="9721850"/>
            <a:ext cx="3076575"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E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
        <p:nvSpPr>
          <p:cNvPr id="1250" name="Google Shape;1250;p80:notes"/>
          <p:cNvSpPr/>
          <p:nvPr>
            <p:ph idx="2" type="sldImg"/>
          </p:nvPr>
        </p:nvSpPr>
        <p:spPr>
          <a:xfrm>
            <a:off x="850900"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51" name="Google Shape;1251;p80:notes"/>
          <p:cNvSpPr txBox="1"/>
          <p:nvPr>
            <p:ph idx="1" type="body"/>
          </p:nvPr>
        </p:nvSpPr>
        <p:spPr>
          <a:xfrm>
            <a:off x="709613" y="4926013"/>
            <a:ext cx="5680075" cy="4029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8:notes"/>
          <p:cNvSpPr txBox="1"/>
          <p:nvPr>
            <p:ph idx="1" type="body"/>
          </p:nvPr>
        </p:nvSpPr>
        <p:spPr>
          <a:xfrm>
            <a:off x="709613" y="4926013"/>
            <a:ext cx="5680075"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s-ES" sz="800">
                <a:solidFill>
                  <a:srgbClr val="595959"/>
                </a:solidFill>
                <a:latin typeface="Arial"/>
                <a:ea typeface="Arial"/>
                <a:cs typeface="Arial"/>
                <a:sym typeface="Arial"/>
              </a:rPr>
              <a:t>Conjunto de consumidores potenciales que comparten una necesidad o deseo que puede ser satisfecho con los productos o servicios de una compañía a través del intercambio de otros elementos de valor.</a:t>
            </a:r>
            <a:endParaRPr sz="800">
              <a:solidFill>
                <a:srgbClr val="595959"/>
              </a:solidFill>
              <a:latin typeface="Arial"/>
              <a:ea typeface="Arial"/>
              <a:cs typeface="Arial"/>
              <a:sym typeface="Arial"/>
            </a:endParaRPr>
          </a:p>
          <a:p>
            <a:pPr indent="0" lvl="0" marL="0" rtl="0" algn="l">
              <a:spcBef>
                <a:spcPts val="0"/>
              </a:spcBef>
              <a:spcAft>
                <a:spcPts val="0"/>
              </a:spcAft>
              <a:buNone/>
            </a:pPr>
            <a:r>
              <a:t/>
            </a:r>
            <a:endParaRPr sz="800">
              <a:latin typeface="Arial"/>
              <a:ea typeface="Arial"/>
              <a:cs typeface="Arial"/>
              <a:sym typeface="Arial"/>
            </a:endParaRPr>
          </a:p>
        </p:txBody>
      </p:sp>
      <p:sp>
        <p:nvSpPr>
          <p:cNvPr id="305" name="Google Shape;305;p18:notes"/>
          <p:cNvSpPr/>
          <p:nvPr>
            <p:ph idx="2" type="sldImg"/>
          </p:nvPr>
        </p:nvSpPr>
        <p:spPr>
          <a:xfrm>
            <a:off x="1246188" y="1279525"/>
            <a:ext cx="4606925"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p83:notes"/>
          <p:cNvSpPr txBox="1"/>
          <p:nvPr>
            <p:ph idx="1" type="body"/>
          </p:nvPr>
        </p:nvSpPr>
        <p:spPr>
          <a:xfrm>
            <a:off x="709613" y="4926013"/>
            <a:ext cx="5680075"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5" name="Google Shape;1275;p83:notes"/>
          <p:cNvSpPr/>
          <p:nvPr>
            <p:ph idx="2" type="sldImg"/>
          </p:nvPr>
        </p:nvSpPr>
        <p:spPr>
          <a:xfrm>
            <a:off x="1246188" y="1279525"/>
            <a:ext cx="4606925"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p84:notes"/>
          <p:cNvSpPr txBox="1"/>
          <p:nvPr>
            <p:ph idx="1" type="body"/>
          </p:nvPr>
        </p:nvSpPr>
        <p:spPr>
          <a:xfrm>
            <a:off x="709613" y="4926013"/>
            <a:ext cx="5680075"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5" name="Google Shape;1285;p84:notes"/>
          <p:cNvSpPr/>
          <p:nvPr>
            <p:ph idx="2" type="sldImg"/>
          </p:nvPr>
        </p:nvSpPr>
        <p:spPr>
          <a:xfrm>
            <a:off x="1246188" y="1279525"/>
            <a:ext cx="4606925"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573085c1dc_0_614: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1" name="Google Shape;1301;g573085c1dc_0_614: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573085c1dc_0_638: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573085c1dc_0_638: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73085c1dc_0_668: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73085c1dc_0_668: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5" name="Google Shape;1345;g573085c1dc_0_668: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Google Shape;1362;g4982bc93db_0_431: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4982bc93db_0_431: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4" name="Google Shape;1364;g4982bc93db_0_431: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Google Shape;1372;g4982bc93db_0_446: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4982bc93db_0_446: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4" name="Google Shape;1374;g4982bc93db_0_446: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4982bc93db_0_655: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4982bc93db_0_655: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g4982bc93db_0_655: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0" name="Shape 1390"/>
        <p:cNvGrpSpPr/>
        <p:nvPr/>
      </p:nvGrpSpPr>
      <p:grpSpPr>
        <a:xfrm>
          <a:off x="0" y="0"/>
          <a:ext cx="0" cy="0"/>
          <a:chOff x="0" y="0"/>
          <a:chExt cx="0" cy="0"/>
        </a:xfrm>
      </p:grpSpPr>
      <p:sp>
        <p:nvSpPr>
          <p:cNvPr id="1391" name="Google Shape;1391;p108:notes"/>
          <p:cNvSpPr txBox="1"/>
          <p:nvPr>
            <p:ph idx="1" type="body"/>
          </p:nvPr>
        </p:nvSpPr>
        <p:spPr>
          <a:xfrm>
            <a:off x="709613" y="4926013"/>
            <a:ext cx="5680075"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2" name="Google Shape;1392;p108:notes"/>
          <p:cNvSpPr/>
          <p:nvPr>
            <p:ph idx="2" type="sldImg"/>
          </p:nvPr>
        </p:nvSpPr>
        <p:spPr>
          <a:xfrm>
            <a:off x="1246188" y="1279525"/>
            <a:ext cx="4606925"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4982bc93db_0_487: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0" name="Google Shape;1400;g4982bc93db_0_487: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19:notes"/>
          <p:cNvSpPr txBox="1"/>
          <p:nvPr>
            <p:ph idx="1" type="body"/>
          </p:nvPr>
        </p:nvSpPr>
        <p:spPr>
          <a:xfrm>
            <a:off x="709613" y="4926013"/>
            <a:ext cx="5680075"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9:notes"/>
          <p:cNvSpPr/>
          <p:nvPr>
            <p:ph idx="2" type="sldImg"/>
          </p:nvPr>
        </p:nvSpPr>
        <p:spPr>
          <a:xfrm>
            <a:off x="1246188" y="1279525"/>
            <a:ext cx="4606925"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Google Shape;1406;g4982bc93db_0_472: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g4982bc93db_0_472: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573085c1dc_0_688: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573085c1dc_0_688: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5" name="Google Shape;1415;g573085c1dc_0_688: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Google Shape;1428;g573085c1dc_0_704: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573085c1dc_0_704: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0" name="Google Shape;1430;g573085c1dc_0_704: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573085c1dc_0_731: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573085c1dc_0_731: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5" name="Google Shape;1455;g573085c1dc_0_731: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3" name="Shape 1463"/>
        <p:cNvGrpSpPr/>
        <p:nvPr/>
      </p:nvGrpSpPr>
      <p:grpSpPr>
        <a:xfrm>
          <a:off x="0" y="0"/>
          <a:ext cx="0" cy="0"/>
          <a:chOff x="0" y="0"/>
          <a:chExt cx="0" cy="0"/>
        </a:xfrm>
      </p:grpSpPr>
      <p:sp>
        <p:nvSpPr>
          <p:cNvPr id="1464" name="Google Shape;1464;g573085c1dc_0_742: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573085c1dc_0_742: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AD-SERVER: </a:t>
            </a:r>
            <a:r>
              <a:rPr lang="es-ES" sz="1400" u="sng">
                <a:solidFill>
                  <a:schemeClr val="hlink"/>
                </a:solidFill>
                <a:latin typeface="Arial"/>
                <a:ea typeface="Arial"/>
                <a:cs typeface="Arial"/>
                <a:sym typeface="Arial"/>
                <a:hlinkClick r:id="rId2"/>
              </a:rPr>
              <a:t>https://www.youtube.com/watch?v=9EUSlI8tjRk</a:t>
            </a:r>
            <a:endParaRPr sz="1400">
              <a:latin typeface="Arial"/>
              <a:ea typeface="Arial"/>
              <a:cs typeface="Arial"/>
              <a:sym typeface="Arial"/>
            </a:endParaRPr>
          </a:p>
          <a:p>
            <a:pPr indent="0" lvl="0" marL="0" rtl="0" algn="l">
              <a:spcBef>
                <a:spcPts val="0"/>
              </a:spcBef>
              <a:spcAft>
                <a:spcPts val="0"/>
              </a:spcAft>
              <a:buNone/>
            </a:pPr>
            <a:r>
              <a:rPr lang="es-ES" sz="1400"/>
              <a:t>DMP:</a:t>
            </a:r>
            <a:r>
              <a:rPr lang="es-ES" sz="1400">
                <a:latin typeface="Arial"/>
                <a:ea typeface="Arial"/>
                <a:cs typeface="Arial"/>
                <a:sym typeface="Arial"/>
              </a:rPr>
              <a:t> </a:t>
            </a:r>
            <a:r>
              <a:rPr lang="es-ES" sz="1400" u="sng">
                <a:solidFill>
                  <a:schemeClr val="hlink"/>
                </a:solidFill>
                <a:latin typeface="Arial"/>
                <a:ea typeface="Arial"/>
                <a:cs typeface="Arial"/>
                <a:sym typeface="Arial"/>
                <a:hlinkClick r:id="rId3"/>
              </a:rPr>
              <a:t>https://www.youtube.com/watch?v=kmqi6eqv38U</a:t>
            </a:r>
            <a:endParaRPr sz="1400">
              <a:latin typeface="Arial"/>
              <a:ea typeface="Arial"/>
              <a:cs typeface="Arial"/>
              <a:sym typeface="Arial"/>
            </a:endParaRPr>
          </a:p>
          <a:p>
            <a:pPr indent="0" lvl="0" marL="0" rtl="0" algn="l">
              <a:spcBef>
                <a:spcPts val="0"/>
              </a:spcBef>
              <a:spcAft>
                <a:spcPts val="0"/>
              </a:spcAft>
              <a:buNone/>
            </a:pPr>
            <a:r>
              <a:rPr lang="es-ES" sz="1400">
                <a:latin typeface="Arial"/>
                <a:ea typeface="Arial"/>
                <a:cs typeface="Arial"/>
                <a:sym typeface="Arial"/>
              </a:rPr>
              <a:t>Como promocionar un evento deportivo= https://www.youtube.com/watch?v=GshKw5cdXqQ</a:t>
            </a:r>
            <a:endParaRPr sz="1400">
              <a:latin typeface="Arial"/>
              <a:ea typeface="Arial"/>
              <a:cs typeface="Arial"/>
              <a:sym typeface="Arial"/>
            </a:endParaRPr>
          </a:p>
        </p:txBody>
      </p:sp>
      <p:sp>
        <p:nvSpPr>
          <p:cNvPr id="1466" name="Google Shape;1466;g573085c1dc_0_742: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8" name="Shape 1478"/>
        <p:cNvGrpSpPr/>
        <p:nvPr/>
      </p:nvGrpSpPr>
      <p:grpSpPr>
        <a:xfrm>
          <a:off x="0" y="0"/>
          <a:ext cx="0" cy="0"/>
          <a:chOff x="0" y="0"/>
          <a:chExt cx="0" cy="0"/>
        </a:xfrm>
      </p:grpSpPr>
      <p:sp>
        <p:nvSpPr>
          <p:cNvPr id="1479" name="Google Shape;1479;g573085c1dc_0_760: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573085c1dc_0_760: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1" name="Google Shape;1481;g573085c1dc_0_760: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982bc93db_0_629: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5" name="Google Shape;1495;g4982bc93db_0_629: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4982bc93db_0_604: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5" name="Google Shape;1515;g4982bc93db_0_604: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8" name="Shape 1528"/>
        <p:cNvGrpSpPr/>
        <p:nvPr/>
      </p:nvGrpSpPr>
      <p:grpSpPr>
        <a:xfrm>
          <a:off x="0" y="0"/>
          <a:ext cx="0" cy="0"/>
          <a:chOff x="0" y="0"/>
          <a:chExt cx="0" cy="0"/>
        </a:xfrm>
      </p:grpSpPr>
      <p:sp>
        <p:nvSpPr>
          <p:cNvPr id="1529" name="Google Shape;1529;g573085c1dc_0_797:notes"/>
          <p:cNvSpPr/>
          <p:nvPr>
            <p:ph idx="2" type="sldImg"/>
          </p:nvPr>
        </p:nvSpPr>
        <p:spPr>
          <a:xfrm>
            <a:off x="1246188" y="1279525"/>
            <a:ext cx="4606800" cy="34545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573085c1dc_0_797:notes"/>
          <p:cNvSpPr txBox="1"/>
          <p:nvPr>
            <p:ph idx="1" type="body"/>
          </p:nvPr>
        </p:nvSpPr>
        <p:spPr>
          <a:xfrm>
            <a:off x="709613" y="4926013"/>
            <a:ext cx="5680200" cy="4029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1" name="Google Shape;1531;g573085c1dc_0_797:notes"/>
          <p:cNvSpPr txBox="1"/>
          <p:nvPr>
            <p:ph idx="12" type="sldNum"/>
          </p:nvPr>
        </p:nvSpPr>
        <p:spPr>
          <a:xfrm>
            <a:off x="4021138" y="9721850"/>
            <a:ext cx="3076500" cy="512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9102822d4_0_215: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59102822d4_0_215: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9102822d4_0_224:notes"/>
          <p:cNvSpPr txBox="1"/>
          <p:nvPr>
            <p:ph idx="1" type="body"/>
          </p:nvPr>
        </p:nvSpPr>
        <p:spPr>
          <a:xfrm>
            <a:off x="709598" y="4924988"/>
            <a:ext cx="5679900" cy="3455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59102822d4_0_224:notes"/>
          <p:cNvSpPr/>
          <p:nvPr>
            <p:ph idx="2" type="sldImg"/>
          </p:nvPr>
        </p:nvSpPr>
        <p:spPr>
          <a:xfrm>
            <a:off x="1218181" y="1279940"/>
            <a:ext cx="4662900" cy="3453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9" name="Google Shape;19;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888888"/>
              </a:buClr>
              <a:buSzPts val="2400"/>
              <a:buNone/>
              <a:defRPr>
                <a:solidFill>
                  <a:srgbClr val="888888"/>
                </a:solidFill>
              </a:defRPr>
            </a:lvl1pPr>
            <a:lvl2pPr lvl="1" algn="ctr">
              <a:spcBef>
                <a:spcPts val="400"/>
              </a:spcBef>
              <a:spcAft>
                <a:spcPts val="0"/>
              </a:spcAft>
              <a:buClr>
                <a:srgbClr val="888888"/>
              </a:buClr>
              <a:buSzPts val="20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63" name="Shape 63"/>
        <p:cNvGrpSpPr/>
        <p:nvPr/>
      </p:nvGrpSpPr>
      <p:grpSpPr>
        <a:xfrm>
          <a:off x="0" y="0"/>
          <a:ext cx="0" cy="0"/>
          <a:chOff x="0" y="0"/>
          <a:chExt cx="0" cy="0"/>
        </a:xfrm>
      </p:grpSpPr>
      <p:sp>
        <p:nvSpPr>
          <p:cNvPr id="64" name="Google Shape;64;p11"/>
          <p:cNvSpPr txBox="1"/>
          <p:nvPr>
            <p:ph type="title"/>
          </p:nvPr>
        </p:nvSpPr>
        <p:spPr>
          <a:xfrm>
            <a:off x="444500" y="1216025"/>
            <a:ext cx="8229600" cy="4032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5" name="Google Shape;65;p11"/>
          <p:cNvSpPr txBox="1"/>
          <p:nvPr>
            <p:ph idx="1" type="body"/>
          </p:nvPr>
        </p:nvSpPr>
        <p:spPr>
          <a:xfrm rot="5400000">
            <a:off x="2085181" y="438945"/>
            <a:ext cx="4059238" cy="7315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595959"/>
              </a:buClr>
              <a:buSzPts val="1800"/>
              <a:buChar char="•"/>
              <a:defRPr/>
            </a:lvl1pPr>
            <a:lvl2pPr indent="-342900" lvl="1" marL="914400" algn="l">
              <a:spcBef>
                <a:spcPts val="360"/>
              </a:spcBef>
              <a:spcAft>
                <a:spcPts val="0"/>
              </a:spcAft>
              <a:buClr>
                <a:srgbClr val="595959"/>
              </a:buClr>
              <a:buSzPts val="1800"/>
              <a:buChar char="–"/>
              <a:defRPr/>
            </a:lvl2pPr>
            <a:lvl3pPr indent="-342900" lvl="2" marL="1371600" algn="l">
              <a:spcBef>
                <a:spcPts val="360"/>
              </a:spcBef>
              <a:spcAft>
                <a:spcPts val="0"/>
              </a:spcAft>
              <a:buClr>
                <a:srgbClr val="595959"/>
              </a:buClr>
              <a:buSzPts val="1800"/>
              <a:buChar char="•"/>
              <a:defRPr/>
            </a:lvl3pPr>
            <a:lvl4pPr indent="-342900" lvl="3" marL="1828800" algn="l">
              <a:spcBef>
                <a:spcPts val="360"/>
              </a:spcBef>
              <a:spcAft>
                <a:spcPts val="0"/>
              </a:spcAft>
              <a:buClr>
                <a:srgbClr val="595959"/>
              </a:buClr>
              <a:buSzPts val="1800"/>
              <a:buChar char="–"/>
              <a:defRPr/>
            </a:lvl4pPr>
            <a:lvl5pPr indent="-342900" lvl="4" marL="2286000" algn="l">
              <a:spcBef>
                <a:spcPts val="360"/>
              </a:spcBef>
              <a:spcAft>
                <a:spcPts val="0"/>
              </a:spcAft>
              <a:buClr>
                <a:srgbClr val="595959"/>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67" name="Shape 67"/>
        <p:cNvGrpSpPr/>
        <p:nvPr/>
      </p:nvGrpSpPr>
      <p:grpSpPr>
        <a:xfrm>
          <a:off x="0" y="0"/>
          <a:ext cx="0" cy="0"/>
          <a:chOff x="0" y="0"/>
          <a:chExt cx="0" cy="0"/>
        </a:xfrm>
      </p:grpSpPr>
      <p:sp>
        <p:nvSpPr>
          <p:cNvPr id="68" name="Google Shape;68;p12"/>
          <p:cNvSpPr txBox="1"/>
          <p:nvPr>
            <p:ph type="title"/>
          </p:nvPr>
        </p:nvSpPr>
        <p:spPr>
          <a:xfrm rot="5400000">
            <a:off x="4761706" y="3001169"/>
            <a:ext cx="4992688" cy="1257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 name="Google Shape;69;p12"/>
          <p:cNvSpPr txBox="1"/>
          <p:nvPr>
            <p:ph idx="1" type="body"/>
          </p:nvPr>
        </p:nvSpPr>
        <p:spPr>
          <a:xfrm rot="5400000">
            <a:off x="970756" y="619919"/>
            <a:ext cx="4992688"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595959"/>
              </a:buClr>
              <a:buSzPts val="1800"/>
              <a:buChar char="•"/>
              <a:defRPr/>
            </a:lvl1pPr>
            <a:lvl2pPr indent="-342900" lvl="1" marL="914400" algn="l">
              <a:spcBef>
                <a:spcPts val="360"/>
              </a:spcBef>
              <a:spcAft>
                <a:spcPts val="0"/>
              </a:spcAft>
              <a:buClr>
                <a:srgbClr val="595959"/>
              </a:buClr>
              <a:buSzPts val="1800"/>
              <a:buChar char="–"/>
              <a:defRPr/>
            </a:lvl2pPr>
            <a:lvl3pPr indent="-342900" lvl="2" marL="1371600" algn="l">
              <a:spcBef>
                <a:spcPts val="360"/>
              </a:spcBef>
              <a:spcAft>
                <a:spcPts val="0"/>
              </a:spcAft>
              <a:buClr>
                <a:srgbClr val="595959"/>
              </a:buClr>
              <a:buSzPts val="1800"/>
              <a:buChar char="•"/>
              <a:defRPr/>
            </a:lvl3pPr>
            <a:lvl4pPr indent="-342900" lvl="3" marL="1828800" algn="l">
              <a:spcBef>
                <a:spcPts val="360"/>
              </a:spcBef>
              <a:spcAft>
                <a:spcPts val="0"/>
              </a:spcAft>
              <a:buClr>
                <a:srgbClr val="595959"/>
              </a:buClr>
              <a:buSzPts val="1800"/>
              <a:buChar char="–"/>
              <a:defRPr/>
            </a:lvl4pPr>
            <a:lvl5pPr indent="-342900" lvl="4" marL="2286000" algn="l">
              <a:spcBef>
                <a:spcPts val="360"/>
              </a:spcBef>
              <a:spcAft>
                <a:spcPts val="0"/>
              </a:spcAft>
              <a:buClr>
                <a:srgbClr val="595959"/>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 name="Google Shape;7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a del álbum">
  <p:cSld name="Portada del álbum">
    <p:spTree>
      <p:nvGrpSpPr>
        <p:cNvPr id="78" name="Shape 78"/>
        <p:cNvGrpSpPr/>
        <p:nvPr/>
      </p:nvGrpSpPr>
      <p:grpSpPr>
        <a:xfrm>
          <a:off x="0" y="0"/>
          <a:ext cx="0" cy="0"/>
          <a:chOff x="0" y="0"/>
          <a:chExt cx="0" cy="0"/>
        </a:xfrm>
      </p:grpSpPr>
      <p:sp>
        <p:nvSpPr>
          <p:cNvPr id="79" name="Google Shape;79;p14"/>
          <p:cNvSpPr/>
          <p:nvPr/>
        </p:nvSpPr>
        <p:spPr>
          <a:xfrm>
            <a:off x="71438" y="5805488"/>
            <a:ext cx="6024562" cy="10683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3200">
              <a:solidFill>
                <a:srgbClr val="FFFFFF"/>
              </a:solidFill>
              <a:latin typeface="Century Schoolbook"/>
              <a:ea typeface="Century Schoolbook"/>
              <a:cs typeface="Century Schoolbook"/>
              <a:sym typeface="Century Schoolbook"/>
            </a:endParaRPr>
          </a:p>
        </p:txBody>
      </p:sp>
      <p:sp>
        <p:nvSpPr>
          <p:cNvPr id="80" name="Google Shape;80;p14"/>
          <p:cNvSpPr/>
          <p:nvPr/>
        </p:nvSpPr>
        <p:spPr>
          <a:xfrm>
            <a:off x="176213" y="187325"/>
            <a:ext cx="8763000" cy="6213475"/>
          </a:xfrm>
          <a:prstGeom prst="rect">
            <a:avLst/>
          </a:prstGeom>
          <a:noFill/>
          <a:ln cap="rnd" cmpd="sng" w="9525">
            <a:solidFill>
              <a:srgbClr val="6C6C6C"/>
            </a:solidFill>
            <a:prstDash val="dash"/>
            <a:miter lim="800000"/>
            <a:headEnd len="sm" w="sm" type="none"/>
            <a:tailEnd len="sm" w="sm" type="none"/>
          </a:ln>
          <a:effectLst>
            <a:outerShdw rotWithShape="0" algn="tl" dir="5400000" dist="12700">
              <a:schemeClr val="dk1">
                <a:alpha val="59607"/>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entury Schoolbook"/>
              <a:ea typeface="Century Schoolbook"/>
              <a:cs typeface="Century Schoolbook"/>
              <a:sym typeface="Century Schoolbook"/>
            </a:endParaRPr>
          </a:p>
        </p:txBody>
      </p:sp>
      <p:sp>
        <p:nvSpPr>
          <p:cNvPr id="81" name="Google Shape;81;p14"/>
          <p:cNvSpPr txBox="1"/>
          <p:nvPr>
            <p:ph type="title"/>
          </p:nvPr>
        </p:nvSpPr>
        <p:spPr>
          <a:xfrm>
            <a:off x="228601" y="3962400"/>
            <a:ext cx="8298485" cy="1066800"/>
          </a:xfrm>
          <a:prstGeom prst="rect">
            <a:avLst/>
          </a:prstGeom>
          <a:noFill/>
          <a:ln>
            <a:noFill/>
          </a:ln>
        </p:spPr>
        <p:txBody>
          <a:bodyPr anchorCtr="0" anchor="ctr" bIns="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4"/>
          <p:cNvSpPr/>
          <p:nvPr>
            <p:ph idx="2" type="pic"/>
          </p:nvPr>
        </p:nvSpPr>
        <p:spPr>
          <a:xfrm>
            <a:off x="6096000" y="1600200"/>
            <a:ext cx="2286000" cy="22860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83" name="Google Shape;83;p14"/>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4"/>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
        <p:nvSpPr>
          <p:cNvPr id="85" name="Google Shape;85;p14"/>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86" name="Shape 86"/>
        <p:cNvGrpSpPr/>
        <p:nvPr/>
      </p:nvGrpSpPr>
      <p:grpSpPr>
        <a:xfrm>
          <a:off x="0" y="0"/>
          <a:ext cx="0" cy="0"/>
          <a:chOff x="0" y="0"/>
          <a:chExt cx="0" cy="0"/>
        </a:xfrm>
      </p:grpSpPr>
      <p:sp>
        <p:nvSpPr>
          <p:cNvPr id="87" name="Google Shape;87;p15"/>
          <p:cNvSpPr txBox="1"/>
          <p:nvPr>
            <p:ph type="title"/>
          </p:nvPr>
        </p:nvSpPr>
        <p:spPr>
          <a:xfrm>
            <a:off x="457200" y="274638"/>
            <a:ext cx="8229600" cy="12493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89" name="Google Shape;89;p15"/>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5"/>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5"/>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type="titleOnly">
  <p:cSld name="TITLE_ONLY">
    <p:spTree>
      <p:nvGrpSpPr>
        <p:cNvPr id="92" name="Shape 92"/>
        <p:cNvGrpSpPr/>
        <p:nvPr/>
      </p:nvGrpSpPr>
      <p:grpSpPr>
        <a:xfrm>
          <a:off x="0" y="0"/>
          <a:ext cx="0" cy="0"/>
          <a:chOff x="0" y="0"/>
          <a:chExt cx="0" cy="0"/>
        </a:xfrm>
      </p:grpSpPr>
      <p:sp>
        <p:nvSpPr>
          <p:cNvPr id="93" name="Google Shape;93;p16"/>
          <p:cNvSpPr txBox="1"/>
          <p:nvPr>
            <p:ph type="title"/>
          </p:nvPr>
        </p:nvSpPr>
        <p:spPr>
          <a:xfrm>
            <a:off x="457200" y="274638"/>
            <a:ext cx="8229600" cy="124936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6"/>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atin typeface="Century Schoolbook"/>
                <a:ea typeface="Century Schoolbook"/>
                <a:cs typeface="Century Schoolbook"/>
                <a:sym typeface="Century Schoolbook"/>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6"/>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6"/>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97" name="Shape 9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con título" type="twoObj">
  <p:cSld name="TWO_OBJECTS">
    <p:spTree>
      <p:nvGrpSpPr>
        <p:cNvPr id="98" name="Shape 98"/>
        <p:cNvGrpSpPr/>
        <p:nvPr/>
      </p:nvGrpSpPr>
      <p:grpSpPr>
        <a:xfrm>
          <a:off x="0" y="0"/>
          <a:ext cx="0" cy="0"/>
          <a:chOff x="0" y="0"/>
          <a:chExt cx="0" cy="0"/>
        </a:xfrm>
      </p:grpSpPr>
      <p:sp>
        <p:nvSpPr>
          <p:cNvPr id="99" name="Google Shape;99;p18"/>
          <p:cNvSpPr/>
          <p:nvPr/>
        </p:nvSpPr>
        <p:spPr>
          <a:xfrm>
            <a:off x="71438" y="5805488"/>
            <a:ext cx="6024562" cy="10683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3200">
              <a:solidFill>
                <a:srgbClr val="FFFFFF"/>
              </a:solidFill>
              <a:latin typeface="Century Schoolbook"/>
              <a:ea typeface="Century Schoolbook"/>
              <a:cs typeface="Century Schoolbook"/>
              <a:sym typeface="Century Schoolbook"/>
            </a:endParaRPr>
          </a:p>
        </p:txBody>
      </p:sp>
      <p:sp>
        <p:nvSpPr>
          <p:cNvPr id="100" name="Google Shape;100;p18"/>
          <p:cNvSpPr/>
          <p:nvPr>
            <p:ph idx="2" type="pic"/>
          </p:nvPr>
        </p:nvSpPr>
        <p:spPr>
          <a:xfrm>
            <a:off x="914400" y="294590"/>
            <a:ext cx="7467600" cy="56007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01" name="Google Shape;101;p18"/>
          <p:cNvSpPr txBox="1"/>
          <p:nvPr>
            <p:ph idx="1" type="body"/>
          </p:nvPr>
        </p:nvSpPr>
        <p:spPr>
          <a:xfrm>
            <a:off x="914400" y="6019800"/>
            <a:ext cx="7467600" cy="381000"/>
          </a:xfrm>
          <a:prstGeom prst="rect">
            <a:avLst/>
          </a:prstGeom>
          <a:noFill/>
          <a:ln>
            <a:noFill/>
          </a:ln>
        </p:spPr>
        <p:txBody>
          <a:bodyPr anchorCtr="0" anchor="t" bIns="45700" lIns="91425" spcFirstLastPara="1" rIns="9125" wrap="square" tIns="45700">
            <a:noAutofit/>
          </a:bodyPr>
          <a:lstStyle>
            <a:lvl1pPr indent="-228600" lvl="0" marL="457200" marR="0" algn="l">
              <a:spcBef>
                <a:spcPts val="360"/>
              </a:spcBef>
              <a:spcAft>
                <a:spcPts val="0"/>
              </a:spcAft>
              <a:buClr>
                <a:schemeClr val="lt1"/>
              </a:buClr>
              <a:buSzPts val="1800"/>
              <a:buFont typeface="Century Schoolbook"/>
              <a:buNone/>
              <a:defRPr i="0"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02" name="Google Shape;102;p18"/>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8"/>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8"/>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con título" type="twoColTx">
  <p:cSld name="TITLE_AND_TWO_COLUMNS">
    <p:spTree>
      <p:nvGrpSpPr>
        <p:cNvPr id="105" name="Shape 105"/>
        <p:cNvGrpSpPr/>
        <p:nvPr/>
      </p:nvGrpSpPr>
      <p:grpSpPr>
        <a:xfrm>
          <a:off x="0" y="0"/>
          <a:ext cx="0" cy="0"/>
          <a:chOff x="0" y="0"/>
          <a:chExt cx="0" cy="0"/>
        </a:xfrm>
      </p:grpSpPr>
      <p:sp>
        <p:nvSpPr>
          <p:cNvPr id="106" name="Google Shape;106;p19"/>
          <p:cNvSpPr/>
          <p:nvPr>
            <p:ph idx="2" type="pic"/>
          </p:nvPr>
        </p:nvSpPr>
        <p:spPr>
          <a:xfrm>
            <a:off x="419375" y="233241"/>
            <a:ext cx="4640305" cy="61722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07" name="Google Shape;107;p19"/>
          <p:cNvSpPr txBox="1"/>
          <p:nvPr>
            <p:ph idx="1" type="body"/>
          </p:nvPr>
        </p:nvSpPr>
        <p:spPr>
          <a:xfrm>
            <a:off x="5257800" y="3048000"/>
            <a:ext cx="3505200" cy="3352800"/>
          </a:xfrm>
          <a:prstGeom prst="rect">
            <a:avLst/>
          </a:prstGeom>
          <a:noFill/>
          <a:ln>
            <a:noFill/>
          </a:ln>
        </p:spPr>
        <p:txBody>
          <a:bodyPr anchorCtr="0" anchor="b" bIns="91425" lIns="91425" spcFirstLastPara="1" rIns="91425" wrap="square" tIns="91425">
            <a:noAutofit/>
          </a:bodyPr>
          <a:lstStyle>
            <a:lvl1pPr indent="-228600" lvl="0" marL="457200" marR="0" algn="l">
              <a:spcBef>
                <a:spcPts val="360"/>
              </a:spcBef>
              <a:spcAft>
                <a:spcPts val="0"/>
              </a:spcAft>
              <a:buClr>
                <a:schemeClr val="lt1"/>
              </a:buClr>
              <a:buSzPts val="1800"/>
              <a:buFont typeface="Century Schoolbook"/>
              <a:buNone/>
              <a:defRPr i="0"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08" name="Google Shape;108;p19"/>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9"/>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9"/>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rizontal (pantalla completa)">
  <p:cSld name="Horizontal (pantalla completa)">
    <p:spTree>
      <p:nvGrpSpPr>
        <p:cNvPr id="111" name="Shape 111"/>
        <p:cNvGrpSpPr/>
        <p:nvPr/>
      </p:nvGrpSpPr>
      <p:grpSpPr>
        <a:xfrm>
          <a:off x="0" y="0"/>
          <a:ext cx="0" cy="0"/>
          <a:chOff x="0" y="0"/>
          <a:chExt cx="0" cy="0"/>
        </a:xfrm>
      </p:grpSpPr>
      <p:sp>
        <p:nvSpPr>
          <p:cNvPr id="112" name="Google Shape;112;p20"/>
          <p:cNvSpPr/>
          <p:nvPr>
            <p:ph idx="2" type="pic"/>
          </p:nvPr>
        </p:nvSpPr>
        <p:spPr>
          <a:xfrm>
            <a:off x="0" y="0"/>
            <a:ext cx="9144000" cy="6858000"/>
          </a:xfrm>
          <a:prstGeom prst="rect">
            <a:avLst/>
          </a:prstGeom>
          <a:noFill/>
          <a:ln>
            <a:noFill/>
          </a:ln>
          <a:effectLst>
            <a:outerShdw blurRad="76200" rotWithShape="0" dir="5400000" dist="50800">
              <a:srgbClr val="4E3B30">
                <a:alpha val="60000"/>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ción del álbum">
  <p:cSld name="Sección del álbum">
    <p:spTree>
      <p:nvGrpSpPr>
        <p:cNvPr id="113" name="Shape 113"/>
        <p:cNvGrpSpPr/>
        <p:nvPr/>
      </p:nvGrpSpPr>
      <p:grpSpPr>
        <a:xfrm>
          <a:off x="0" y="0"/>
          <a:ext cx="0" cy="0"/>
          <a:chOff x="0" y="0"/>
          <a:chExt cx="0" cy="0"/>
        </a:xfrm>
      </p:grpSpPr>
      <p:sp>
        <p:nvSpPr>
          <p:cNvPr id="114" name="Google Shape;114;p21"/>
          <p:cNvSpPr txBox="1"/>
          <p:nvPr>
            <p:ph type="title"/>
          </p:nvPr>
        </p:nvSpPr>
        <p:spPr>
          <a:xfrm>
            <a:off x="752670" y="4572000"/>
            <a:ext cx="7781730" cy="990600"/>
          </a:xfrm>
          <a:prstGeom prst="rect">
            <a:avLst/>
          </a:prstGeom>
          <a:noFill/>
          <a:ln>
            <a:noFill/>
          </a:ln>
        </p:spPr>
        <p:txBody>
          <a:bodyPr anchorCtr="0" anchor="b" bIns="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1"/>
          <p:cNvSpPr txBox="1"/>
          <p:nvPr>
            <p:ph idx="1" type="body"/>
          </p:nvPr>
        </p:nvSpPr>
        <p:spPr>
          <a:xfrm>
            <a:off x="752670" y="5600700"/>
            <a:ext cx="7772400" cy="838200"/>
          </a:xfrm>
          <a:prstGeom prst="rect">
            <a:avLst/>
          </a:prstGeom>
          <a:noFill/>
          <a:ln>
            <a:noFill/>
          </a:ln>
        </p:spPr>
        <p:txBody>
          <a:bodyPr anchorCtr="0" anchor="t" bIns="45700" lIns="91425" spcFirstLastPara="1" rIns="91425" wrap="square" tIns="0">
            <a:noAutofit/>
          </a:bodyPr>
          <a:lstStyle>
            <a:lvl1pPr indent="-228600" lvl="0" marL="457200" algn="l">
              <a:spcBef>
                <a:spcPts val="360"/>
              </a:spcBef>
              <a:spcAft>
                <a:spcPts val="0"/>
              </a:spcAft>
              <a:buClr>
                <a:schemeClr val="lt1"/>
              </a:buClr>
              <a:buSzPts val="1800"/>
              <a:buFont typeface="Century Schoolbook"/>
              <a:buNone/>
              <a:defRPr sz="18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16" name="Google Shape;116;p21"/>
          <p:cNvSpPr/>
          <p:nvPr>
            <p:ph idx="2" type="pic"/>
          </p:nvPr>
        </p:nvSpPr>
        <p:spPr>
          <a:xfrm>
            <a:off x="786338" y="2140695"/>
            <a:ext cx="2286000" cy="22860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17" name="Google Shape;117;p21"/>
          <p:cNvSpPr/>
          <p:nvPr>
            <p:ph idx="3" type="pic"/>
          </p:nvPr>
        </p:nvSpPr>
        <p:spPr>
          <a:xfrm>
            <a:off x="3474604" y="2140695"/>
            <a:ext cx="2286000" cy="22860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18" name="Google Shape;118;p21"/>
          <p:cNvSpPr/>
          <p:nvPr>
            <p:ph idx="4" type="pic"/>
          </p:nvPr>
        </p:nvSpPr>
        <p:spPr>
          <a:xfrm>
            <a:off x="6162870" y="2140695"/>
            <a:ext cx="2286000" cy="22860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19" name="Google Shape;119;p21"/>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21"/>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1"/>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444500" y="1216025"/>
            <a:ext cx="8229600" cy="4032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3"/>
          <p:cNvSpPr txBox="1"/>
          <p:nvPr>
            <p:ph idx="1" type="body"/>
          </p:nvPr>
        </p:nvSpPr>
        <p:spPr>
          <a:xfrm>
            <a:off x="457200" y="2066925"/>
            <a:ext cx="8229600" cy="405923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595959"/>
              </a:buClr>
              <a:buSzPts val="1800"/>
              <a:buChar char="•"/>
              <a:defRPr/>
            </a:lvl1pPr>
            <a:lvl2pPr indent="-342900" lvl="1" marL="914400" algn="l">
              <a:spcBef>
                <a:spcPts val="360"/>
              </a:spcBef>
              <a:spcAft>
                <a:spcPts val="0"/>
              </a:spcAft>
              <a:buClr>
                <a:srgbClr val="595959"/>
              </a:buClr>
              <a:buSzPts val="1800"/>
              <a:buChar char="–"/>
              <a:defRPr/>
            </a:lvl2pPr>
            <a:lvl3pPr indent="-342900" lvl="2" marL="1371600" algn="l">
              <a:spcBef>
                <a:spcPts val="360"/>
              </a:spcBef>
              <a:spcAft>
                <a:spcPts val="0"/>
              </a:spcAft>
              <a:buClr>
                <a:srgbClr val="595959"/>
              </a:buClr>
              <a:buSzPts val="1800"/>
              <a:buChar char="•"/>
              <a:defRPr/>
            </a:lvl3pPr>
            <a:lvl4pPr indent="-342900" lvl="3" marL="1828800" algn="l">
              <a:spcBef>
                <a:spcPts val="360"/>
              </a:spcBef>
              <a:spcAft>
                <a:spcPts val="0"/>
              </a:spcAft>
              <a:buClr>
                <a:srgbClr val="595959"/>
              </a:buClr>
              <a:buSzPts val="1800"/>
              <a:buChar char="–"/>
              <a:defRPr/>
            </a:lvl4pPr>
            <a:lvl5pPr indent="-342900" lvl="4" marL="2286000" algn="l">
              <a:spcBef>
                <a:spcPts val="360"/>
              </a:spcBef>
              <a:spcAft>
                <a:spcPts val="0"/>
              </a:spcAft>
              <a:buClr>
                <a:srgbClr val="595959"/>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en vertical con títulos">
  <p:cSld name="2: en vertical con títulos">
    <p:spTree>
      <p:nvGrpSpPr>
        <p:cNvPr id="122" name="Shape 122"/>
        <p:cNvGrpSpPr/>
        <p:nvPr/>
      </p:nvGrpSpPr>
      <p:grpSpPr>
        <a:xfrm>
          <a:off x="0" y="0"/>
          <a:ext cx="0" cy="0"/>
          <a:chOff x="0" y="0"/>
          <a:chExt cx="0" cy="0"/>
        </a:xfrm>
      </p:grpSpPr>
      <p:sp>
        <p:nvSpPr>
          <p:cNvPr id="123" name="Google Shape;123;p22"/>
          <p:cNvSpPr/>
          <p:nvPr>
            <p:ph idx="2" type="pic"/>
          </p:nvPr>
        </p:nvSpPr>
        <p:spPr>
          <a:xfrm>
            <a:off x="4722047" y="609600"/>
            <a:ext cx="3431353" cy="4575141"/>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24" name="Google Shape;124;p22"/>
          <p:cNvSpPr/>
          <p:nvPr>
            <p:ph idx="3" type="pic"/>
          </p:nvPr>
        </p:nvSpPr>
        <p:spPr>
          <a:xfrm>
            <a:off x="1066800" y="609600"/>
            <a:ext cx="3429000" cy="45720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25" name="Google Shape;125;p22"/>
          <p:cNvSpPr txBox="1"/>
          <p:nvPr>
            <p:ph idx="1" type="body"/>
          </p:nvPr>
        </p:nvSpPr>
        <p:spPr>
          <a:xfrm>
            <a:off x="1066800" y="5334000"/>
            <a:ext cx="3429000" cy="1066800"/>
          </a:xfrm>
          <a:prstGeom prst="rect">
            <a:avLst/>
          </a:prstGeom>
          <a:noFill/>
          <a:ln>
            <a:noFill/>
          </a:ln>
        </p:spPr>
        <p:txBody>
          <a:bodyPr anchorCtr="0" anchor="t" bIns="45700" lIns="91425" spcFirstLastPara="1" rIns="9125" wrap="square" tIns="45700">
            <a:noAutofit/>
          </a:bodyPr>
          <a:lstStyle>
            <a:lvl1pPr indent="-228600" lvl="0" marL="457200" marR="0" algn="l">
              <a:spcBef>
                <a:spcPts val="360"/>
              </a:spcBef>
              <a:spcAft>
                <a:spcPts val="0"/>
              </a:spcAft>
              <a:buClr>
                <a:schemeClr val="lt1"/>
              </a:buClr>
              <a:buSzPts val="1800"/>
              <a:buFont typeface="Century Schoolbook"/>
              <a:buNone/>
              <a:defRPr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26" name="Google Shape;126;p22"/>
          <p:cNvSpPr txBox="1"/>
          <p:nvPr>
            <p:ph idx="4" type="body"/>
          </p:nvPr>
        </p:nvSpPr>
        <p:spPr>
          <a:xfrm>
            <a:off x="4724400" y="5334000"/>
            <a:ext cx="3429000" cy="1066800"/>
          </a:xfrm>
          <a:prstGeom prst="rect">
            <a:avLst/>
          </a:prstGeom>
          <a:noFill/>
          <a:ln>
            <a:noFill/>
          </a:ln>
        </p:spPr>
        <p:txBody>
          <a:bodyPr anchorCtr="0" anchor="t" bIns="45700" lIns="91425" spcFirstLastPara="1" rIns="9125" wrap="square" tIns="45700">
            <a:noAutofit/>
          </a:bodyPr>
          <a:lstStyle>
            <a:lvl1pPr indent="-228600" lvl="0" marL="457200" marR="0" algn="l">
              <a:spcBef>
                <a:spcPts val="360"/>
              </a:spcBef>
              <a:spcAft>
                <a:spcPts val="0"/>
              </a:spcAft>
              <a:buClr>
                <a:schemeClr val="lt1"/>
              </a:buClr>
              <a:buSzPts val="1800"/>
              <a:buFont typeface="Century Schoolbook"/>
              <a:buNone/>
              <a:defRPr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27" name="Google Shape;127;p22"/>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2"/>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2"/>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en horizontal con títulos">
  <p:cSld name="2: en horizontal con títulos">
    <p:spTree>
      <p:nvGrpSpPr>
        <p:cNvPr id="130" name="Shape 130"/>
        <p:cNvGrpSpPr/>
        <p:nvPr/>
      </p:nvGrpSpPr>
      <p:grpSpPr>
        <a:xfrm>
          <a:off x="0" y="0"/>
          <a:ext cx="0" cy="0"/>
          <a:chOff x="0" y="0"/>
          <a:chExt cx="0" cy="0"/>
        </a:xfrm>
      </p:grpSpPr>
      <p:sp>
        <p:nvSpPr>
          <p:cNvPr id="131" name="Google Shape;131;p23"/>
          <p:cNvSpPr/>
          <p:nvPr>
            <p:ph idx="2" type="pic"/>
          </p:nvPr>
        </p:nvSpPr>
        <p:spPr>
          <a:xfrm>
            <a:off x="4648200" y="1676400"/>
            <a:ext cx="4038600" cy="302895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32" name="Google Shape;132;p23"/>
          <p:cNvSpPr/>
          <p:nvPr>
            <p:ph idx="3" type="pic"/>
          </p:nvPr>
        </p:nvSpPr>
        <p:spPr>
          <a:xfrm>
            <a:off x="457200" y="1676400"/>
            <a:ext cx="4038600" cy="302895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33" name="Google Shape;133;p23"/>
          <p:cNvSpPr txBox="1"/>
          <p:nvPr>
            <p:ph idx="1" type="body"/>
          </p:nvPr>
        </p:nvSpPr>
        <p:spPr>
          <a:xfrm>
            <a:off x="457200" y="4857750"/>
            <a:ext cx="4038600" cy="1238250"/>
          </a:xfrm>
          <a:prstGeom prst="rect">
            <a:avLst/>
          </a:prstGeom>
          <a:noFill/>
          <a:ln>
            <a:noFill/>
          </a:ln>
        </p:spPr>
        <p:txBody>
          <a:bodyPr anchorCtr="0" anchor="t" bIns="45700" lIns="91425" spcFirstLastPara="1" rIns="9125" wrap="square" tIns="45700">
            <a:noAutofit/>
          </a:bodyPr>
          <a:lstStyle>
            <a:lvl1pPr indent="-228600" lvl="0" marL="457200" marR="0" algn="l">
              <a:spcBef>
                <a:spcPts val="360"/>
              </a:spcBef>
              <a:spcAft>
                <a:spcPts val="0"/>
              </a:spcAft>
              <a:buClr>
                <a:schemeClr val="lt1"/>
              </a:buClr>
              <a:buSzPts val="1800"/>
              <a:buFont typeface="Century Schoolbook"/>
              <a:buNone/>
              <a:defRPr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34" name="Google Shape;134;p23"/>
          <p:cNvSpPr txBox="1"/>
          <p:nvPr>
            <p:ph idx="4" type="body"/>
          </p:nvPr>
        </p:nvSpPr>
        <p:spPr>
          <a:xfrm>
            <a:off x="4648200" y="4857750"/>
            <a:ext cx="4038600" cy="1238250"/>
          </a:xfrm>
          <a:prstGeom prst="rect">
            <a:avLst/>
          </a:prstGeom>
          <a:noFill/>
          <a:ln>
            <a:noFill/>
          </a:ln>
        </p:spPr>
        <p:txBody>
          <a:bodyPr anchorCtr="0" anchor="t" bIns="45700" lIns="91425" spcFirstLastPara="1" rIns="9125" wrap="square" tIns="45700">
            <a:noAutofit/>
          </a:bodyPr>
          <a:lstStyle>
            <a:lvl1pPr indent="-228600" lvl="0" marL="457200" marR="0" algn="l">
              <a:spcBef>
                <a:spcPts val="360"/>
              </a:spcBef>
              <a:spcAft>
                <a:spcPts val="0"/>
              </a:spcAft>
              <a:buClr>
                <a:schemeClr val="lt1"/>
              </a:buClr>
              <a:buSzPts val="1800"/>
              <a:buFont typeface="Century Schoolbook"/>
              <a:buNone/>
              <a:defRPr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35" name="Google Shape;135;p23"/>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3"/>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3"/>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mixto con título">
  <p:cSld name="2: mixto con título">
    <p:spTree>
      <p:nvGrpSpPr>
        <p:cNvPr id="138" name="Shape 138"/>
        <p:cNvGrpSpPr/>
        <p:nvPr/>
      </p:nvGrpSpPr>
      <p:grpSpPr>
        <a:xfrm>
          <a:off x="0" y="0"/>
          <a:ext cx="0" cy="0"/>
          <a:chOff x="0" y="0"/>
          <a:chExt cx="0" cy="0"/>
        </a:xfrm>
      </p:grpSpPr>
      <p:sp>
        <p:nvSpPr>
          <p:cNvPr id="139" name="Google Shape;139;p24"/>
          <p:cNvSpPr/>
          <p:nvPr>
            <p:ph idx="2" type="pic"/>
          </p:nvPr>
        </p:nvSpPr>
        <p:spPr>
          <a:xfrm>
            <a:off x="5141976" y="381000"/>
            <a:ext cx="3773424" cy="2830068"/>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40" name="Google Shape;140;p24"/>
          <p:cNvSpPr/>
          <p:nvPr>
            <p:ph idx="3" type="pic"/>
          </p:nvPr>
        </p:nvSpPr>
        <p:spPr>
          <a:xfrm>
            <a:off x="454152" y="381000"/>
            <a:ext cx="4462272" cy="5949696"/>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41" name="Google Shape;141;p24"/>
          <p:cNvSpPr txBox="1"/>
          <p:nvPr>
            <p:ph idx="1" type="body"/>
          </p:nvPr>
        </p:nvSpPr>
        <p:spPr>
          <a:xfrm>
            <a:off x="5141976" y="3352800"/>
            <a:ext cx="3773425" cy="2971800"/>
          </a:xfrm>
          <a:prstGeom prst="rect">
            <a:avLst/>
          </a:prstGeom>
          <a:noFill/>
          <a:ln>
            <a:noFill/>
          </a:ln>
        </p:spPr>
        <p:txBody>
          <a:bodyPr anchorCtr="0" anchor="t" bIns="45700" lIns="91425" spcFirstLastPara="1" rIns="91425" wrap="square" tIns="45700">
            <a:noAutofit/>
          </a:bodyPr>
          <a:lstStyle>
            <a:lvl1pPr indent="-228600" lvl="0" marL="457200" marR="0" algn="l">
              <a:spcBef>
                <a:spcPts val="360"/>
              </a:spcBef>
              <a:spcAft>
                <a:spcPts val="0"/>
              </a:spcAft>
              <a:buClr>
                <a:schemeClr val="lt1"/>
              </a:buClr>
              <a:buSzPts val="1800"/>
              <a:buFont typeface="Century Schoolbook"/>
              <a:buNone/>
              <a:defRPr i="0"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42" name="Google Shape;142;p24"/>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4"/>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4"/>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en vertical con títulos">
  <p:cSld name="3: en vertical con títulos">
    <p:spTree>
      <p:nvGrpSpPr>
        <p:cNvPr id="145" name="Shape 145"/>
        <p:cNvGrpSpPr/>
        <p:nvPr/>
      </p:nvGrpSpPr>
      <p:grpSpPr>
        <a:xfrm>
          <a:off x="0" y="0"/>
          <a:ext cx="0" cy="0"/>
          <a:chOff x="0" y="0"/>
          <a:chExt cx="0" cy="0"/>
        </a:xfrm>
      </p:grpSpPr>
      <p:sp>
        <p:nvSpPr>
          <p:cNvPr id="146" name="Google Shape;146;p25"/>
          <p:cNvSpPr/>
          <p:nvPr>
            <p:ph idx="2" type="pic"/>
          </p:nvPr>
        </p:nvSpPr>
        <p:spPr>
          <a:xfrm>
            <a:off x="228600" y="1066800"/>
            <a:ext cx="2743200" cy="36576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47" name="Google Shape;147;p25"/>
          <p:cNvSpPr/>
          <p:nvPr>
            <p:ph idx="3" type="pic"/>
          </p:nvPr>
        </p:nvSpPr>
        <p:spPr>
          <a:xfrm>
            <a:off x="3200400" y="1066800"/>
            <a:ext cx="2743200" cy="36576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48" name="Google Shape;148;p25"/>
          <p:cNvSpPr/>
          <p:nvPr>
            <p:ph idx="4" type="pic"/>
          </p:nvPr>
        </p:nvSpPr>
        <p:spPr>
          <a:xfrm>
            <a:off x="6172200" y="1066800"/>
            <a:ext cx="2743200" cy="36576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49" name="Google Shape;149;p25"/>
          <p:cNvSpPr txBox="1"/>
          <p:nvPr>
            <p:ph idx="1" type="body"/>
          </p:nvPr>
        </p:nvSpPr>
        <p:spPr>
          <a:xfrm>
            <a:off x="228600" y="4876800"/>
            <a:ext cx="2743200" cy="1447800"/>
          </a:xfrm>
          <a:prstGeom prst="rect">
            <a:avLst/>
          </a:prstGeom>
          <a:noFill/>
          <a:ln>
            <a:noFill/>
          </a:ln>
        </p:spPr>
        <p:txBody>
          <a:bodyPr anchorCtr="0" anchor="t" bIns="45700" lIns="91425" spcFirstLastPara="1" rIns="91425" wrap="square" tIns="45700">
            <a:noAutofit/>
          </a:bodyPr>
          <a:lstStyle>
            <a:lvl1pPr indent="-228600" lvl="0" marL="457200" marR="0" algn="l">
              <a:spcBef>
                <a:spcPts val="360"/>
              </a:spcBef>
              <a:spcAft>
                <a:spcPts val="0"/>
              </a:spcAft>
              <a:buClr>
                <a:schemeClr val="lt1"/>
              </a:buClr>
              <a:buSzPts val="1800"/>
              <a:buFont typeface="Century Schoolbook"/>
              <a:buNone/>
              <a:defRPr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50" name="Google Shape;150;p25"/>
          <p:cNvSpPr txBox="1"/>
          <p:nvPr>
            <p:ph idx="5" type="body"/>
          </p:nvPr>
        </p:nvSpPr>
        <p:spPr>
          <a:xfrm>
            <a:off x="3200400" y="4876800"/>
            <a:ext cx="2743200" cy="1447800"/>
          </a:xfrm>
          <a:prstGeom prst="rect">
            <a:avLst/>
          </a:prstGeom>
          <a:noFill/>
          <a:ln>
            <a:noFill/>
          </a:ln>
        </p:spPr>
        <p:txBody>
          <a:bodyPr anchorCtr="0" anchor="t" bIns="45700" lIns="91425" spcFirstLastPara="1" rIns="91425" wrap="square" tIns="45700">
            <a:noAutofit/>
          </a:bodyPr>
          <a:lstStyle>
            <a:lvl1pPr indent="-228600" lvl="0" marL="457200" marR="0" algn="l">
              <a:spcBef>
                <a:spcPts val="360"/>
              </a:spcBef>
              <a:spcAft>
                <a:spcPts val="0"/>
              </a:spcAft>
              <a:buClr>
                <a:schemeClr val="lt1"/>
              </a:buClr>
              <a:buSzPts val="1800"/>
              <a:buFont typeface="Century Schoolbook"/>
              <a:buNone/>
              <a:defRPr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51" name="Google Shape;151;p25"/>
          <p:cNvSpPr txBox="1"/>
          <p:nvPr>
            <p:ph idx="6" type="body"/>
          </p:nvPr>
        </p:nvSpPr>
        <p:spPr>
          <a:xfrm>
            <a:off x="6172200" y="4876800"/>
            <a:ext cx="2743200" cy="1447800"/>
          </a:xfrm>
          <a:prstGeom prst="rect">
            <a:avLst/>
          </a:prstGeom>
          <a:noFill/>
          <a:ln>
            <a:noFill/>
          </a:ln>
        </p:spPr>
        <p:txBody>
          <a:bodyPr anchorCtr="0" anchor="t" bIns="45700" lIns="91425" spcFirstLastPara="1" rIns="91425" wrap="square" tIns="45700">
            <a:noAutofit/>
          </a:bodyPr>
          <a:lstStyle>
            <a:lvl1pPr indent="-228600" lvl="0" marL="457200" marR="0" algn="l">
              <a:spcBef>
                <a:spcPts val="360"/>
              </a:spcBef>
              <a:spcAft>
                <a:spcPts val="0"/>
              </a:spcAft>
              <a:buClr>
                <a:schemeClr val="lt1"/>
              </a:buClr>
              <a:buSzPts val="1800"/>
              <a:buFont typeface="Century Schoolbook"/>
              <a:buNone/>
              <a:defRPr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52" name="Google Shape;152;p25"/>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5"/>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5"/>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en horizontal con título">
  <p:cSld name="3: en horizontal con título">
    <p:spTree>
      <p:nvGrpSpPr>
        <p:cNvPr id="155" name="Shape 155"/>
        <p:cNvGrpSpPr/>
        <p:nvPr/>
      </p:nvGrpSpPr>
      <p:grpSpPr>
        <a:xfrm>
          <a:off x="0" y="0"/>
          <a:ext cx="0" cy="0"/>
          <a:chOff x="0" y="0"/>
          <a:chExt cx="0" cy="0"/>
        </a:xfrm>
      </p:grpSpPr>
      <p:sp>
        <p:nvSpPr>
          <p:cNvPr id="156" name="Google Shape;156;p26"/>
          <p:cNvSpPr/>
          <p:nvPr>
            <p:ph idx="2" type="pic"/>
          </p:nvPr>
        </p:nvSpPr>
        <p:spPr>
          <a:xfrm>
            <a:off x="4663440" y="3403823"/>
            <a:ext cx="4023360" cy="301752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57" name="Google Shape;157;p26"/>
          <p:cNvSpPr/>
          <p:nvPr>
            <p:ph idx="3" type="pic"/>
          </p:nvPr>
        </p:nvSpPr>
        <p:spPr>
          <a:xfrm>
            <a:off x="457200" y="3403823"/>
            <a:ext cx="4023360" cy="301752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58" name="Google Shape;158;p26"/>
          <p:cNvSpPr/>
          <p:nvPr>
            <p:ph idx="4" type="pic"/>
          </p:nvPr>
        </p:nvSpPr>
        <p:spPr>
          <a:xfrm>
            <a:off x="4663440" y="228600"/>
            <a:ext cx="4023360" cy="301752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59" name="Google Shape;159;p26"/>
          <p:cNvSpPr txBox="1"/>
          <p:nvPr>
            <p:ph idx="1" type="body"/>
          </p:nvPr>
        </p:nvSpPr>
        <p:spPr>
          <a:xfrm>
            <a:off x="457200" y="228600"/>
            <a:ext cx="4023360" cy="3017520"/>
          </a:xfrm>
          <a:prstGeom prst="rect">
            <a:avLst/>
          </a:prstGeom>
          <a:noFill/>
          <a:ln>
            <a:noFill/>
          </a:ln>
        </p:spPr>
        <p:txBody>
          <a:bodyPr anchorCtr="0" anchor="b" bIns="45700" lIns="91425" spcFirstLastPara="1" rIns="91425" wrap="square" tIns="45700">
            <a:noAutofit/>
          </a:bodyPr>
          <a:lstStyle>
            <a:lvl1pPr indent="-228600" lvl="0" marL="457200" marR="0" algn="l">
              <a:spcBef>
                <a:spcPts val="360"/>
              </a:spcBef>
              <a:spcAft>
                <a:spcPts val="0"/>
              </a:spcAft>
              <a:buClr>
                <a:schemeClr val="lt1"/>
              </a:buClr>
              <a:buSzPts val="1800"/>
              <a:buFont typeface="Century Schoolbook"/>
              <a:buNone/>
              <a:defRPr i="0" sz="18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60" name="Google Shape;160;p26"/>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6"/>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6"/>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mixto">
  <p:cSld name="3: mixto">
    <p:spTree>
      <p:nvGrpSpPr>
        <p:cNvPr id="163" name="Shape 163"/>
        <p:cNvGrpSpPr/>
        <p:nvPr/>
      </p:nvGrpSpPr>
      <p:grpSpPr>
        <a:xfrm>
          <a:off x="0" y="0"/>
          <a:ext cx="0" cy="0"/>
          <a:chOff x="0" y="0"/>
          <a:chExt cx="0" cy="0"/>
        </a:xfrm>
      </p:grpSpPr>
      <p:sp>
        <p:nvSpPr>
          <p:cNvPr id="164" name="Google Shape;164;p27"/>
          <p:cNvSpPr/>
          <p:nvPr>
            <p:ph idx="2" type="pic"/>
          </p:nvPr>
        </p:nvSpPr>
        <p:spPr>
          <a:xfrm>
            <a:off x="5067300" y="3436620"/>
            <a:ext cx="3649900" cy="2889504"/>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65" name="Google Shape;165;p27"/>
          <p:cNvSpPr/>
          <p:nvPr>
            <p:ph idx="3" type="pic"/>
          </p:nvPr>
        </p:nvSpPr>
        <p:spPr>
          <a:xfrm>
            <a:off x="426720" y="384048"/>
            <a:ext cx="4457700" cy="59436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66" name="Google Shape;166;p27"/>
          <p:cNvSpPr/>
          <p:nvPr>
            <p:ph idx="4" type="pic"/>
          </p:nvPr>
        </p:nvSpPr>
        <p:spPr>
          <a:xfrm>
            <a:off x="5067300" y="389332"/>
            <a:ext cx="3657600" cy="2887269"/>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67" name="Google Shape;167;p27"/>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7"/>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27"/>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en vertical con títulos" type="tx">
  <p:cSld name="TITLE_AND_BODY">
    <p:spTree>
      <p:nvGrpSpPr>
        <p:cNvPr id="170" name="Shape 170"/>
        <p:cNvGrpSpPr/>
        <p:nvPr/>
      </p:nvGrpSpPr>
      <p:grpSpPr>
        <a:xfrm>
          <a:off x="0" y="0"/>
          <a:ext cx="0" cy="0"/>
          <a:chOff x="0" y="0"/>
          <a:chExt cx="0" cy="0"/>
        </a:xfrm>
      </p:grpSpPr>
      <p:sp>
        <p:nvSpPr>
          <p:cNvPr id="171" name="Google Shape;171;p28"/>
          <p:cNvSpPr/>
          <p:nvPr>
            <p:ph idx="2" type="pic"/>
          </p:nvPr>
        </p:nvSpPr>
        <p:spPr>
          <a:xfrm>
            <a:off x="2229297" y="228600"/>
            <a:ext cx="2285214" cy="29718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72" name="Google Shape;172;p28"/>
          <p:cNvSpPr/>
          <p:nvPr>
            <p:ph idx="3" type="pic"/>
          </p:nvPr>
        </p:nvSpPr>
        <p:spPr>
          <a:xfrm>
            <a:off x="2229297" y="3365392"/>
            <a:ext cx="2285214" cy="29718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73" name="Google Shape;173;p28"/>
          <p:cNvSpPr/>
          <p:nvPr>
            <p:ph idx="4" type="pic"/>
          </p:nvPr>
        </p:nvSpPr>
        <p:spPr>
          <a:xfrm>
            <a:off x="4672217" y="228600"/>
            <a:ext cx="2286000" cy="29718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74" name="Google Shape;174;p28"/>
          <p:cNvSpPr/>
          <p:nvPr>
            <p:ph idx="5" type="pic"/>
          </p:nvPr>
        </p:nvSpPr>
        <p:spPr>
          <a:xfrm>
            <a:off x="4667697" y="3365392"/>
            <a:ext cx="2285214" cy="29718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75" name="Google Shape;175;p28"/>
          <p:cNvSpPr txBox="1"/>
          <p:nvPr>
            <p:ph idx="1" type="body"/>
          </p:nvPr>
        </p:nvSpPr>
        <p:spPr>
          <a:xfrm>
            <a:off x="400497" y="1295400"/>
            <a:ext cx="1676400" cy="1905000"/>
          </a:xfrm>
          <a:prstGeom prst="rect">
            <a:avLst/>
          </a:prstGeom>
          <a:noFill/>
          <a:ln>
            <a:noFill/>
          </a:ln>
        </p:spPr>
        <p:txBody>
          <a:bodyPr anchorCtr="0" anchor="b" bIns="45700" lIns="91425" spcFirstLastPara="1" rIns="91425" wrap="square" tIns="45700">
            <a:noAutofit/>
          </a:bodyPr>
          <a:lstStyle>
            <a:lvl1pPr indent="-228600" lvl="0" marL="457200" marR="0" algn="r">
              <a:spcBef>
                <a:spcPts val="320"/>
              </a:spcBef>
              <a:spcAft>
                <a:spcPts val="0"/>
              </a:spcAft>
              <a:buClr>
                <a:schemeClr val="lt1"/>
              </a:buClr>
              <a:buSzPts val="1600"/>
              <a:buFont typeface="Century Schoolbook"/>
              <a:buNone/>
              <a:defRPr sz="1600">
                <a:solidFill>
                  <a:schemeClr val="lt1"/>
                </a:solidFill>
                <a:latin typeface="Century Schoolbook"/>
                <a:ea typeface="Century Schoolbook"/>
                <a:cs typeface="Century Schoolbook"/>
                <a:sym typeface="Century Schoolbook"/>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76" name="Google Shape;176;p28"/>
          <p:cNvSpPr txBox="1"/>
          <p:nvPr>
            <p:ph idx="6" type="body"/>
          </p:nvPr>
        </p:nvSpPr>
        <p:spPr>
          <a:xfrm>
            <a:off x="7086600" y="1295400"/>
            <a:ext cx="1676400" cy="1905000"/>
          </a:xfrm>
          <a:prstGeom prst="rect">
            <a:avLst/>
          </a:prstGeom>
          <a:noFill/>
          <a:ln>
            <a:noFill/>
          </a:ln>
        </p:spPr>
        <p:txBody>
          <a:bodyPr anchorCtr="0" anchor="b" bIns="45700" lIns="91425" spcFirstLastPara="1" rIns="91425" wrap="square" tIns="45700">
            <a:noAutofit/>
          </a:bodyPr>
          <a:lstStyle>
            <a:lvl1pPr indent="-228600" lvl="0" marL="457200" marR="0" algn="l">
              <a:spcBef>
                <a:spcPts val="320"/>
              </a:spcBef>
              <a:spcAft>
                <a:spcPts val="0"/>
              </a:spcAft>
              <a:buClr>
                <a:schemeClr val="lt1"/>
              </a:buClr>
              <a:buSzPts val="1600"/>
              <a:buFont typeface="Century Schoolbook"/>
              <a:buNone/>
              <a:defRPr sz="16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77" name="Google Shape;177;p28"/>
          <p:cNvSpPr txBox="1"/>
          <p:nvPr>
            <p:ph idx="7" type="body"/>
          </p:nvPr>
        </p:nvSpPr>
        <p:spPr>
          <a:xfrm>
            <a:off x="400497" y="3352800"/>
            <a:ext cx="1676400" cy="1905000"/>
          </a:xfrm>
          <a:prstGeom prst="rect">
            <a:avLst/>
          </a:prstGeom>
          <a:noFill/>
          <a:ln>
            <a:noFill/>
          </a:ln>
        </p:spPr>
        <p:txBody>
          <a:bodyPr anchorCtr="0" anchor="t" bIns="45700" lIns="91425" spcFirstLastPara="1" rIns="91425" wrap="square" tIns="45700">
            <a:noAutofit/>
          </a:bodyPr>
          <a:lstStyle>
            <a:lvl1pPr indent="-228600" lvl="0" marL="457200" marR="0" algn="r">
              <a:spcBef>
                <a:spcPts val="320"/>
              </a:spcBef>
              <a:spcAft>
                <a:spcPts val="0"/>
              </a:spcAft>
              <a:buClr>
                <a:schemeClr val="lt1"/>
              </a:buClr>
              <a:buSzPts val="1600"/>
              <a:buFont typeface="Century Schoolbook"/>
              <a:buNone/>
              <a:defRPr sz="16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78" name="Google Shape;178;p28"/>
          <p:cNvSpPr txBox="1"/>
          <p:nvPr>
            <p:ph idx="8" type="body"/>
          </p:nvPr>
        </p:nvSpPr>
        <p:spPr>
          <a:xfrm>
            <a:off x="7086600" y="3352800"/>
            <a:ext cx="1676400" cy="1905000"/>
          </a:xfrm>
          <a:prstGeom prst="rect">
            <a:avLst/>
          </a:prstGeom>
          <a:noFill/>
          <a:ln>
            <a:noFill/>
          </a:ln>
        </p:spPr>
        <p:txBody>
          <a:bodyPr anchorCtr="0" anchor="t" bIns="45700" lIns="91425" spcFirstLastPara="1" rIns="91425" wrap="square" tIns="45700">
            <a:noAutofit/>
          </a:bodyPr>
          <a:lstStyle>
            <a:lvl1pPr indent="-228600" lvl="0" marL="457200" marR="0" algn="l">
              <a:spcBef>
                <a:spcPts val="320"/>
              </a:spcBef>
              <a:spcAft>
                <a:spcPts val="0"/>
              </a:spcAft>
              <a:buClr>
                <a:schemeClr val="lt1"/>
              </a:buClr>
              <a:buSzPts val="1600"/>
              <a:buFont typeface="Century Schoolbook"/>
              <a:buNone/>
              <a:defRPr sz="16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79" name="Google Shape;179;p28"/>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28"/>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28"/>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en horizontal con título">
  <p:cSld name="4: en horizontal con título">
    <p:spTree>
      <p:nvGrpSpPr>
        <p:cNvPr id="182" name="Shape 182"/>
        <p:cNvGrpSpPr/>
        <p:nvPr/>
      </p:nvGrpSpPr>
      <p:grpSpPr>
        <a:xfrm>
          <a:off x="0" y="0"/>
          <a:ext cx="0" cy="0"/>
          <a:chOff x="0" y="0"/>
          <a:chExt cx="0" cy="0"/>
        </a:xfrm>
      </p:grpSpPr>
      <p:sp>
        <p:nvSpPr>
          <p:cNvPr id="183" name="Google Shape;183;p29"/>
          <p:cNvSpPr/>
          <p:nvPr>
            <p:ph idx="2" type="pic"/>
          </p:nvPr>
        </p:nvSpPr>
        <p:spPr>
          <a:xfrm>
            <a:off x="926821" y="533400"/>
            <a:ext cx="3653297" cy="27432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84" name="Google Shape;184;p29"/>
          <p:cNvSpPr txBox="1"/>
          <p:nvPr>
            <p:ph idx="1" type="body"/>
          </p:nvPr>
        </p:nvSpPr>
        <p:spPr>
          <a:xfrm>
            <a:off x="926821" y="6172200"/>
            <a:ext cx="3657600" cy="304800"/>
          </a:xfrm>
          <a:prstGeom prst="rect">
            <a:avLst/>
          </a:prstGeom>
          <a:noFill/>
          <a:ln>
            <a:noFill/>
          </a:ln>
        </p:spPr>
        <p:txBody>
          <a:bodyPr anchorCtr="0" anchor="t" bIns="45700" lIns="9125" spcFirstLastPara="1" rIns="91425" wrap="square" tIns="45700">
            <a:noAutofit/>
          </a:bodyPr>
          <a:lstStyle>
            <a:lvl1pPr indent="-228600" lvl="0" marL="457200" marR="0" algn="l">
              <a:spcBef>
                <a:spcPts val="320"/>
              </a:spcBef>
              <a:spcAft>
                <a:spcPts val="0"/>
              </a:spcAft>
              <a:buClr>
                <a:schemeClr val="lt1"/>
              </a:buClr>
              <a:buSzPts val="1600"/>
              <a:buFont typeface="Century Schoolbook"/>
              <a:buNone/>
              <a:defRPr sz="16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85" name="Google Shape;185;p29"/>
          <p:cNvSpPr/>
          <p:nvPr>
            <p:ph idx="3" type="pic"/>
          </p:nvPr>
        </p:nvSpPr>
        <p:spPr>
          <a:xfrm>
            <a:off x="4660621" y="533400"/>
            <a:ext cx="3657600" cy="27432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86" name="Google Shape;186;p29"/>
          <p:cNvSpPr/>
          <p:nvPr>
            <p:ph idx="4" type="pic"/>
          </p:nvPr>
        </p:nvSpPr>
        <p:spPr>
          <a:xfrm>
            <a:off x="926821" y="3352800"/>
            <a:ext cx="3657600" cy="27432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87" name="Google Shape;187;p29"/>
          <p:cNvSpPr/>
          <p:nvPr>
            <p:ph idx="5" type="pic"/>
          </p:nvPr>
        </p:nvSpPr>
        <p:spPr>
          <a:xfrm>
            <a:off x="4660621" y="3352800"/>
            <a:ext cx="3657600" cy="27432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88" name="Google Shape;188;p29"/>
          <p:cNvSpPr txBox="1"/>
          <p:nvPr>
            <p:ph idx="6" type="body"/>
          </p:nvPr>
        </p:nvSpPr>
        <p:spPr>
          <a:xfrm>
            <a:off x="926821" y="152400"/>
            <a:ext cx="3657600" cy="304800"/>
          </a:xfrm>
          <a:prstGeom prst="rect">
            <a:avLst/>
          </a:prstGeom>
          <a:noFill/>
          <a:ln>
            <a:noFill/>
          </a:ln>
        </p:spPr>
        <p:txBody>
          <a:bodyPr anchorCtr="0" anchor="t" bIns="45700" lIns="9125" spcFirstLastPara="1" rIns="91425" wrap="square" tIns="45700">
            <a:noAutofit/>
          </a:bodyPr>
          <a:lstStyle>
            <a:lvl1pPr indent="-228600" lvl="0" marL="457200" marR="0" algn="l">
              <a:spcBef>
                <a:spcPts val="320"/>
              </a:spcBef>
              <a:spcAft>
                <a:spcPts val="0"/>
              </a:spcAft>
              <a:buClr>
                <a:schemeClr val="lt1"/>
              </a:buClr>
              <a:buSzPts val="1600"/>
              <a:buFont typeface="Century Schoolbook"/>
              <a:buNone/>
              <a:defRPr sz="16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89" name="Google Shape;189;p29"/>
          <p:cNvSpPr txBox="1"/>
          <p:nvPr>
            <p:ph idx="7" type="body"/>
          </p:nvPr>
        </p:nvSpPr>
        <p:spPr>
          <a:xfrm>
            <a:off x="4660621" y="6172200"/>
            <a:ext cx="3657600" cy="304800"/>
          </a:xfrm>
          <a:prstGeom prst="rect">
            <a:avLst/>
          </a:prstGeom>
          <a:noFill/>
          <a:ln>
            <a:noFill/>
          </a:ln>
        </p:spPr>
        <p:txBody>
          <a:bodyPr anchorCtr="0" anchor="t" bIns="45700" lIns="9125" spcFirstLastPara="1" rIns="91425" wrap="square" tIns="45700">
            <a:noAutofit/>
          </a:bodyPr>
          <a:lstStyle>
            <a:lvl1pPr indent="-228600" lvl="0" marL="457200" marR="0" algn="l">
              <a:spcBef>
                <a:spcPts val="320"/>
              </a:spcBef>
              <a:spcAft>
                <a:spcPts val="0"/>
              </a:spcAft>
              <a:buClr>
                <a:schemeClr val="lt1"/>
              </a:buClr>
              <a:buSzPts val="1600"/>
              <a:buFont typeface="Century Schoolbook"/>
              <a:buNone/>
              <a:defRPr sz="16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90" name="Google Shape;190;p29"/>
          <p:cNvSpPr txBox="1"/>
          <p:nvPr>
            <p:ph idx="8" type="body"/>
          </p:nvPr>
        </p:nvSpPr>
        <p:spPr>
          <a:xfrm>
            <a:off x="4660621" y="152400"/>
            <a:ext cx="3657600" cy="304800"/>
          </a:xfrm>
          <a:prstGeom prst="rect">
            <a:avLst/>
          </a:prstGeom>
          <a:noFill/>
          <a:ln>
            <a:noFill/>
          </a:ln>
        </p:spPr>
        <p:txBody>
          <a:bodyPr anchorCtr="0" anchor="t" bIns="45700" lIns="9125" spcFirstLastPara="1" rIns="91425" wrap="square" tIns="45700">
            <a:noAutofit/>
          </a:bodyPr>
          <a:lstStyle>
            <a:lvl1pPr indent="-228600" lvl="0" marL="457200" marR="0" algn="l">
              <a:spcBef>
                <a:spcPts val="320"/>
              </a:spcBef>
              <a:spcAft>
                <a:spcPts val="0"/>
              </a:spcAft>
              <a:buClr>
                <a:schemeClr val="lt1"/>
              </a:buClr>
              <a:buSzPts val="1600"/>
              <a:buFont typeface="Century Schoolbook"/>
              <a:buNone/>
              <a:defRPr sz="16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191" name="Google Shape;191;p29"/>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29"/>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29"/>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en vertical con título grande">
  <p:cSld name="4: en vertical con título grande">
    <p:spTree>
      <p:nvGrpSpPr>
        <p:cNvPr id="194" name="Shape 194"/>
        <p:cNvGrpSpPr/>
        <p:nvPr/>
      </p:nvGrpSpPr>
      <p:grpSpPr>
        <a:xfrm>
          <a:off x="0" y="0"/>
          <a:ext cx="0" cy="0"/>
          <a:chOff x="0" y="0"/>
          <a:chExt cx="0" cy="0"/>
        </a:xfrm>
      </p:grpSpPr>
      <p:sp>
        <p:nvSpPr>
          <p:cNvPr id="195" name="Google Shape;195;p30"/>
          <p:cNvSpPr/>
          <p:nvPr>
            <p:ph idx="2" type="pic"/>
          </p:nvPr>
        </p:nvSpPr>
        <p:spPr>
          <a:xfrm>
            <a:off x="152400" y="1524000"/>
            <a:ext cx="2106985" cy="2809311"/>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96" name="Google Shape;196;p30"/>
          <p:cNvSpPr/>
          <p:nvPr>
            <p:ph idx="3" type="pic"/>
          </p:nvPr>
        </p:nvSpPr>
        <p:spPr>
          <a:xfrm>
            <a:off x="4546600" y="1524000"/>
            <a:ext cx="2106985" cy="2809311"/>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97" name="Google Shape;197;p30"/>
          <p:cNvSpPr/>
          <p:nvPr>
            <p:ph idx="4" type="pic"/>
          </p:nvPr>
        </p:nvSpPr>
        <p:spPr>
          <a:xfrm>
            <a:off x="2349060" y="1524000"/>
            <a:ext cx="2106985" cy="2809311"/>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98" name="Google Shape;198;p30"/>
          <p:cNvSpPr/>
          <p:nvPr>
            <p:ph idx="5" type="pic"/>
          </p:nvPr>
        </p:nvSpPr>
        <p:spPr>
          <a:xfrm>
            <a:off x="6740166" y="1524000"/>
            <a:ext cx="2106985" cy="2809311"/>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199" name="Google Shape;199;p30"/>
          <p:cNvSpPr txBox="1"/>
          <p:nvPr>
            <p:ph idx="1" type="body"/>
          </p:nvPr>
        </p:nvSpPr>
        <p:spPr>
          <a:xfrm>
            <a:off x="152400" y="4495800"/>
            <a:ext cx="8763000" cy="1905000"/>
          </a:xfrm>
          <a:prstGeom prst="rect">
            <a:avLst/>
          </a:prstGeom>
          <a:noFill/>
          <a:ln>
            <a:noFill/>
          </a:ln>
        </p:spPr>
        <p:txBody>
          <a:bodyPr anchorCtr="0" anchor="t" bIns="45700" lIns="91425" spcFirstLastPara="1" rIns="91425" wrap="square" tIns="45700">
            <a:noAutofit/>
          </a:bodyPr>
          <a:lstStyle>
            <a:lvl1pPr indent="-228600" lvl="0" marL="457200" marR="0" algn="l">
              <a:spcBef>
                <a:spcPts val="480"/>
              </a:spcBef>
              <a:spcAft>
                <a:spcPts val="0"/>
              </a:spcAft>
              <a:buClr>
                <a:schemeClr val="lt1"/>
              </a:buClr>
              <a:buSzPts val="2400"/>
              <a:buFont typeface="Century Schoolbook"/>
              <a:buNone/>
              <a:defRPr sz="24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00" name="Google Shape;200;p30"/>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 name="Google Shape;201;p30"/>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30"/>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1 en vertical y 3 en horizontal">
  <p:cSld name="4: 1 en vertical y 3 en horizontal">
    <p:spTree>
      <p:nvGrpSpPr>
        <p:cNvPr id="203" name="Shape 203"/>
        <p:cNvGrpSpPr/>
        <p:nvPr/>
      </p:nvGrpSpPr>
      <p:grpSpPr>
        <a:xfrm>
          <a:off x="0" y="0"/>
          <a:ext cx="0" cy="0"/>
          <a:chOff x="0" y="0"/>
          <a:chExt cx="0" cy="0"/>
        </a:xfrm>
      </p:grpSpPr>
      <p:sp>
        <p:nvSpPr>
          <p:cNvPr id="204" name="Google Shape;204;p31"/>
          <p:cNvSpPr/>
          <p:nvPr>
            <p:ph idx="2" type="pic"/>
          </p:nvPr>
        </p:nvSpPr>
        <p:spPr>
          <a:xfrm>
            <a:off x="685800" y="257665"/>
            <a:ext cx="4617720" cy="61722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05" name="Google Shape;205;p31"/>
          <p:cNvSpPr/>
          <p:nvPr>
            <p:ph idx="3" type="pic"/>
          </p:nvPr>
        </p:nvSpPr>
        <p:spPr>
          <a:xfrm>
            <a:off x="5788848" y="257665"/>
            <a:ext cx="2438402" cy="18288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06" name="Google Shape;206;p31"/>
          <p:cNvSpPr/>
          <p:nvPr>
            <p:ph idx="4" type="pic"/>
          </p:nvPr>
        </p:nvSpPr>
        <p:spPr>
          <a:xfrm>
            <a:off x="5788848" y="2432657"/>
            <a:ext cx="2438402" cy="18288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07" name="Google Shape;207;p31"/>
          <p:cNvSpPr/>
          <p:nvPr>
            <p:ph idx="5" type="pic"/>
          </p:nvPr>
        </p:nvSpPr>
        <p:spPr>
          <a:xfrm>
            <a:off x="5788848" y="4607649"/>
            <a:ext cx="2438402" cy="18288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08" name="Google Shape;208;p31"/>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 name="Google Shape;209;p31"/>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31"/>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ólo el título" type="titleOnly">
  <p:cSld name="TITLE_ONLY">
    <p:spTree>
      <p:nvGrpSpPr>
        <p:cNvPr id="26" name="Shape 26"/>
        <p:cNvGrpSpPr/>
        <p:nvPr/>
      </p:nvGrpSpPr>
      <p:grpSpPr>
        <a:xfrm>
          <a:off x="0" y="0"/>
          <a:ext cx="0" cy="0"/>
          <a:chOff x="0" y="0"/>
          <a:chExt cx="0" cy="0"/>
        </a:xfrm>
      </p:grpSpPr>
      <p:sp>
        <p:nvSpPr>
          <p:cNvPr id="27" name="Google Shape;27;p4"/>
          <p:cNvSpPr txBox="1"/>
          <p:nvPr>
            <p:ph type="title"/>
          </p:nvPr>
        </p:nvSpPr>
        <p:spPr>
          <a:xfrm>
            <a:off x="444500" y="1216025"/>
            <a:ext cx="8229600" cy="4032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3 en horizontal y 2 en vertical">
  <p:cSld name="5: 3 en horizontal y 2 en vertical">
    <p:spTree>
      <p:nvGrpSpPr>
        <p:cNvPr id="211" name="Shape 211"/>
        <p:cNvGrpSpPr/>
        <p:nvPr/>
      </p:nvGrpSpPr>
      <p:grpSpPr>
        <a:xfrm>
          <a:off x="0" y="0"/>
          <a:ext cx="0" cy="0"/>
          <a:chOff x="0" y="0"/>
          <a:chExt cx="0" cy="0"/>
        </a:xfrm>
      </p:grpSpPr>
      <p:sp>
        <p:nvSpPr>
          <p:cNvPr id="212" name="Google Shape;212;p32"/>
          <p:cNvSpPr/>
          <p:nvPr>
            <p:ph idx="2" type="pic"/>
          </p:nvPr>
        </p:nvSpPr>
        <p:spPr>
          <a:xfrm>
            <a:off x="609600" y="3429000"/>
            <a:ext cx="2070154" cy="29718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13" name="Google Shape;213;p32"/>
          <p:cNvSpPr/>
          <p:nvPr>
            <p:ph idx="3" type="pic"/>
          </p:nvPr>
        </p:nvSpPr>
        <p:spPr>
          <a:xfrm>
            <a:off x="3033848" y="228600"/>
            <a:ext cx="5562600" cy="417195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14" name="Google Shape;214;p32"/>
          <p:cNvSpPr/>
          <p:nvPr>
            <p:ph idx="4" type="pic"/>
          </p:nvPr>
        </p:nvSpPr>
        <p:spPr>
          <a:xfrm>
            <a:off x="609600" y="228600"/>
            <a:ext cx="2070154" cy="29718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15" name="Google Shape;215;p32"/>
          <p:cNvSpPr/>
          <p:nvPr>
            <p:ph idx="5" type="pic"/>
          </p:nvPr>
        </p:nvSpPr>
        <p:spPr>
          <a:xfrm>
            <a:off x="5943600" y="4495800"/>
            <a:ext cx="2666999" cy="187452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16" name="Google Shape;216;p32"/>
          <p:cNvSpPr/>
          <p:nvPr>
            <p:ph idx="6" type="pic"/>
          </p:nvPr>
        </p:nvSpPr>
        <p:spPr>
          <a:xfrm>
            <a:off x="3033848" y="4495800"/>
            <a:ext cx="2757352" cy="187452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17" name="Google Shape;217;p32"/>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32"/>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9" name="Google Shape;219;p32"/>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3 en vertical y 2 en horizontal">
  <p:cSld name="5: 3 en vertical y 2 en horizontal">
    <p:spTree>
      <p:nvGrpSpPr>
        <p:cNvPr id="220" name="Shape 220"/>
        <p:cNvGrpSpPr/>
        <p:nvPr/>
      </p:nvGrpSpPr>
      <p:grpSpPr>
        <a:xfrm>
          <a:off x="0" y="0"/>
          <a:ext cx="0" cy="0"/>
          <a:chOff x="0" y="0"/>
          <a:chExt cx="0" cy="0"/>
        </a:xfrm>
      </p:grpSpPr>
      <p:sp>
        <p:nvSpPr>
          <p:cNvPr id="221" name="Google Shape;221;p33"/>
          <p:cNvSpPr/>
          <p:nvPr>
            <p:ph idx="2" type="pic"/>
          </p:nvPr>
        </p:nvSpPr>
        <p:spPr>
          <a:xfrm>
            <a:off x="512134" y="3124200"/>
            <a:ext cx="2606040" cy="32766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22" name="Google Shape;222;p33"/>
          <p:cNvSpPr/>
          <p:nvPr>
            <p:ph idx="3" type="pic"/>
          </p:nvPr>
        </p:nvSpPr>
        <p:spPr>
          <a:xfrm>
            <a:off x="512134" y="228600"/>
            <a:ext cx="3962400" cy="27432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23" name="Google Shape;223;p33"/>
          <p:cNvSpPr/>
          <p:nvPr>
            <p:ph idx="4" type="pic"/>
          </p:nvPr>
        </p:nvSpPr>
        <p:spPr>
          <a:xfrm>
            <a:off x="4718374" y="228600"/>
            <a:ext cx="3962400" cy="27432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24" name="Google Shape;224;p33"/>
          <p:cNvSpPr/>
          <p:nvPr>
            <p:ph idx="5" type="pic"/>
          </p:nvPr>
        </p:nvSpPr>
        <p:spPr>
          <a:xfrm>
            <a:off x="3293434" y="3124200"/>
            <a:ext cx="2606040" cy="32766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25" name="Google Shape;225;p33"/>
          <p:cNvSpPr/>
          <p:nvPr>
            <p:ph idx="6" type="pic"/>
          </p:nvPr>
        </p:nvSpPr>
        <p:spPr>
          <a:xfrm>
            <a:off x="6074734" y="3124200"/>
            <a:ext cx="2606040" cy="32766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26" name="Google Shape;226;p33"/>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33"/>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33"/>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adrado con título">
  <p:cSld name="Cuadrado con título">
    <p:spTree>
      <p:nvGrpSpPr>
        <p:cNvPr id="229" name="Shape 229"/>
        <p:cNvGrpSpPr/>
        <p:nvPr/>
      </p:nvGrpSpPr>
      <p:grpSpPr>
        <a:xfrm>
          <a:off x="0" y="0"/>
          <a:ext cx="0" cy="0"/>
          <a:chOff x="0" y="0"/>
          <a:chExt cx="0" cy="0"/>
        </a:xfrm>
      </p:grpSpPr>
      <p:sp>
        <p:nvSpPr>
          <p:cNvPr id="230" name="Google Shape;230;p34"/>
          <p:cNvSpPr/>
          <p:nvPr>
            <p:ph idx="2" type="pic"/>
          </p:nvPr>
        </p:nvSpPr>
        <p:spPr>
          <a:xfrm>
            <a:off x="3050273" y="1600200"/>
            <a:ext cx="3198127" cy="32004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31" name="Google Shape;231;p34"/>
          <p:cNvSpPr txBox="1"/>
          <p:nvPr>
            <p:ph idx="1" type="body"/>
          </p:nvPr>
        </p:nvSpPr>
        <p:spPr>
          <a:xfrm>
            <a:off x="3048000" y="4876800"/>
            <a:ext cx="3200400" cy="1295400"/>
          </a:xfrm>
          <a:prstGeom prst="rect">
            <a:avLst/>
          </a:prstGeom>
          <a:noFill/>
          <a:ln>
            <a:noFill/>
          </a:ln>
        </p:spPr>
        <p:txBody>
          <a:bodyPr anchorCtr="0" anchor="t" bIns="91425" lIns="91425" spcFirstLastPara="1" rIns="9125" wrap="square" tIns="91425">
            <a:noAutofit/>
          </a:bodyPr>
          <a:lstStyle>
            <a:lvl1pPr indent="-228600" lvl="0" marL="457200" marR="0" algn="l">
              <a:spcBef>
                <a:spcPts val="360"/>
              </a:spcBef>
              <a:spcAft>
                <a:spcPts val="0"/>
              </a:spcAft>
              <a:buClr>
                <a:schemeClr val="lt1"/>
              </a:buClr>
              <a:buSzPts val="1800"/>
              <a:buFont typeface="Century Schoolbook"/>
              <a:buNone/>
              <a:defRPr i="0" sz="18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32" name="Google Shape;232;p34"/>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34"/>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34"/>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uadrado con título">
  <p:cSld name="2: cuadrado con título">
    <p:spTree>
      <p:nvGrpSpPr>
        <p:cNvPr id="235" name="Shape 235"/>
        <p:cNvGrpSpPr/>
        <p:nvPr/>
      </p:nvGrpSpPr>
      <p:grpSpPr>
        <a:xfrm>
          <a:off x="0" y="0"/>
          <a:ext cx="0" cy="0"/>
          <a:chOff x="0" y="0"/>
          <a:chExt cx="0" cy="0"/>
        </a:xfrm>
      </p:grpSpPr>
      <p:sp>
        <p:nvSpPr>
          <p:cNvPr id="236" name="Google Shape;236;p35"/>
          <p:cNvSpPr/>
          <p:nvPr>
            <p:ph idx="2" type="pic"/>
          </p:nvPr>
        </p:nvSpPr>
        <p:spPr>
          <a:xfrm>
            <a:off x="4955273" y="1371600"/>
            <a:ext cx="3198127" cy="32004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37" name="Google Shape;237;p35"/>
          <p:cNvSpPr/>
          <p:nvPr>
            <p:ph idx="3" type="pic"/>
          </p:nvPr>
        </p:nvSpPr>
        <p:spPr>
          <a:xfrm>
            <a:off x="1143000" y="1371600"/>
            <a:ext cx="3198127" cy="32004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38" name="Google Shape;238;p35"/>
          <p:cNvSpPr txBox="1"/>
          <p:nvPr>
            <p:ph idx="1" type="body"/>
          </p:nvPr>
        </p:nvSpPr>
        <p:spPr>
          <a:xfrm>
            <a:off x="4953000" y="4648200"/>
            <a:ext cx="3200400" cy="1295400"/>
          </a:xfrm>
          <a:prstGeom prst="rect">
            <a:avLst/>
          </a:prstGeom>
          <a:noFill/>
          <a:ln>
            <a:noFill/>
          </a:ln>
        </p:spPr>
        <p:txBody>
          <a:bodyPr anchorCtr="0" anchor="t" bIns="91425" lIns="91425" spcFirstLastPara="1" rIns="9125" wrap="square" tIns="91425">
            <a:noAutofit/>
          </a:bodyPr>
          <a:lstStyle>
            <a:lvl1pPr indent="-228600" lvl="0" marL="457200" marR="0" algn="l">
              <a:spcBef>
                <a:spcPts val="360"/>
              </a:spcBef>
              <a:spcAft>
                <a:spcPts val="0"/>
              </a:spcAft>
              <a:buClr>
                <a:schemeClr val="lt1"/>
              </a:buClr>
              <a:buSzPts val="1800"/>
              <a:buFont typeface="Century Schoolbook"/>
              <a:buNone/>
              <a:defRPr i="0" sz="18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39" name="Google Shape;239;p35"/>
          <p:cNvSpPr txBox="1"/>
          <p:nvPr>
            <p:ph idx="4" type="body"/>
          </p:nvPr>
        </p:nvSpPr>
        <p:spPr>
          <a:xfrm>
            <a:off x="1143000" y="4648200"/>
            <a:ext cx="3200400" cy="1295400"/>
          </a:xfrm>
          <a:prstGeom prst="rect">
            <a:avLst/>
          </a:prstGeom>
          <a:noFill/>
          <a:ln>
            <a:noFill/>
          </a:ln>
        </p:spPr>
        <p:txBody>
          <a:bodyPr anchorCtr="0" anchor="t" bIns="91425" lIns="91425" spcFirstLastPara="1" rIns="9125" wrap="square" tIns="91425">
            <a:noAutofit/>
          </a:bodyPr>
          <a:lstStyle>
            <a:lvl1pPr indent="-228600" lvl="0" marL="457200" marR="0" algn="l">
              <a:spcBef>
                <a:spcPts val="360"/>
              </a:spcBef>
              <a:spcAft>
                <a:spcPts val="0"/>
              </a:spcAft>
              <a:buClr>
                <a:schemeClr val="lt1"/>
              </a:buClr>
              <a:buSzPts val="1800"/>
              <a:buFont typeface="Century Schoolbook"/>
              <a:buNone/>
              <a:defRPr i="0" sz="18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40" name="Google Shape;240;p35"/>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35"/>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p35"/>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ámica">
  <p:cSld name="Panorámica">
    <p:spTree>
      <p:nvGrpSpPr>
        <p:cNvPr id="243" name="Shape 243"/>
        <p:cNvGrpSpPr/>
        <p:nvPr/>
      </p:nvGrpSpPr>
      <p:grpSpPr>
        <a:xfrm>
          <a:off x="0" y="0"/>
          <a:ext cx="0" cy="0"/>
          <a:chOff x="0" y="0"/>
          <a:chExt cx="0" cy="0"/>
        </a:xfrm>
      </p:grpSpPr>
      <p:sp>
        <p:nvSpPr>
          <p:cNvPr id="244" name="Google Shape;244;p36"/>
          <p:cNvSpPr/>
          <p:nvPr>
            <p:ph idx="2" type="pic"/>
          </p:nvPr>
        </p:nvSpPr>
        <p:spPr>
          <a:xfrm>
            <a:off x="457200" y="2057400"/>
            <a:ext cx="8229600" cy="2743200"/>
          </a:xfrm>
          <a:prstGeom prst="rect">
            <a:avLst/>
          </a:prstGeom>
          <a:noFill/>
          <a:ln cap="sq" cmpd="sng" w="38100">
            <a:solidFill>
              <a:schemeClr val="lt1"/>
            </a:solidFill>
            <a:prstDash val="solid"/>
            <a:miter lim="800000"/>
            <a:headEnd len="sm" w="sm" type="none"/>
            <a:tailEnd len="sm" w="sm" type="none"/>
          </a:ln>
          <a:effectLst>
            <a:outerShdw blurRad="50800" rotWithShape="0" algn="tl" dir="2700000" dist="50800">
              <a:srgbClr val="000000">
                <a:alpha val="49803"/>
              </a:srgbClr>
            </a:outerShdw>
          </a:effectLst>
        </p:spPr>
        <p:txBody>
          <a:bodyPr anchorCtr="0" anchor="t" bIns="45700" lIns="91425" spcFirstLastPara="1" rIns="91425" wrap="square" tIns="45700">
            <a:noAutofit/>
          </a:bodyPr>
          <a:lstStyle>
            <a:lvl1pPr lvl="0" marR="0" rtl="0" algn="ctr">
              <a:spcBef>
                <a:spcPts val="480"/>
              </a:spcBef>
              <a:spcAft>
                <a:spcPts val="0"/>
              </a:spcAft>
              <a:buClr>
                <a:schemeClr val="lt1"/>
              </a:buClr>
              <a:buSzPts val="2400"/>
              <a:buFont typeface="Century Schoolbook"/>
              <a:buNone/>
              <a:defRPr b="0" i="0" sz="2400" u="none" cap="none" strike="noStrike">
                <a:solidFill>
                  <a:schemeClr val="lt1"/>
                </a:solidFill>
                <a:latin typeface="Century Schoolbook"/>
                <a:ea typeface="Century Schoolbook"/>
                <a:cs typeface="Century Schoolbook"/>
                <a:sym typeface="Century Schoolbook"/>
              </a:defRPr>
            </a:lvl1pPr>
            <a:lvl2pPr lvl="1"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lvl="2"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lvl="3"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lvl="4"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lvl="5"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lvl="6"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lvl="7"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lvl="8"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245" name="Google Shape;245;p36"/>
          <p:cNvSpPr txBox="1"/>
          <p:nvPr>
            <p:ph idx="1" type="body"/>
          </p:nvPr>
        </p:nvSpPr>
        <p:spPr>
          <a:xfrm>
            <a:off x="457200" y="4876800"/>
            <a:ext cx="8229600" cy="1447800"/>
          </a:xfrm>
          <a:prstGeom prst="rect">
            <a:avLst/>
          </a:prstGeom>
          <a:noFill/>
          <a:ln>
            <a:noFill/>
          </a:ln>
        </p:spPr>
        <p:txBody>
          <a:bodyPr anchorCtr="0" anchor="t" bIns="91425" lIns="91425" spcFirstLastPara="1" rIns="9125" wrap="square" tIns="91425">
            <a:noAutofit/>
          </a:bodyPr>
          <a:lstStyle>
            <a:lvl1pPr indent="-228600" lvl="0" marL="457200" marR="0" algn="l">
              <a:spcBef>
                <a:spcPts val="360"/>
              </a:spcBef>
              <a:spcAft>
                <a:spcPts val="0"/>
              </a:spcAft>
              <a:buClr>
                <a:schemeClr val="lt1"/>
              </a:buClr>
              <a:buSzPts val="1800"/>
              <a:buFont typeface="Century Schoolbook"/>
              <a:buNone/>
              <a:defRPr i="0" sz="1800"/>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
        <p:nvSpPr>
          <p:cNvPr id="246" name="Google Shape;246;p36"/>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36"/>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36"/>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29" name="Shape 29"/>
        <p:cNvGrpSpPr/>
        <p:nvPr/>
      </p:nvGrpSpPr>
      <p:grpSpPr>
        <a:xfrm>
          <a:off x="0" y="0"/>
          <a:ext cx="0" cy="0"/>
          <a:chOff x="0" y="0"/>
          <a:chExt cx="0" cy="0"/>
        </a:xfrm>
      </p:grpSpPr>
      <p:sp>
        <p:nvSpPr>
          <p:cNvPr id="30" name="Google Shape;30;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31" name="Shape 31"/>
        <p:cNvGrpSpPr/>
        <p:nvPr/>
      </p:nvGrpSpPr>
      <p:grpSpPr>
        <a:xfrm>
          <a:off x="0" y="0"/>
          <a:ext cx="0" cy="0"/>
          <a:chOff x="0" y="0"/>
          <a:chExt cx="0" cy="0"/>
        </a:xfrm>
      </p:grpSpPr>
      <p:sp>
        <p:nvSpPr>
          <p:cNvPr id="32" name="Google Shape;32;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37" name="Shape 37"/>
        <p:cNvGrpSpPr/>
        <p:nvPr/>
      </p:nvGrpSpPr>
      <p:grpSpPr>
        <a:xfrm>
          <a:off x="0" y="0"/>
          <a:ext cx="0" cy="0"/>
          <a:chOff x="0" y="0"/>
          <a:chExt cx="0" cy="0"/>
        </a:xfrm>
      </p:grpSpPr>
      <p:sp>
        <p:nvSpPr>
          <p:cNvPr id="38" name="Google Shape;38;p7"/>
          <p:cNvSpPr txBox="1"/>
          <p:nvPr>
            <p:ph type="title"/>
          </p:nvPr>
        </p:nvSpPr>
        <p:spPr>
          <a:xfrm>
            <a:off x="444500" y="1216025"/>
            <a:ext cx="8229600" cy="4032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7"/>
          <p:cNvSpPr txBox="1"/>
          <p:nvPr>
            <p:ph idx="1" type="body"/>
          </p:nvPr>
        </p:nvSpPr>
        <p:spPr>
          <a:xfrm>
            <a:off x="457200" y="2085975"/>
            <a:ext cx="4038600" cy="4040188"/>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rgbClr val="595959"/>
              </a:buClr>
              <a:buSzPts val="2000"/>
              <a:buChar char="•"/>
              <a:defRPr sz="2000"/>
            </a:lvl1pPr>
            <a:lvl2pPr indent="-342900" lvl="1" marL="914400" algn="l">
              <a:spcBef>
                <a:spcPts val="360"/>
              </a:spcBef>
              <a:spcAft>
                <a:spcPts val="0"/>
              </a:spcAft>
              <a:buClr>
                <a:srgbClr val="595959"/>
              </a:buClr>
              <a:buSzPts val="1800"/>
              <a:buChar char="–"/>
              <a:defRPr sz="1800"/>
            </a:lvl2pPr>
            <a:lvl3pPr indent="-330200" lvl="2" marL="1371600" algn="l">
              <a:spcBef>
                <a:spcPts val="320"/>
              </a:spcBef>
              <a:spcAft>
                <a:spcPts val="0"/>
              </a:spcAft>
              <a:buClr>
                <a:srgbClr val="595959"/>
              </a:buClr>
              <a:buSzPts val="1600"/>
              <a:buChar char="•"/>
              <a:defRPr sz="1600"/>
            </a:lvl3pPr>
            <a:lvl4pPr indent="-317500" lvl="3" marL="1828800" algn="l">
              <a:spcBef>
                <a:spcPts val="280"/>
              </a:spcBef>
              <a:spcAft>
                <a:spcPts val="0"/>
              </a:spcAft>
              <a:buClr>
                <a:srgbClr val="595959"/>
              </a:buClr>
              <a:buSzPts val="1400"/>
              <a:buChar char="–"/>
              <a:defRPr sz="1400"/>
            </a:lvl4pPr>
            <a:lvl5pPr indent="-317500" lvl="4" marL="2286000" algn="l">
              <a:spcBef>
                <a:spcPts val="280"/>
              </a:spcBef>
              <a:spcAft>
                <a:spcPts val="0"/>
              </a:spcAft>
              <a:buClr>
                <a:srgbClr val="595959"/>
              </a:buClr>
              <a:buSzPts val="1400"/>
              <a:buChar char="»"/>
              <a:defRPr sz="14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7"/>
          <p:cNvSpPr txBox="1"/>
          <p:nvPr>
            <p:ph idx="2" type="body"/>
          </p:nvPr>
        </p:nvSpPr>
        <p:spPr>
          <a:xfrm>
            <a:off x="4648200" y="2085975"/>
            <a:ext cx="4038600" cy="4040188"/>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rgbClr val="595959"/>
              </a:buClr>
              <a:buSzPts val="2000"/>
              <a:buChar char="•"/>
              <a:defRPr sz="2000"/>
            </a:lvl1pPr>
            <a:lvl2pPr indent="-342900" lvl="1" marL="914400" algn="l">
              <a:spcBef>
                <a:spcPts val="360"/>
              </a:spcBef>
              <a:spcAft>
                <a:spcPts val="0"/>
              </a:spcAft>
              <a:buClr>
                <a:srgbClr val="595959"/>
              </a:buClr>
              <a:buSzPts val="1800"/>
              <a:buChar char="–"/>
              <a:defRPr sz="1800"/>
            </a:lvl2pPr>
            <a:lvl3pPr indent="-330200" lvl="2" marL="1371600" algn="l">
              <a:spcBef>
                <a:spcPts val="320"/>
              </a:spcBef>
              <a:spcAft>
                <a:spcPts val="0"/>
              </a:spcAft>
              <a:buClr>
                <a:srgbClr val="595959"/>
              </a:buClr>
              <a:buSzPts val="1600"/>
              <a:buChar char="•"/>
              <a:defRPr sz="1600"/>
            </a:lvl3pPr>
            <a:lvl4pPr indent="-317500" lvl="3" marL="1828800" algn="l">
              <a:spcBef>
                <a:spcPts val="280"/>
              </a:spcBef>
              <a:spcAft>
                <a:spcPts val="0"/>
              </a:spcAft>
              <a:buClr>
                <a:srgbClr val="595959"/>
              </a:buClr>
              <a:buSzPts val="1400"/>
              <a:buChar char="–"/>
              <a:defRPr sz="1400"/>
            </a:lvl4pPr>
            <a:lvl5pPr indent="-317500" lvl="4" marL="2286000" algn="l">
              <a:spcBef>
                <a:spcPts val="280"/>
              </a:spcBef>
              <a:spcAft>
                <a:spcPts val="0"/>
              </a:spcAft>
              <a:buClr>
                <a:srgbClr val="595959"/>
              </a:buClr>
              <a:buSzPts val="1400"/>
              <a:buChar char="»"/>
              <a:defRPr sz="14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42" name="Shape 42"/>
        <p:cNvGrpSpPr/>
        <p:nvPr/>
      </p:nvGrpSpPr>
      <p:grpSpPr>
        <a:xfrm>
          <a:off x="0" y="0"/>
          <a:ext cx="0" cy="0"/>
          <a:chOff x="0" y="0"/>
          <a:chExt cx="0" cy="0"/>
        </a:xfrm>
      </p:grpSpPr>
      <p:sp>
        <p:nvSpPr>
          <p:cNvPr id="43" name="Google Shape;43;p8"/>
          <p:cNvSpPr txBox="1"/>
          <p:nvPr>
            <p:ph type="title"/>
          </p:nvPr>
        </p:nvSpPr>
        <p:spPr>
          <a:xfrm>
            <a:off x="444500" y="1216025"/>
            <a:ext cx="8229600" cy="4032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4" name="Google Shape;44;p8"/>
          <p:cNvSpPr txBox="1"/>
          <p:nvPr>
            <p:ph idx="1" type="body"/>
          </p:nvPr>
        </p:nvSpPr>
        <p:spPr>
          <a:xfrm>
            <a:off x="457200" y="170656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595959"/>
              </a:buClr>
              <a:buSzPts val="2000"/>
              <a:buNone/>
              <a:defRPr b="1" sz="2000"/>
            </a:lvl1pPr>
            <a:lvl2pPr indent="-228600" lvl="1" marL="914400" algn="l">
              <a:spcBef>
                <a:spcPts val="400"/>
              </a:spcBef>
              <a:spcAft>
                <a:spcPts val="0"/>
              </a:spcAft>
              <a:buClr>
                <a:srgbClr val="595959"/>
              </a:buClr>
              <a:buSzPts val="2000"/>
              <a:buNone/>
              <a:defRPr b="1" sz="2000"/>
            </a:lvl2pPr>
            <a:lvl3pPr indent="-228600" lvl="2" marL="1371600" algn="l">
              <a:spcBef>
                <a:spcPts val="360"/>
              </a:spcBef>
              <a:spcAft>
                <a:spcPts val="0"/>
              </a:spcAft>
              <a:buClr>
                <a:srgbClr val="595959"/>
              </a:buClr>
              <a:buSzPts val="1800"/>
              <a:buNone/>
              <a:defRPr b="1" sz="1800"/>
            </a:lvl3pPr>
            <a:lvl4pPr indent="-228600" lvl="3" marL="1828800" algn="l">
              <a:spcBef>
                <a:spcPts val="320"/>
              </a:spcBef>
              <a:spcAft>
                <a:spcPts val="0"/>
              </a:spcAft>
              <a:buClr>
                <a:srgbClr val="595959"/>
              </a:buClr>
              <a:buSzPts val="1600"/>
              <a:buNone/>
              <a:defRPr b="1" sz="1600"/>
            </a:lvl4pPr>
            <a:lvl5pPr indent="-228600" lvl="4" marL="2286000" algn="l">
              <a:spcBef>
                <a:spcPts val="320"/>
              </a:spcBef>
              <a:spcAft>
                <a:spcPts val="0"/>
              </a:spcAft>
              <a:buClr>
                <a:srgbClr val="595959"/>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8"/>
          <p:cNvSpPr txBox="1"/>
          <p:nvPr>
            <p:ph idx="2" type="body"/>
          </p:nvPr>
        </p:nvSpPr>
        <p:spPr>
          <a:xfrm>
            <a:off x="457200" y="2346325"/>
            <a:ext cx="4040188" cy="3951288"/>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rgbClr val="595959"/>
              </a:buClr>
              <a:buSzPts val="2000"/>
              <a:buChar char="•"/>
              <a:defRPr sz="2000"/>
            </a:lvl1pPr>
            <a:lvl2pPr indent="-342900" lvl="1" marL="914400" algn="l">
              <a:spcBef>
                <a:spcPts val="360"/>
              </a:spcBef>
              <a:spcAft>
                <a:spcPts val="0"/>
              </a:spcAft>
              <a:buClr>
                <a:srgbClr val="595959"/>
              </a:buClr>
              <a:buSzPts val="1800"/>
              <a:buChar char="–"/>
              <a:defRPr sz="1800"/>
            </a:lvl2pPr>
            <a:lvl3pPr indent="-330200" lvl="2" marL="1371600" algn="l">
              <a:spcBef>
                <a:spcPts val="320"/>
              </a:spcBef>
              <a:spcAft>
                <a:spcPts val="0"/>
              </a:spcAft>
              <a:buClr>
                <a:srgbClr val="595959"/>
              </a:buClr>
              <a:buSzPts val="1600"/>
              <a:buChar char="•"/>
              <a:defRPr sz="1600"/>
            </a:lvl3pPr>
            <a:lvl4pPr indent="-317500" lvl="3" marL="1828800" algn="l">
              <a:spcBef>
                <a:spcPts val="280"/>
              </a:spcBef>
              <a:spcAft>
                <a:spcPts val="0"/>
              </a:spcAft>
              <a:buClr>
                <a:srgbClr val="595959"/>
              </a:buClr>
              <a:buSzPts val="1400"/>
              <a:buChar char="–"/>
              <a:defRPr sz="1400"/>
            </a:lvl4pPr>
            <a:lvl5pPr indent="-317500" lvl="4" marL="2286000" algn="l">
              <a:spcBef>
                <a:spcPts val="280"/>
              </a:spcBef>
              <a:spcAft>
                <a:spcPts val="0"/>
              </a:spcAft>
              <a:buClr>
                <a:srgbClr val="595959"/>
              </a:buClr>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8"/>
          <p:cNvSpPr txBox="1"/>
          <p:nvPr>
            <p:ph idx="3" type="body"/>
          </p:nvPr>
        </p:nvSpPr>
        <p:spPr>
          <a:xfrm>
            <a:off x="4645025" y="170656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595959"/>
              </a:buClr>
              <a:buSzPts val="2000"/>
              <a:buNone/>
              <a:defRPr b="1" sz="2000"/>
            </a:lvl1pPr>
            <a:lvl2pPr indent="-228600" lvl="1" marL="914400" algn="l">
              <a:spcBef>
                <a:spcPts val="400"/>
              </a:spcBef>
              <a:spcAft>
                <a:spcPts val="0"/>
              </a:spcAft>
              <a:buClr>
                <a:srgbClr val="595959"/>
              </a:buClr>
              <a:buSzPts val="2000"/>
              <a:buNone/>
              <a:defRPr b="1" sz="2000"/>
            </a:lvl2pPr>
            <a:lvl3pPr indent="-228600" lvl="2" marL="1371600" algn="l">
              <a:spcBef>
                <a:spcPts val="360"/>
              </a:spcBef>
              <a:spcAft>
                <a:spcPts val="0"/>
              </a:spcAft>
              <a:buClr>
                <a:srgbClr val="595959"/>
              </a:buClr>
              <a:buSzPts val="1800"/>
              <a:buNone/>
              <a:defRPr b="1" sz="1800"/>
            </a:lvl3pPr>
            <a:lvl4pPr indent="-228600" lvl="3" marL="1828800" algn="l">
              <a:spcBef>
                <a:spcPts val="320"/>
              </a:spcBef>
              <a:spcAft>
                <a:spcPts val="0"/>
              </a:spcAft>
              <a:buClr>
                <a:srgbClr val="595959"/>
              </a:buClr>
              <a:buSzPts val="1600"/>
              <a:buNone/>
              <a:defRPr b="1" sz="1600"/>
            </a:lvl4pPr>
            <a:lvl5pPr indent="-228600" lvl="4" marL="2286000" algn="l">
              <a:spcBef>
                <a:spcPts val="320"/>
              </a:spcBef>
              <a:spcAft>
                <a:spcPts val="0"/>
              </a:spcAft>
              <a:buClr>
                <a:srgbClr val="595959"/>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8"/>
          <p:cNvSpPr txBox="1"/>
          <p:nvPr>
            <p:ph idx="4" type="body"/>
          </p:nvPr>
        </p:nvSpPr>
        <p:spPr>
          <a:xfrm>
            <a:off x="4645025" y="2346325"/>
            <a:ext cx="4041775" cy="3951288"/>
          </a:xfrm>
          <a:prstGeom prst="rect">
            <a:avLst/>
          </a:prstGeom>
          <a:noFill/>
          <a:ln>
            <a:noFill/>
          </a:ln>
        </p:spPr>
        <p:txBody>
          <a:bodyPr anchorCtr="0" anchor="t" bIns="45700" lIns="91425" spcFirstLastPara="1" rIns="91425" wrap="square" tIns="45700">
            <a:noAutofit/>
          </a:bodyPr>
          <a:lstStyle>
            <a:lvl1pPr indent="-355600" lvl="0" marL="457200" algn="l">
              <a:spcBef>
                <a:spcPts val="400"/>
              </a:spcBef>
              <a:spcAft>
                <a:spcPts val="0"/>
              </a:spcAft>
              <a:buClr>
                <a:srgbClr val="595959"/>
              </a:buClr>
              <a:buSzPts val="2000"/>
              <a:buChar char="•"/>
              <a:defRPr sz="2000"/>
            </a:lvl1pPr>
            <a:lvl2pPr indent="-342900" lvl="1" marL="914400" algn="l">
              <a:spcBef>
                <a:spcPts val="360"/>
              </a:spcBef>
              <a:spcAft>
                <a:spcPts val="0"/>
              </a:spcAft>
              <a:buClr>
                <a:srgbClr val="595959"/>
              </a:buClr>
              <a:buSzPts val="1800"/>
              <a:buChar char="–"/>
              <a:defRPr sz="1800"/>
            </a:lvl2pPr>
            <a:lvl3pPr indent="-330200" lvl="2" marL="1371600" algn="l">
              <a:spcBef>
                <a:spcPts val="320"/>
              </a:spcBef>
              <a:spcAft>
                <a:spcPts val="0"/>
              </a:spcAft>
              <a:buClr>
                <a:srgbClr val="595959"/>
              </a:buClr>
              <a:buSzPts val="1600"/>
              <a:buChar char="•"/>
              <a:defRPr sz="1600"/>
            </a:lvl3pPr>
            <a:lvl4pPr indent="-317500" lvl="3" marL="1828800" algn="l">
              <a:spcBef>
                <a:spcPts val="280"/>
              </a:spcBef>
              <a:spcAft>
                <a:spcPts val="0"/>
              </a:spcAft>
              <a:buClr>
                <a:srgbClr val="595959"/>
              </a:buClr>
              <a:buSzPts val="1400"/>
              <a:buChar char="–"/>
              <a:defRPr sz="1400"/>
            </a:lvl4pPr>
            <a:lvl5pPr indent="-317500" lvl="4" marL="2286000" algn="l">
              <a:spcBef>
                <a:spcPts val="280"/>
              </a:spcBef>
              <a:spcAft>
                <a:spcPts val="0"/>
              </a:spcAft>
              <a:buClr>
                <a:srgbClr val="595959"/>
              </a:buClr>
              <a:buSzPts val="1400"/>
              <a:buChar char="»"/>
              <a:defRPr sz="14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51" name="Shape 51"/>
        <p:cNvGrpSpPr/>
        <p:nvPr/>
      </p:nvGrpSpPr>
      <p:grpSpPr>
        <a:xfrm>
          <a:off x="0" y="0"/>
          <a:ext cx="0" cy="0"/>
          <a:chOff x="0" y="0"/>
          <a:chExt cx="0" cy="0"/>
        </a:xfrm>
      </p:grpSpPr>
      <p:sp>
        <p:nvSpPr>
          <p:cNvPr id="52" name="Google Shape;52;p9"/>
          <p:cNvSpPr txBox="1"/>
          <p:nvPr>
            <p:ph type="title"/>
          </p:nvPr>
        </p:nvSpPr>
        <p:spPr>
          <a:xfrm>
            <a:off x="457200" y="1133475"/>
            <a:ext cx="3008313" cy="8826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 name="Google Shape;53;p9"/>
          <p:cNvSpPr txBox="1"/>
          <p:nvPr>
            <p:ph idx="1" type="body"/>
          </p:nvPr>
        </p:nvSpPr>
        <p:spPr>
          <a:xfrm>
            <a:off x="3575050" y="1133475"/>
            <a:ext cx="5111750" cy="4992688"/>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595959"/>
              </a:buClr>
              <a:buSzPts val="2800"/>
              <a:buChar char="•"/>
              <a:defRPr sz="2800"/>
            </a:lvl1pPr>
            <a:lvl2pPr indent="-381000" lvl="1" marL="914400" algn="l">
              <a:spcBef>
                <a:spcPts val="480"/>
              </a:spcBef>
              <a:spcAft>
                <a:spcPts val="0"/>
              </a:spcAft>
              <a:buClr>
                <a:srgbClr val="595959"/>
              </a:buClr>
              <a:buSzPts val="2400"/>
              <a:buChar char="–"/>
              <a:defRPr sz="2400"/>
            </a:lvl2pPr>
            <a:lvl3pPr indent="-355600" lvl="2" marL="1371600" algn="l">
              <a:spcBef>
                <a:spcPts val="400"/>
              </a:spcBef>
              <a:spcAft>
                <a:spcPts val="0"/>
              </a:spcAft>
              <a:buClr>
                <a:srgbClr val="595959"/>
              </a:buClr>
              <a:buSzPts val="2000"/>
              <a:buChar char="•"/>
              <a:defRPr sz="2000"/>
            </a:lvl3pPr>
            <a:lvl4pPr indent="-342900" lvl="3" marL="1828800" algn="l">
              <a:spcBef>
                <a:spcPts val="360"/>
              </a:spcBef>
              <a:spcAft>
                <a:spcPts val="0"/>
              </a:spcAft>
              <a:buClr>
                <a:srgbClr val="595959"/>
              </a:buClr>
              <a:buSzPts val="1800"/>
              <a:buChar char="–"/>
              <a:defRPr sz="1800"/>
            </a:lvl4pPr>
            <a:lvl5pPr indent="-342900" lvl="4" marL="2286000" algn="l">
              <a:spcBef>
                <a:spcPts val="360"/>
              </a:spcBef>
              <a:spcAft>
                <a:spcPts val="0"/>
              </a:spcAft>
              <a:buClr>
                <a:srgbClr val="595959"/>
              </a:buClr>
              <a:buSzPts val="1800"/>
              <a:buChar char="»"/>
              <a:defRPr sz="18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4" name="Google Shape;54;p9"/>
          <p:cNvSpPr txBox="1"/>
          <p:nvPr>
            <p:ph idx="2" type="body"/>
          </p:nvPr>
        </p:nvSpPr>
        <p:spPr>
          <a:xfrm>
            <a:off x="457200" y="2152650"/>
            <a:ext cx="3008313" cy="397351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595959"/>
              </a:buClr>
              <a:buSzPts val="1400"/>
              <a:buNone/>
              <a:defRPr sz="1400"/>
            </a:lvl1pPr>
            <a:lvl2pPr indent="-228600" lvl="1" marL="914400" algn="l">
              <a:spcBef>
                <a:spcPts val="240"/>
              </a:spcBef>
              <a:spcAft>
                <a:spcPts val="0"/>
              </a:spcAft>
              <a:buClr>
                <a:srgbClr val="595959"/>
              </a:buClr>
              <a:buSzPts val="1200"/>
              <a:buNone/>
              <a:defRPr sz="1200"/>
            </a:lvl2pPr>
            <a:lvl3pPr indent="-228600" lvl="2" marL="1371600" algn="l">
              <a:spcBef>
                <a:spcPts val="200"/>
              </a:spcBef>
              <a:spcAft>
                <a:spcPts val="0"/>
              </a:spcAft>
              <a:buClr>
                <a:srgbClr val="595959"/>
              </a:buClr>
              <a:buSzPts val="1000"/>
              <a:buNone/>
              <a:defRPr sz="1000"/>
            </a:lvl3pPr>
            <a:lvl4pPr indent="-228600" lvl="3" marL="1828800" algn="l">
              <a:spcBef>
                <a:spcPts val="180"/>
              </a:spcBef>
              <a:spcAft>
                <a:spcPts val="0"/>
              </a:spcAft>
              <a:buClr>
                <a:srgbClr val="595959"/>
              </a:buClr>
              <a:buSzPts val="900"/>
              <a:buNone/>
              <a:defRPr sz="900"/>
            </a:lvl4pPr>
            <a:lvl5pPr indent="-228600" lvl="4" marL="2286000" algn="l">
              <a:spcBef>
                <a:spcPts val="180"/>
              </a:spcBef>
              <a:spcAft>
                <a:spcPts val="0"/>
              </a:spcAft>
              <a:buClr>
                <a:srgbClr val="595959"/>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 name="Google Shape;55;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1792288" y="4962525"/>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0"/>
          <p:cNvSpPr/>
          <p:nvPr>
            <p:ph idx="2" type="pic"/>
          </p:nvPr>
        </p:nvSpPr>
        <p:spPr>
          <a:xfrm>
            <a:off x="1792288" y="1114425"/>
            <a:ext cx="5227637" cy="3848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595959"/>
              </a:buClr>
              <a:buSzPts val="3200"/>
              <a:buFont typeface="Arial"/>
              <a:buNone/>
              <a:defRPr b="0" i="0" sz="3200" u="none" cap="none" strike="noStrike">
                <a:solidFill>
                  <a:srgbClr val="595959"/>
                </a:solidFill>
                <a:latin typeface="Arial"/>
                <a:ea typeface="Arial"/>
                <a:cs typeface="Arial"/>
                <a:sym typeface="Arial"/>
              </a:defRPr>
            </a:lvl1pPr>
            <a:lvl2pPr lvl="1" marR="0" rtl="0" algn="l">
              <a:spcBef>
                <a:spcPts val="560"/>
              </a:spcBef>
              <a:spcAft>
                <a:spcPts val="0"/>
              </a:spcAft>
              <a:buClr>
                <a:srgbClr val="595959"/>
              </a:buClr>
              <a:buSzPts val="2800"/>
              <a:buFont typeface="Arial"/>
              <a:buNone/>
              <a:defRPr b="0" i="0" sz="2800" u="none" cap="none" strike="noStrike">
                <a:solidFill>
                  <a:srgbClr val="595959"/>
                </a:solidFill>
                <a:latin typeface="Arial"/>
                <a:ea typeface="Arial"/>
                <a:cs typeface="Arial"/>
                <a:sym typeface="Arial"/>
              </a:defRPr>
            </a:lvl2pPr>
            <a:lvl3pPr lvl="2" marR="0" rtl="0" algn="l">
              <a:spcBef>
                <a:spcPts val="480"/>
              </a:spcBef>
              <a:spcAft>
                <a:spcPts val="0"/>
              </a:spcAft>
              <a:buClr>
                <a:srgbClr val="595959"/>
              </a:buClr>
              <a:buSzPts val="2400"/>
              <a:buFont typeface="Arial"/>
              <a:buNone/>
              <a:defRPr b="0" i="0" sz="2400" u="none" cap="none" strike="noStrike">
                <a:solidFill>
                  <a:srgbClr val="595959"/>
                </a:solidFill>
                <a:latin typeface="Arial"/>
                <a:ea typeface="Arial"/>
                <a:cs typeface="Arial"/>
                <a:sym typeface="Arial"/>
              </a:defRPr>
            </a:lvl3pPr>
            <a:lvl4pPr lvl="3" marR="0" rtl="0" algn="l">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4pPr>
            <a:lvl5pPr lvl="4" marR="0" rtl="0" algn="l">
              <a:spcBef>
                <a:spcPts val="400"/>
              </a:spcBef>
              <a:spcAft>
                <a:spcPts val="0"/>
              </a:spcAft>
              <a:buClr>
                <a:srgbClr val="595959"/>
              </a:buClr>
              <a:buSzPts val="2000"/>
              <a:buFont typeface="Arial"/>
              <a:buNone/>
              <a:defRPr b="0" i="0" sz="2000" u="none" cap="none" strike="noStrike">
                <a:solidFill>
                  <a:srgbClr val="595959"/>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1" name="Google Shape;61;p10"/>
          <p:cNvSpPr txBox="1"/>
          <p:nvPr>
            <p:ph idx="1" type="body"/>
          </p:nvPr>
        </p:nvSpPr>
        <p:spPr>
          <a:xfrm>
            <a:off x="1792288" y="5529263"/>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595959"/>
              </a:buClr>
              <a:buSzPts val="1400"/>
              <a:buNone/>
              <a:defRPr sz="1400"/>
            </a:lvl1pPr>
            <a:lvl2pPr indent="-228600" lvl="1" marL="914400" algn="l">
              <a:spcBef>
                <a:spcPts val="240"/>
              </a:spcBef>
              <a:spcAft>
                <a:spcPts val="0"/>
              </a:spcAft>
              <a:buClr>
                <a:srgbClr val="595959"/>
              </a:buClr>
              <a:buSzPts val="1200"/>
              <a:buNone/>
              <a:defRPr sz="1200"/>
            </a:lvl2pPr>
            <a:lvl3pPr indent="-228600" lvl="2" marL="1371600" algn="l">
              <a:spcBef>
                <a:spcPts val="200"/>
              </a:spcBef>
              <a:spcAft>
                <a:spcPts val="0"/>
              </a:spcAft>
              <a:buClr>
                <a:srgbClr val="595959"/>
              </a:buClr>
              <a:buSzPts val="1000"/>
              <a:buNone/>
              <a:defRPr sz="1000"/>
            </a:lvl3pPr>
            <a:lvl4pPr indent="-228600" lvl="3" marL="1828800" algn="l">
              <a:spcBef>
                <a:spcPts val="180"/>
              </a:spcBef>
              <a:spcAft>
                <a:spcPts val="0"/>
              </a:spcAft>
              <a:buClr>
                <a:srgbClr val="595959"/>
              </a:buClr>
              <a:buSzPts val="900"/>
              <a:buNone/>
              <a:defRPr sz="900"/>
            </a:lvl4pPr>
            <a:lvl5pPr indent="-228600" lvl="4" marL="2286000" algn="l">
              <a:spcBef>
                <a:spcPts val="180"/>
              </a:spcBef>
              <a:spcAft>
                <a:spcPts val="0"/>
              </a:spcAft>
              <a:buClr>
                <a:srgbClr val="595959"/>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sz="1200">
                <a:solidFill>
                  <a:srgbClr val="898989"/>
                </a:solidFill>
                <a:latin typeface="Calibri"/>
                <a:ea typeface="Calibri"/>
                <a:cs typeface="Calibri"/>
                <a:sym typeface="Calibri"/>
              </a:defRPr>
            </a:lvl1pPr>
            <a:lvl2pPr indent="0" lvl="1" marL="0" algn="r">
              <a:spcBef>
                <a:spcPts val="0"/>
              </a:spcBef>
              <a:spcAft>
                <a:spcPts val="0"/>
              </a:spcAft>
              <a:buNone/>
              <a:defRPr sz="1200">
                <a:solidFill>
                  <a:srgbClr val="898989"/>
                </a:solidFill>
                <a:latin typeface="Calibri"/>
                <a:ea typeface="Calibri"/>
                <a:cs typeface="Calibri"/>
                <a:sym typeface="Calibri"/>
              </a:defRPr>
            </a:lvl2pPr>
            <a:lvl3pPr indent="0" lvl="2" marL="0" algn="r">
              <a:spcBef>
                <a:spcPts val="0"/>
              </a:spcBef>
              <a:spcAft>
                <a:spcPts val="0"/>
              </a:spcAft>
              <a:buNone/>
              <a:defRPr sz="1200">
                <a:solidFill>
                  <a:srgbClr val="898989"/>
                </a:solidFill>
                <a:latin typeface="Calibri"/>
                <a:ea typeface="Calibri"/>
                <a:cs typeface="Calibri"/>
                <a:sym typeface="Calibri"/>
              </a:defRPr>
            </a:lvl3pPr>
            <a:lvl4pPr indent="0" lvl="3" marL="0" algn="r">
              <a:spcBef>
                <a:spcPts val="0"/>
              </a:spcBef>
              <a:spcAft>
                <a:spcPts val="0"/>
              </a:spcAft>
              <a:buNone/>
              <a:defRPr sz="1200">
                <a:solidFill>
                  <a:srgbClr val="898989"/>
                </a:solidFill>
                <a:latin typeface="Calibri"/>
                <a:ea typeface="Calibri"/>
                <a:cs typeface="Calibri"/>
                <a:sym typeface="Calibri"/>
              </a:defRPr>
            </a:lvl4pPr>
            <a:lvl5pPr indent="0" lvl="4" marL="0" algn="r">
              <a:spcBef>
                <a:spcPts val="0"/>
              </a:spcBef>
              <a:spcAft>
                <a:spcPts val="0"/>
              </a:spcAft>
              <a:buNone/>
              <a:defRPr sz="1200">
                <a:solidFill>
                  <a:srgbClr val="898989"/>
                </a:solidFill>
                <a:latin typeface="Calibri"/>
                <a:ea typeface="Calibri"/>
                <a:cs typeface="Calibri"/>
                <a:sym typeface="Calibri"/>
              </a:defRPr>
            </a:lvl5pPr>
            <a:lvl6pPr indent="0" lvl="5" marL="0" algn="r">
              <a:spcBef>
                <a:spcPts val="0"/>
              </a:spcBef>
              <a:spcAft>
                <a:spcPts val="0"/>
              </a:spcAft>
              <a:buNone/>
              <a:defRPr sz="1200">
                <a:solidFill>
                  <a:srgbClr val="898989"/>
                </a:solidFill>
                <a:latin typeface="Calibri"/>
                <a:ea typeface="Calibri"/>
                <a:cs typeface="Calibri"/>
                <a:sym typeface="Calibri"/>
              </a:defRPr>
            </a:lvl6pPr>
            <a:lvl7pPr indent="0" lvl="6" marL="0" algn="r">
              <a:spcBef>
                <a:spcPts val="0"/>
              </a:spcBef>
              <a:spcAft>
                <a:spcPts val="0"/>
              </a:spcAft>
              <a:buNone/>
              <a:defRPr sz="1200">
                <a:solidFill>
                  <a:srgbClr val="898989"/>
                </a:solidFill>
                <a:latin typeface="Calibri"/>
                <a:ea typeface="Calibri"/>
                <a:cs typeface="Calibri"/>
                <a:sym typeface="Calibri"/>
              </a:defRPr>
            </a:lvl7pPr>
            <a:lvl8pPr indent="0" lvl="7" marL="0" algn="r">
              <a:spcBef>
                <a:spcPts val="0"/>
              </a:spcBef>
              <a:spcAft>
                <a:spcPts val="0"/>
              </a:spcAft>
              <a:buNone/>
              <a:defRPr sz="1200">
                <a:solidFill>
                  <a:srgbClr val="898989"/>
                </a:solidFill>
                <a:latin typeface="Calibri"/>
                <a:ea typeface="Calibri"/>
                <a:cs typeface="Calibri"/>
                <a:sym typeface="Calibri"/>
              </a:defRPr>
            </a:lvl8pPr>
            <a:lvl9pPr indent="0" lvl="8" marL="0" algn="r">
              <a:spcBef>
                <a:spcPts val="0"/>
              </a:spcBef>
              <a:spcAft>
                <a:spcPts val="0"/>
              </a:spcAft>
              <a:buNone/>
              <a:defRPr sz="1200">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5"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44500" y="1216025"/>
            <a:ext cx="8229600" cy="4032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6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0" i="0" sz="36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0" i="0" sz="36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0" i="0" sz="36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0" i="0" sz="36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0" i="0" sz="36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0" i="0" sz="36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0" i="0" sz="36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0" i="0" sz="36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457200" y="2066925"/>
            <a:ext cx="8229600" cy="405923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595959"/>
              </a:buClr>
              <a:buSzPts val="2400"/>
              <a:buFont typeface="Arial"/>
              <a:buChar char="•"/>
              <a:defRPr b="0" i="0" sz="2400" u="none" cap="none" strike="noStrike">
                <a:solidFill>
                  <a:srgbClr val="595959"/>
                </a:solidFill>
                <a:latin typeface="Arial"/>
                <a:ea typeface="Arial"/>
                <a:cs typeface="Arial"/>
                <a:sym typeface="Arial"/>
              </a:defRPr>
            </a:lvl1pPr>
            <a:lvl2pPr indent="-355600" lvl="1" marL="914400" marR="0" rtl="0" algn="l">
              <a:spcBef>
                <a:spcPts val="400"/>
              </a:spcBef>
              <a:spcAft>
                <a:spcPts val="0"/>
              </a:spcAft>
              <a:buClr>
                <a:srgbClr val="595959"/>
              </a:buClr>
              <a:buSzPts val="2000"/>
              <a:buFont typeface="Arial"/>
              <a:buChar char="–"/>
              <a:defRPr b="0" i="0" sz="2000" u="none" cap="none" strike="noStrike">
                <a:solidFill>
                  <a:srgbClr val="595959"/>
                </a:solidFill>
                <a:latin typeface="Arial"/>
                <a:ea typeface="Arial"/>
                <a:cs typeface="Arial"/>
                <a:sym typeface="Arial"/>
              </a:defRPr>
            </a:lvl2pPr>
            <a:lvl3pPr indent="-342900" lvl="2" marL="1371600" marR="0" rtl="0" algn="l">
              <a:spcBef>
                <a:spcPts val="36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3pPr>
            <a:lvl4pPr indent="-330200" lvl="3" marL="1828800" marR="0" rtl="0" algn="l">
              <a:spcBef>
                <a:spcPts val="320"/>
              </a:spcBef>
              <a:spcAft>
                <a:spcPts val="0"/>
              </a:spcAft>
              <a:buClr>
                <a:srgbClr val="595959"/>
              </a:buClr>
              <a:buSzPts val="1600"/>
              <a:buFont typeface="Arial"/>
              <a:buChar char="–"/>
              <a:defRPr b="0" i="0" sz="1600" u="none" cap="none" strike="noStrike">
                <a:solidFill>
                  <a:srgbClr val="595959"/>
                </a:solidFill>
                <a:latin typeface="Arial"/>
                <a:ea typeface="Arial"/>
                <a:cs typeface="Arial"/>
                <a:sym typeface="Arial"/>
              </a:defRPr>
            </a:lvl4pPr>
            <a:lvl5pPr indent="-330200" lvl="4" marL="2286000" marR="0" rtl="0" algn="l">
              <a:spcBef>
                <a:spcPts val="320"/>
              </a:spcBef>
              <a:spcAft>
                <a:spcPts val="0"/>
              </a:spcAft>
              <a:buClr>
                <a:srgbClr val="595959"/>
              </a:buClr>
              <a:buSzPts val="1600"/>
              <a:buFont typeface="Arial"/>
              <a:buChar char="»"/>
              <a:defRPr b="0" i="0" sz="1600" u="none" cap="none" strike="noStrike">
                <a:solidFill>
                  <a:srgbClr val="595959"/>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p:nvPr/>
        </p:nvSpPr>
        <p:spPr>
          <a:xfrm>
            <a:off x="0" y="0"/>
            <a:ext cx="9144000" cy="1016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logo1-upv.png" id="13" name="Google Shape;13;p1"/>
          <p:cNvPicPr preferRelativeResize="0"/>
          <p:nvPr/>
        </p:nvPicPr>
        <p:blipFill rotWithShape="1">
          <a:blip r:embed="rId1">
            <a:alphaModFix/>
          </a:blip>
          <a:srcRect b="0" l="0" r="0" t="0"/>
          <a:stretch/>
        </p:blipFill>
        <p:spPr>
          <a:xfrm>
            <a:off x="73025" y="190500"/>
            <a:ext cx="1739334" cy="580675"/>
          </a:xfrm>
          <a:prstGeom prst="rect">
            <a:avLst/>
          </a:prstGeom>
          <a:noFill/>
          <a:ln>
            <a:noFill/>
          </a:ln>
        </p:spPr>
      </p:pic>
      <p:cxnSp>
        <p:nvCxnSpPr>
          <p:cNvPr id="14" name="Google Shape;14;p1"/>
          <p:cNvCxnSpPr/>
          <p:nvPr/>
        </p:nvCxnSpPr>
        <p:spPr>
          <a:xfrm>
            <a:off x="0" y="1014413"/>
            <a:ext cx="9144000" cy="1587"/>
          </a:xfrm>
          <a:prstGeom prst="straightConnector1">
            <a:avLst/>
          </a:prstGeom>
          <a:noFill/>
          <a:ln cap="flat" cmpd="sng" w="9525">
            <a:solidFill>
              <a:srgbClr val="D7D7D7"/>
            </a:solidFill>
            <a:prstDash val="solid"/>
            <a:round/>
            <a:headEnd len="sm" w="sm" type="none"/>
            <a:tailEnd len="sm" w="sm" type="none"/>
          </a:ln>
        </p:spPr>
      </p:cxnSp>
      <p:sp>
        <p:nvSpPr>
          <p:cNvPr id="15" name="Google Shape;15;p1"/>
          <p:cNvSpPr/>
          <p:nvPr/>
        </p:nvSpPr>
        <p:spPr>
          <a:xfrm>
            <a:off x="-9525" y="6503688"/>
            <a:ext cx="9144000" cy="430500"/>
          </a:xfrm>
          <a:prstGeom prst="rect">
            <a:avLst/>
          </a:prstGeom>
          <a:solidFill>
            <a:srgbClr val="D21E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FFFFFF"/>
                </a:solidFill>
              </a:rPr>
              <a:t>Escuela Técnica Superior Informática - UPV</a:t>
            </a:r>
            <a:endParaRPr>
              <a:solidFill>
                <a:srgbClr val="FFFFFF"/>
              </a:solidFill>
            </a:endParaRPr>
          </a:p>
        </p:txBody>
      </p:sp>
      <p:pic>
        <p:nvPicPr>
          <p:cNvPr id="16" name="Google Shape;16;p1"/>
          <p:cNvPicPr preferRelativeResize="0"/>
          <p:nvPr/>
        </p:nvPicPr>
        <p:blipFill>
          <a:blip r:embed="rId2">
            <a:alphaModFix/>
          </a:blip>
          <a:stretch>
            <a:fillRect/>
          </a:stretch>
        </p:blipFill>
        <p:spPr>
          <a:xfrm>
            <a:off x="6397075" y="202500"/>
            <a:ext cx="2686524" cy="4924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457200" y="274638"/>
            <a:ext cx="8229600" cy="124936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200" u="none" cap="none" strike="noStrike">
                <a:solidFill>
                  <a:schemeClr val="lt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3200" u="none" cap="none" strike="noStrike">
                <a:solidFill>
                  <a:schemeClr val="lt2"/>
                </a:solidFill>
                <a:latin typeface="Century Schoolbook"/>
                <a:ea typeface="Century Schoolbook"/>
                <a:cs typeface="Century Schoolbook"/>
                <a:sym typeface="Century Schoolbook"/>
              </a:defRPr>
            </a:lvl2pPr>
            <a:lvl3pPr lvl="2" marR="0" rtl="0" algn="l">
              <a:spcBef>
                <a:spcPts val="0"/>
              </a:spcBef>
              <a:spcAft>
                <a:spcPts val="0"/>
              </a:spcAft>
              <a:buSzPts val="1400"/>
              <a:buNone/>
              <a:defRPr b="0" i="0" sz="3200" u="none" cap="none" strike="noStrike">
                <a:solidFill>
                  <a:schemeClr val="lt2"/>
                </a:solidFill>
                <a:latin typeface="Century Schoolbook"/>
                <a:ea typeface="Century Schoolbook"/>
                <a:cs typeface="Century Schoolbook"/>
                <a:sym typeface="Century Schoolbook"/>
              </a:defRPr>
            </a:lvl3pPr>
            <a:lvl4pPr lvl="3" marR="0" rtl="0" algn="l">
              <a:spcBef>
                <a:spcPts val="0"/>
              </a:spcBef>
              <a:spcAft>
                <a:spcPts val="0"/>
              </a:spcAft>
              <a:buSzPts val="1400"/>
              <a:buNone/>
              <a:defRPr b="0" i="0" sz="3200" u="none" cap="none" strike="noStrike">
                <a:solidFill>
                  <a:schemeClr val="lt2"/>
                </a:solidFill>
                <a:latin typeface="Century Schoolbook"/>
                <a:ea typeface="Century Schoolbook"/>
                <a:cs typeface="Century Schoolbook"/>
                <a:sym typeface="Century Schoolbook"/>
              </a:defRPr>
            </a:lvl4pPr>
            <a:lvl5pPr lvl="4" marR="0" rtl="0" algn="l">
              <a:spcBef>
                <a:spcPts val="0"/>
              </a:spcBef>
              <a:spcAft>
                <a:spcPts val="0"/>
              </a:spcAft>
              <a:buSzPts val="1400"/>
              <a:buNone/>
              <a:defRPr b="0" i="0" sz="3200" u="none" cap="none" strike="noStrike">
                <a:solidFill>
                  <a:schemeClr val="lt2"/>
                </a:solidFill>
                <a:latin typeface="Century Schoolbook"/>
                <a:ea typeface="Century Schoolbook"/>
                <a:cs typeface="Century Schoolbook"/>
                <a:sym typeface="Century Schoolbook"/>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3" name="Google Shape;73;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1pPr>
            <a:lvl2pPr indent="-381000" lvl="1" marL="914400" marR="0" rtl="0" algn="l">
              <a:spcBef>
                <a:spcPts val="480"/>
              </a:spcBef>
              <a:spcAft>
                <a:spcPts val="0"/>
              </a:spcAft>
              <a:buClr>
                <a:schemeClr val="lt1"/>
              </a:buClr>
              <a:buSzPts val="2400"/>
              <a:buFont typeface="Century Schoolbook"/>
              <a:buChar char="–"/>
              <a:defRPr b="0" i="0" sz="2400" u="none" cap="none" strike="noStrike">
                <a:solidFill>
                  <a:schemeClr val="lt1"/>
                </a:solidFill>
                <a:latin typeface="Century Schoolbook"/>
                <a:ea typeface="Century Schoolbook"/>
                <a:cs typeface="Century Schoolbook"/>
                <a:sym typeface="Century Schoolbook"/>
              </a:defRPr>
            </a:lvl2pPr>
            <a:lvl3pPr indent="-355600" lvl="2" marL="1371600"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3pPr>
            <a:lvl4pPr indent="-342900" lvl="3" marL="1828800" marR="0" rtl="0" algn="l">
              <a:spcBef>
                <a:spcPts val="360"/>
              </a:spcBef>
              <a:spcAft>
                <a:spcPts val="0"/>
              </a:spcAft>
              <a:buClr>
                <a:schemeClr val="lt1"/>
              </a:buClr>
              <a:buSzPts val="1800"/>
              <a:buFont typeface="Century Schoolbook"/>
              <a:buChar char="–"/>
              <a:defRPr b="0" i="0" sz="1800" u="none" cap="none" strike="noStrike">
                <a:solidFill>
                  <a:schemeClr val="lt1"/>
                </a:solidFill>
                <a:latin typeface="Century Schoolbook"/>
                <a:ea typeface="Century Schoolbook"/>
                <a:cs typeface="Century Schoolbook"/>
                <a:sym typeface="Century Schoolbook"/>
              </a:defRPr>
            </a:lvl4pPr>
            <a:lvl5pPr indent="-330200" lvl="4" marL="2286000" marR="0" rtl="0" algn="l">
              <a:spcBef>
                <a:spcPts val="320"/>
              </a:spcBef>
              <a:spcAft>
                <a:spcPts val="0"/>
              </a:spcAft>
              <a:buClr>
                <a:schemeClr val="lt1"/>
              </a:buClr>
              <a:buSzPts val="1600"/>
              <a:buFont typeface="Century Schoolbook"/>
              <a:buChar char="»"/>
              <a:defRPr b="0" i="0" sz="1600" u="none" cap="none" strike="noStrike">
                <a:solidFill>
                  <a:schemeClr val="lt1"/>
                </a:solidFill>
                <a:latin typeface="Century Schoolbook"/>
                <a:ea typeface="Century Schoolbook"/>
                <a:cs typeface="Century Schoolbook"/>
                <a:sym typeface="Century Schoolbook"/>
              </a:defRPr>
            </a:lvl5pPr>
            <a:lvl6pPr indent="-355600" lvl="5" marL="2743200"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6pPr>
            <a:lvl7pPr indent="-355600" lvl="6" marL="3200400"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7pPr>
            <a:lvl8pPr indent="-355600" lvl="7" marL="3657600"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8pPr>
            <a:lvl9pPr indent="-355600" lvl="8" marL="4114800" marR="0" rtl="0" algn="l">
              <a:spcBef>
                <a:spcPts val="400"/>
              </a:spcBef>
              <a:spcAft>
                <a:spcPts val="0"/>
              </a:spcAft>
              <a:buClr>
                <a:schemeClr val="lt1"/>
              </a:buClr>
              <a:buSzPts val="2000"/>
              <a:buFont typeface="Century Schoolbook"/>
              <a:buChar char="•"/>
              <a:defRPr b="0" i="0" sz="2000" u="none" cap="none" strike="noStrike">
                <a:solidFill>
                  <a:schemeClr val="lt1"/>
                </a:solidFill>
                <a:latin typeface="Century Schoolbook"/>
                <a:ea typeface="Century Schoolbook"/>
                <a:cs typeface="Century Schoolbook"/>
                <a:sym typeface="Century Schoolbook"/>
              </a:defRPr>
            </a:lvl9pPr>
          </a:lstStyle>
          <a:p/>
        </p:txBody>
      </p:sp>
      <p:sp>
        <p:nvSpPr>
          <p:cNvPr id="74" name="Google Shape;74;p13"/>
          <p:cNvSpPr txBox="1"/>
          <p:nvPr>
            <p:ph idx="10" type="dt"/>
          </p:nvPr>
        </p:nvSpPr>
        <p:spPr>
          <a:xfrm>
            <a:off x="66675" y="6559550"/>
            <a:ext cx="2438400" cy="2444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chemeClr val="lt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5" name="Google Shape;75;p13"/>
          <p:cNvSpPr txBox="1"/>
          <p:nvPr>
            <p:ph idx="11" type="ftr"/>
          </p:nvPr>
        </p:nvSpPr>
        <p:spPr>
          <a:xfrm>
            <a:off x="2995613" y="6557963"/>
            <a:ext cx="4648200" cy="24765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chemeClr val="lt2"/>
                </a:solidFill>
                <a:latin typeface="Century Schoolbook"/>
                <a:ea typeface="Century Schoolbook"/>
                <a:cs typeface="Century Schoolbook"/>
                <a:sym typeface="Century Schoolbook"/>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6" name="Google Shape;76;p13"/>
          <p:cNvSpPr txBox="1"/>
          <p:nvPr>
            <p:ph idx="12" type="sldNum"/>
          </p:nvPr>
        </p:nvSpPr>
        <p:spPr>
          <a:xfrm>
            <a:off x="8172450" y="6559550"/>
            <a:ext cx="914400" cy="24447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sz="1200">
                <a:solidFill>
                  <a:srgbClr val="D4D2D0"/>
                </a:solidFill>
                <a:latin typeface="Century Schoolbook"/>
                <a:ea typeface="Century Schoolbook"/>
                <a:cs typeface="Century Schoolbook"/>
                <a:sym typeface="Century Schoolbook"/>
              </a:defRPr>
            </a:lvl1pPr>
            <a:lvl2pPr indent="0" lvl="1" marL="0" marR="0" rtl="0" algn="r">
              <a:spcBef>
                <a:spcPts val="0"/>
              </a:spcBef>
              <a:spcAft>
                <a:spcPts val="0"/>
              </a:spcAft>
              <a:buNone/>
              <a:defRPr sz="1200">
                <a:solidFill>
                  <a:srgbClr val="D4D2D0"/>
                </a:solidFill>
                <a:latin typeface="Century Schoolbook"/>
                <a:ea typeface="Century Schoolbook"/>
                <a:cs typeface="Century Schoolbook"/>
                <a:sym typeface="Century Schoolbook"/>
              </a:defRPr>
            </a:lvl2pPr>
            <a:lvl3pPr indent="0" lvl="2" marL="0" marR="0" rtl="0" algn="r">
              <a:spcBef>
                <a:spcPts val="0"/>
              </a:spcBef>
              <a:spcAft>
                <a:spcPts val="0"/>
              </a:spcAft>
              <a:buNone/>
              <a:defRPr sz="1200">
                <a:solidFill>
                  <a:srgbClr val="D4D2D0"/>
                </a:solidFill>
                <a:latin typeface="Century Schoolbook"/>
                <a:ea typeface="Century Schoolbook"/>
                <a:cs typeface="Century Schoolbook"/>
                <a:sym typeface="Century Schoolbook"/>
              </a:defRPr>
            </a:lvl3pPr>
            <a:lvl4pPr indent="0" lvl="3" marL="0" marR="0" rtl="0" algn="r">
              <a:spcBef>
                <a:spcPts val="0"/>
              </a:spcBef>
              <a:spcAft>
                <a:spcPts val="0"/>
              </a:spcAft>
              <a:buNone/>
              <a:defRPr sz="1200">
                <a:solidFill>
                  <a:srgbClr val="D4D2D0"/>
                </a:solidFill>
                <a:latin typeface="Century Schoolbook"/>
                <a:ea typeface="Century Schoolbook"/>
                <a:cs typeface="Century Schoolbook"/>
                <a:sym typeface="Century Schoolbook"/>
              </a:defRPr>
            </a:lvl4pPr>
            <a:lvl5pPr indent="0" lvl="4" marL="0" marR="0" rtl="0" algn="r">
              <a:spcBef>
                <a:spcPts val="0"/>
              </a:spcBef>
              <a:spcAft>
                <a:spcPts val="0"/>
              </a:spcAft>
              <a:buNone/>
              <a:defRPr sz="1200">
                <a:solidFill>
                  <a:srgbClr val="D4D2D0"/>
                </a:solidFill>
                <a:latin typeface="Century Schoolbook"/>
                <a:ea typeface="Century Schoolbook"/>
                <a:cs typeface="Century Schoolbook"/>
                <a:sym typeface="Century Schoolbook"/>
              </a:defRPr>
            </a:lvl5pPr>
            <a:lvl6pPr indent="0" lvl="5" marL="0" marR="0" rtl="0" algn="r">
              <a:spcBef>
                <a:spcPts val="0"/>
              </a:spcBef>
              <a:spcAft>
                <a:spcPts val="0"/>
              </a:spcAft>
              <a:buNone/>
              <a:defRPr sz="1200">
                <a:solidFill>
                  <a:srgbClr val="D4D2D0"/>
                </a:solidFill>
                <a:latin typeface="Century Schoolbook"/>
                <a:ea typeface="Century Schoolbook"/>
                <a:cs typeface="Century Schoolbook"/>
                <a:sym typeface="Century Schoolbook"/>
              </a:defRPr>
            </a:lvl6pPr>
            <a:lvl7pPr indent="0" lvl="6" marL="0" marR="0" rtl="0" algn="r">
              <a:spcBef>
                <a:spcPts val="0"/>
              </a:spcBef>
              <a:spcAft>
                <a:spcPts val="0"/>
              </a:spcAft>
              <a:buNone/>
              <a:defRPr sz="1200">
                <a:solidFill>
                  <a:srgbClr val="D4D2D0"/>
                </a:solidFill>
                <a:latin typeface="Century Schoolbook"/>
                <a:ea typeface="Century Schoolbook"/>
                <a:cs typeface="Century Schoolbook"/>
                <a:sym typeface="Century Schoolbook"/>
              </a:defRPr>
            </a:lvl7pPr>
            <a:lvl8pPr indent="0" lvl="7" marL="0" marR="0" rtl="0" algn="r">
              <a:spcBef>
                <a:spcPts val="0"/>
              </a:spcBef>
              <a:spcAft>
                <a:spcPts val="0"/>
              </a:spcAft>
              <a:buNone/>
              <a:defRPr sz="1200">
                <a:solidFill>
                  <a:srgbClr val="D4D2D0"/>
                </a:solidFill>
                <a:latin typeface="Century Schoolbook"/>
                <a:ea typeface="Century Schoolbook"/>
                <a:cs typeface="Century Schoolbook"/>
                <a:sym typeface="Century Schoolbook"/>
              </a:defRPr>
            </a:lvl8pPr>
            <a:lvl9pPr indent="0" lvl="8" marL="0" marR="0" rtl="0" algn="r">
              <a:spcBef>
                <a:spcPts val="0"/>
              </a:spcBef>
              <a:spcAft>
                <a:spcPts val="0"/>
              </a:spcAft>
              <a:buNone/>
              <a:defRPr sz="1200">
                <a:solidFill>
                  <a:srgbClr val="D4D2D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s-ES"/>
              <a:t>‹#›</a:t>
            </a:fld>
            <a:endParaRPr/>
          </a:p>
        </p:txBody>
      </p:sp>
      <p:sp>
        <p:nvSpPr>
          <p:cNvPr id="77" name="Google Shape;77;p13"/>
          <p:cNvSpPr/>
          <p:nvPr/>
        </p:nvSpPr>
        <p:spPr>
          <a:xfrm>
            <a:off x="71438" y="5805488"/>
            <a:ext cx="6024562" cy="10683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i="1" sz="3200">
              <a:solidFill>
                <a:srgbClr val="FFFFFF"/>
              </a:solidFill>
              <a:latin typeface="Century Schoolbook"/>
              <a:ea typeface="Century Schoolbook"/>
              <a:cs typeface="Century Schoolbook"/>
              <a:sym typeface="Century Schoolbook"/>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 Id="rId4" Type="http://schemas.openxmlformats.org/officeDocument/2006/relationships/image" Target="../media/image5.jpg"/><Relationship Id="rId5" Type="http://schemas.openxmlformats.org/officeDocument/2006/relationships/image" Target="../media/image9.jpg"/><Relationship Id="rId6" Type="http://schemas.openxmlformats.org/officeDocument/2006/relationships/image" Target="../media/image6.jpg"/><Relationship Id="rId7" Type="http://schemas.openxmlformats.org/officeDocument/2006/relationships/image" Target="../media/image7.jp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jpg"/><Relationship Id="rId4" Type="http://schemas.openxmlformats.org/officeDocument/2006/relationships/image" Target="../media/image14.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jp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40.png"/><Relationship Id="rId7" Type="http://schemas.openxmlformats.org/officeDocument/2006/relationships/image" Target="../media/image28.png"/><Relationship Id="rId8"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arketing4ecommerce.mx/nike-fit-realidad-aumentada-mejorar-la-experiencia-de-cliente/" TargetMode="External"/><Relationship Id="rId4" Type="http://schemas.openxmlformats.org/officeDocument/2006/relationships/hyperlink" Target="https://marketing4ecommerce.mx/google-mexico-presenta-dos-nuevas-funcionalidades-para-google-mi-negocio-perfiles-personalizados-y-comunidad-de-seguidores/" TargetMode="External"/><Relationship Id="rId5" Type="http://schemas.openxmlformats.org/officeDocument/2006/relationships/hyperlink" Target="https://marketing4ecommerce.mx/amazon-y-mercado-libre-los-marketplaces-favoritos-de-las-pymes-mexicana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43.jpg"/><Relationship Id="rId5"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44.jpg"/><Relationship Id="rId9" Type="http://schemas.openxmlformats.org/officeDocument/2006/relationships/image" Target="../media/image54.png"/><Relationship Id="rId5" Type="http://schemas.openxmlformats.org/officeDocument/2006/relationships/image" Target="../media/image45.jpg"/><Relationship Id="rId6" Type="http://schemas.openxmlformats.org/officeDocument/2006/relationships/image" Target="../media/image52.jpg"/><Relationship Id="rId7" Type="http://schemas.openxmlformats.org/officeDocument/2006/relationships/image" Target="../media/image51.png"/><Relationship Id="rId8" Type="http://schemas.openxmlformats.org/officeDocument/2006/relationships/image" Target="../media/image50.png"/><Relationship Id="rId10"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9.jp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6.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0.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73.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6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3.png"/><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61.png"/><Relationship Id="rId5" Type="http://schemas.openxmlformats.org/officeDocument/2006/relationships/image" Target="../media/image69.png"/><Relationship Id="rId6"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2.png"/><Relationship Id="rId4" Type="http://schemas.openxmlformats.org/officeDocument/2006/relationships/image" Target="../media/image75.jpg"/><Relationship Id="rId5" Type="http://schemas.openxmlformats.org/officeDocument/2006/relationships/image" Target="../media/image8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78.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74.png"/><Relationship Id="rId4" Type="http://schemas.openxmlformats.org/officeDocument/2006/relationships/image" Target="../media/image89.png"/><Relationship Id="rId5"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86.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81.png"/><Relationship Id="rId7"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90.png"/><Relationship Id="rId4" Type="http://schemas.openxmlformats.org/officeDocument/2006/relationships/image" Target="../media/image92.png"/><Relationship Id="rId5" Type="http://schemas.openxmlformats.org/officeDocument/2006/relationships/image" Target="../media/image98.png"/><Relationship Id="rId6" Type="http://schemas.openxmlformats.org/officeDocument/2006/relationships/image" Target="../media/image94.png"/><Relationship Id="rId7" Type="http://schemas.openxmlformats.org/officeDocument/2006/relationships/image" Target="../media/image9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95.png"/><Relationship Id="rId4" Type="http://schemas.openxmlformats.org/officeDocument/2006/relationships/image" Target="../media/image9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3.png"/><Relationship Id="rId4" Type="http://schemas.openxmlformats.org/officeDocument/2006/relationships/image" Target="../media/image101.png"/><Relationship Id="rId5" Type="http://schemas.openxmlformats.org/officeDocument/2006/relationships/image" Target="../media/image99.jpg"/><Relationship Id="rId6" Type="http://schemas.openxmlformats.org/officeDocument/2006/relationships/image" Target="../media/image11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0.png"/><Relationship Id="rId4" Type="http://schemas.openxmlformats.org/officeDocument/2006/relationships/image" Target="../media/image109.jpg"/><Relationship Id="rId5" Type="http://schemas.openxmlformats.org/officeDocument/2006/relationships/image" Target="../media/image9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12.png"/><Relationship Id="rId4" Type="http://schemas.openxmlformats.org/officeDocument/2006/relationships/image" Target="../media/image108.jpg"/><Relationship Id="rId5" Type="http://schemas.openxmlformats.org/officeDocument/2006/relationships/image" Target="../media/image10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02.png"/><Relationship Id="rId4" Type="http://schemas.openxmlformats.org/officeDocument/2006/relationships/image" Target="../media/image106.jpg"/><Relationship Id="rId5" Type="http://schemas.openxmlformats.org/officeDocument/2006/relationships/image" Target="../media/image104.jpg"/><Relationship Id="rId6" Type="http://schemas.openxmlformats.org/officeDocument/2006/relationships/image" Target="../media/image1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28.jpg"/><Relationship Id="rId4" Type="http://schemas.openxmlformats.org/officeDocument/2006/relationships/image" Target="../media/image107.png"/><Relationship Id="rId5" Type="http://schemas.openxmlformats.org/officeDocument/2006/relationships/image" Target="../media/image105.jpg"/><Relationship Id="rId6" Type="http://schemas.openxmlformats.org/officeDocument/2006/relationships/image" Target="../media/image11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27.png"/><Relationship Id="rId4" Type="http://schemas.openxmlformats.org/officeDocument/2006/relationships/image" Target="../media/image1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1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1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1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20.jpg"/><Relationship Id="rId4" Type="http://schemas.openxmlformats.org/officeDocument/2006/relationships/image" Target="../media/image116.jpg"/><Relationship Id="rId5" Type="http://schemas.openxmlformats.org/officeDocument/2006/relationships/image" Target="../media/image126.jpg"/><Relationship Id="rId6" Type="http://schemas.openxmlformats.org/officeDocument/2006/relationships/image" Target="../media/image11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20.jpg"/><Relationship Id="rId4" Type="http://schemas.openxmlformats.org/officeDocument/2006/relationships/image" Target="../media/image117.png"/><Relationship Id="rId5" Type="http://schemas.openxmlformats.org/officeDocument/2006/relationships/image" Target="../media/image121.png"/><Relationship Id="rId6" Type="http://schemas.openxmlformats.org/officeDocument/2006/relationships/image" Target="../media/image119.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42.png"/><Relationship Id="rId4" Type="http://schemas.openxmlformats.org/officeDocument/2006/relationships/image" Target="../media/image122.png"/><Relationship Id="rId5" Type="http://schemas.openxmlformats.org/officeDocument/2006/relationships/image" Target="../media/image1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33.png"/><Relationship Id="rId4" Type="http://schemas.openxmlformats.org/officeDocument/2006/relationships/image" Target="../media/image12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24.png"/><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32.png"/><Relationship Id="rId4" Type="http://schemas.openxmlformats.org/officeDocument/2006/relationships/image" Target="../media/image143.png"/><Relationship Id="rId5" Type="http://schemas.openxmlformats.org/officeDocument/2006/relationships/image" Target="../media/image137.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4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38.png"/><Relationship Id="rId4" Type="http://schemas.openxmlformats.org/officeDocument/2006/relationships/image" Target="../media/image136.png"/><Relationship Id="rId5" Type="http://schemas.openxmlformats.org/officeDocument/2006/relationships/image" Target="../media/image1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7"/>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s-ES">
                <a:latin typeface="Arial Black"/>
                <a:ea typeface="Arial Black"/>
                <a:cs typeface="Arial Black"/>
                <a:sym typeface="Arial Black"/>
              </a:rPr>
            </a:br>
            <a:r>
              <a:rPr lang="es-ES">
                <a:latin typeface="Arial Black"/>
                <a:ea typeface="Arial Black"/>
                <a:cs typeface="Arial Black"/>
                <a:sym typeface="Arial Black"/>
              </a:rPr>
              <a:t>Unidad 7- Marketing</a:t>
            </a:r>
            <a:endParaRPr>
              <a:latin typeface="Arial Black"/>
              <a:ea typeface="Arial Black"/>
              <a:cs typeface="Arial Black"/>
              <a:sym typeface="Arial Black"/>
            </a:endParaRPr>
          </a:p>
          <a:p>
            <a:pPr indent="0" lvl="0" marL="0" rtl="0" algn="ctr">
              <a:spcBef>
                <a:spcPts val="0"/>
              </a:spcBef>
              <a:spcAft>
                <a:spcPts val="0"/>
              </a:spcAft>
              <a:buNone/>
            </a:pPr>
            <a:r>
              <a:t/>
            </a:r>
            <a:endParaRPr>
              <a:latin typeface="Arial Black"/>
              <a:ea typeface="Arial Black"/>
              <a:cs typeface="Arial Black"/>
              <a:sym typeface="Arial Black"/>
            </a:endParaRPr>
          </a:p>
        </p:txBody>
      </p:sp>
      <p:sp>
        <p:nvSpPr>
          <p:cNvPr id="254" name="Google Shape;254;p37"/>
          <p:cNvSpPr/>
          <p:nvPr/>
        </p:nvSpPr>
        <p:spPr>
          <a:xfrm>
            <a:off x="0" y="971550"/>
            <a:ext cx="9144000" cy="25527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upv0211.jpg" id="255" name="Google Shape;255;p37"/>
          <p:cNvPicPr preferRelativeResize="0"/>
          <p:nvPr/>
        </p:nvPicPr>
        <p:blipFill rotWithShape="1">
          <a:blip r:embed="rId3">
            <a:alphaModFix/>
          </a:blip>
          <a:srcRect b="0" l="0" r="0" t="0"/>
          <a:stretch/>
        </p:blipFill>
        <p:spPr>
          <a:xfrm>
            <a:off x="3768725" y="1843088"/>
            <a:ext cx="2374900" cy="1544637"/>
          </a:xfrm>
          <a:prstGeom prst="rect">
            <a:avLst/>
          </a:prstGeom>
          <a:noFill/>
          <a:ln>
            <a:noFill/>
          </a:ln>
        </p:spPr>
      </p:pic>
      <p:pic>
        <p:nvPicPr>
          <p:cNvPr descr="DescargaCrisJulioNov09 516.jpg" id="256" name="Google Shape;256;p37"/>
          <p:cNvPicPr preferRelativeResize="0"/>
          <p:nvPr/>
        </p:nvPicPr>
        <p:blipFill rotWithShape="1">
          <a:blip r:embed="rId4">
            <a:alphaModFix/>
          </a:blip>
          <a:srcRect b="0" l="0" r="0" t="0"/>
          <a:stretch/>
        </p:blipFill>
        <p:spPr>
          <a:xfrm>
            <a:off x="5957888" y="1843088"/>
            <a:ext cx="1155700" cy="1544637"/>
          </a:xfrm>
          <a:prstGeom prst="rect">
            <a:avLst/>
          </a:prstGeom>
          <a:noFill/>
          <a:ln>
            <a:noFill/>
          </a:ln>
        </p:spPr>
      </p:pic>
      <p:pic>
        <p:nvPicPr>
          <p:cNvPr descr="DescargaCrisJulioNov09 513.jpg" id="257" name="Google Shape;257;p37"/>
          <p:cNvPicPr preferRelativeResize="0"/>
          <p:nvPr/>
        </p:nvPicPr>
        <p:blipFill rotWithShape="1">
          <a:blip r:embed="rId5">
            <a:alphaModFix/>
          </a:blip>
          <a:srcRect b="0" l="0" r="0" t="0"/>
          <a:stretch/>
        </p:blipFill>
        <p:spPr>
          <a:xfrm>
            <a:off x="7077075" y="1843088"/>
            <a:ext cx="2063750" cy="1544637"/>
          </a:xfrm>
          <a:prstGeom prst="rect">
            <a:avLst/>
          </a:prstGeom>
          <a:noFill/>
          <a:ln>
            <a:noFill/>
          </a:ln>
        </p:spPr>
      </p:pic>
      <p:pic>
        <p:nvPicPr>
          <p:cNvPr descr="DescargaCrisJulioNov09 512.jpg" id="258" name="Google Shape;258;p37"/>
          <p:cNvPicPr preferRelativeResize="0"/>
          <p:nvPr/>
        </p:nvPicPr>
        <p:blipFill rotWithShape="1">
          <a:blip r:embed="rId6">
            <a:alphaModFix/>
          </a:blip>
          <a:srcRect b="0" l="0" r="0" t="0"/>
          <a:stretch/>
        </p:blipFill>
        <p:spPr>
          <a:xfrm>
            <a:off x="1693863" y="1839913"/>
            <a:ext cx="2073275" cy="1550987"/>
          </a:xfrm>
          <a:prstGeom prst="rect">
            <a:avLst/>
          </a:prstGeom>
          <a:noFill/>
          <a:ln>
            <a:noFill/>
          </a:ln>
        </p:spPr>
      </p:pic>
      <p:pic>
        <p:nvPicPr>
          <p:cNvPr descr="upv0193.jpg" id="259" name="Google Shape;259;p37"/>
          <p:cNvPicPr preferRelativeResize="0"/>
          <p:nvPr/>
        </p:nvPicPr>
        <p:blipFill rotWithShape="1">
          <a:blip r:embed="rId7">
            <a:alphaModFix/>
          </a:blip>
          <a:srcRect b="0" l="14792" r="0" t="0"/>
          <a:stretch/>
        </p:blipFill>
        <p:spPr>
          <a:xfrm>
            <a:off x="0" y="1839913"/>
            <a:ext cx="2033588" cy="1550987"/>
          </a:xfrm>
          <a:prstGeom prst="rect">
            <a:avLst/>
          </a:prstGeom>
          <a:noFill/>
          <a:ln>
            <a:noFill/>
          </a:ln>
        </p:spPr>
      </p:pic>
      <p:pic>
        <p:nvPicPr>
          <p:cNvPr descr="lineas.png" id="260" name="Google Shape;260;p37"/>
          <p:cNvPicPr preferRelativeResize="0"/>
          <p:nvPr/>
        </p:nvPicPr>
        <p:blipFill rotWithShape="1">
          <a:blip r:embed="rId8">
            <a:alphaModFix/>
          </a:blip>
          <a:srcRect b="0" l="0" r="0" t="0"/>
          <a:stretch/>
        </p:blipFill>
        <p:spPr>
          <a:xfrm>
            <a:off x="7880350" y="3886200"/>
            <a:ext cx="1263650" cy="2281238"/>
          </a:xfrm>
          <a:prstGeom prst="rect">
            <a:avLst/>
          </a:prstGeom>
          <a:noFill/>
          <a:ln>
            <a:noFill/>
          </a:ln>
        </p:spPr>
      </p:pic>
      <p:sp>
        <p:nvSpPr>
          <p:cNvPr id="261" name="Google Shape;261;p37"/>
          <p:cNvSpPr txBox="1"/>
          <p:nvPr/>
        </p:nvSpPr>
        <p:spPr>
          <a:xfrm>
            <a:off x="1143000" y="2112963"/>
            <a:ext cx="6858000" cy="2387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b="1" lang="es-ES" sz="2520">
                <a:solidFill>
                  <a:srgbClr val="000000"/>
                </a:solidFill>
                <a:latin typeface="Calibri"/>
                <a:ea typeface="Calibri"/>
                <a:cs typeface="Calibri"/>
                <a:sym typeface="Calibri"/>
              </a:rPr>
              <a:t>FUNDAMENTOS DE  ORGANIZACIÓN Y</a:t>
            </a:r>
            <a:br>
              <a:rPr b="1" lang="es-ES" sz="2520">
                <a:solidFill>
                  <a:srgbClr val="000000"/>
                </a:solidFill>
                <a:latin typeface="Calibri"/>
                <a:ea typeface="Calibri"/>
                <a:cs typeface="Calibri"/>
                <a:sym typeface="Calibri"/>
              </a:rPr>
            </a:br>
            <a:r>
              <a:rPr b="1" lang="es-ES" sz="2520">
                <a:solidFill>
                  <a:srgbClr val="000000"/>
                </a:solidFill>
                <a:latin typeface="Calibri"/>
                <a:ea typeface="Calibri"/>
                <a:cs typeface="Calibri"/>
                <a:sym typeface="Calibri"/>
              </a:rPr>
              <a:t>GESTIÓN DE EMPRESAS</a:t>
            </a:r>
            <a:r>
              <a:rPr b="1" lang="es-ES" sz="2520">
                <a:solidFill>
                  <a:srgbClr val="000000"/>
                </a:solidFill>
              </a:rPr>
              <a:t>, FOE</a:t>
            </a:r>
            <a:endParaRPr sz="2520">
              <a:solidFill>
                <a:srgbClr val="000000"/>
              </a:solidFill>
            </a:endParaRPr>
          </a:p>
        </p:txBody>
      </p:sp>
      <p:sp>
        <p:nvSpPr>
          <p:cNvPr id="262" name="Google Shape;262;p37"/>
          <p:cNvSpPr txBox="1"/>
          <p:nvPr/>
        </p:nvSpPr>
        <p:spPr>
          <a:xfrm>
            <a:off x="1143000" y="4668843"/>
            <a:ext cx="6858000" cy="711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b="1" lang="es-ES" sz="3000">
                <a:solidFill>
                  <a:srgbClr val="7B7B7B"/>
                </a:solidFill>
                <a:latin typeface="Calibri"/>
                <a:ea typeface="Calibri"/>
                <a:cs typeface="Calibri"/>
                <a:sym typeface="Calibri"/>
              </a:rPr>
              <a:t>UD7: El Sistema Comercial: Marketing</a:t>
            </a:r>
            <a:endParaRPr sz="3000">
              <a:solidFill>
                <a:srgbClr val="7B7B7B"/>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46"/>
          <p:cNvPicPr preferRelativeResize="0"/>
          <p:nvPr/>
        </p:nvPicPr>
        <p:blipFill rotWithShape="1">
          <a:blip r:embed="rId3">
            <a:alphaModFix/>
          </a:blip>
          <a:srcRect b="0" l="0" r="0" t="0"/>
          <a:stretch/>
        </p:blipFill>
        <p:spPr>
          <a:xfrm>
            <a:off x="4382700" y="979725"/>
            <a:ext cx="4760100" cy="5878275"/>
          </a:xfrm>
          <a:prstGeom prst="rect">
            <a:avLst/>
          </a:prstGeom>
          <a:noFill/>
          <a:ln>
            <a:noFill/>
          </a:ln>
        </p:spPr>
      </p:pic>
      <p:sp>
        <p:nvSpPr>
          <p:cNvPr id="359" name="Google Shape;359;p46"/>
          <p:cNvSpPr txBox="1"/>
          <p:nvPr/>
        </p:nvSpPr>
        <p:spPr>
          <a:xfrm>
            <a:off x="4400550" y="1060450"/>
            <a:ext cx="4758900" cy="13176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FFFFFF"/>
              </a:buClr>
              <a:buSzPts val="3200"/>
              <a:buFont typeface="Arial"/>
              <a:buNone/>
            </a:pPr>
            <a:r>
              <a:rPr b="1" i="0" lang="es-ES" sz="3200" u="none">
                <a:solidFill>
                  <a:srgbClr val="FFFFFF"/>
                </a:solidFill>
                <a:latin typeface="Arial"/>
                <a:ea typeface="Arial"/>
                <a:cs typeface="Arial"/>
                <a:sym typeface="Arial"/>
              </a:rPr>
              <a:t>CÓMO LO VAMOS A HACER</a:t>
            </a:r>
            <a:endParaRPr/>
          </a:p>
        </p:txBody>
      </p:sp>
      <p:sp>
        <p:nvSpPr>
          <p:cNvPr id="360" name="Google Shape;360;p46"/>
          <p:cNvSpPr txBox="1"/>
          <p:nvPr/>
        </p:nvSpPr>
        <p:spPr>
          <a:xfrm>
            <a:off x="4382690" y="2487612"/>
            <a:ext cx="4687500" cy="13938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FFFFFF"/>
              </a:buClr>
              <a:buSzPts val="3200"/>
              <a:buFont typeface="Arial"/>
              <a:buNone/>
            </a:pPr>
            <a:r>
              <a:rPr b="1" i="0" lang="es-ES" sz="3200" u="none">
                <a:solidFill>
                  <a:srgbClr val="FFFFFF"/>
                </a:solidFill>
                <a:latin typeface="Arial"/>
                <a:ea typeface="Arial"/>
                <a:cs typeface="Arial"/>
                <a:sym typeface="Arial"/>
              </a:rPr>
              <a:t>LO QUE QUEREMOS HACER</a:t>
            </a:r>
            <a:endParaRPr/>
          </a:p>
        </p:txBody>
      </p:sp>
      <p:sp>
        <p:nvSpPr>
          <p:cNvPr id="361" name="Google Shape;361;p46"/>
          <p:cNvSpPr txBox="1"/>
          <p:nvPr/>
        </p:nvSpPr>
        <p:spPr>
          <a:xfrm>
            <a:off x="4841081" y="4156075"/>
            <a:ext cx="3782700" cy="9000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FFFFFF"/>
              </a:buClr>
              <a:buSzPts val="3200"/>
              <a:buFont typeface="Arial"/>
              <a:buNone/>
            </a:pPr>
            <a:r>
              <a:rPr b="1" i="0" lang="es-ES" sz="3200" u="none">
                <a:solidFill>
                  <a:srgbClr val="FFFFFF"/>
                </a:solidFill>
                <a:latin typeface="Arial"/>
                <a:ea typeface="Arial"/>
                <a:cs typeface="Arial"/>
                <a:sym typeface="Arial"/>
              </a:rPr>
              <a:t>NUESTRO ENTORNO</a:t>
            </a:r>
            <a:endParaRPr/>
          </a:p>
        </p:txBody>
      </p:sp>
      <p:sp>
        <p:nvSpPr>
          <p:cNvPr id="362" name="Google Shape;362;p46"/>
          <p:cNvSpPr txBox="1"/>
          <p:nvPr/>
        </p:nvSpPr>
        <p:spPr>
          <a:xfrm>
            <a:off x="5564325" y="5862625"/>
            <a:ext cx="2544000" cy="7113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FFFFFF"/>
              </a:buClr>
              <a:buSzPts val="3200"/>
              <a:buFont typeface="Arial"/>
              <a:buNone/>
            </a:pPr>
            <a:r>
              <a:rPr b="1" i="0" lang="es-ES" sz="3200" u="none">
                <a:solidFill>
                  <a:srgbClr val="FFFFFF"/>
                </a:solidFill>
                <a:latin typeface="Arial"/>
                <a:ea typeface="Arial"/>
                <a:cs typeface="Arial"/>
                <a:sym typeface="Arial"/>
              </a:rPr>
              <a:t>NOSOTROS</a:t>
            </a:r>
            <a:endParaRPr/>
          </a:p>
        </p:txBody>
      </p:sp>
      <p:sp>
        <p:nvSpPr>
          <p:cNvPr id="363" name="Google Shape;363;p46"/>
          <p:cNvSpPr txBox="1"/>
          <p:nvPr/>
        </p:nvSpPr>
        <p:spPr>
          <a:xfrm>
            <a:off x="103125" y="1035050"/>
            <a:ext cx="4297500" cy="1857300"/>
          </a:xfrm>
          <a:prstGeom prst="rect">
            <a:avLst/>
          </a:prstGeom>
          <a:noFill/>
          <a:ln>
            <a:noFill/>
          </a:ln>
        </p:spPr>
        <p:txBody>
          <a:bodyPr anchorCtr="0" anchor="ctr" bIns="121875" lIns="0" spcFirstLastPara="1" rIns="0" wrap="square" tIns="121875">
            <a:noAutofit/>
          </a:bodyPr>
          <a:lstStyle/>
          <a:p>
            <a:pPr indent="0" lvl="0" marL="0" marR="0" rtl="0" algn="l">
              <a:lnSpc>
                <a:spcPct val="115000"/>
              </a:lnSpc>
              <a:spcBef>
                <a:spcPts val="0"/>
              </a:spcBef>
              <a:spcAft>
                <a:spcPts val="0"/>
              </a:spcAft>
              <a:buClr>
                <a:srgbClr val="3D85C6"/>
              </a:buClr>
              <a:buSzPts val="1800"/>
              <a:buFont typeface="Arial"/>
              <a:buNone/>
            </a:pPr>
            <a:r>
              <a:rPr b="1" i="0" lang="es-ES" sz="1800" u="none">
                <a:solidFill>
                  <a:srgbClr val="666666"/>
                </a:solidFill>
                <a:latin typeface="Arial"/>
                <a:ea typeface="Arial"/>
                <a:cs typeface="Arial"/>
                <a:sym typeface="Arial"/>
              </a:rPr>
              <a:t>5- Marketing operacional:</a:t>
            </a:r>
            <a:endParaRPr>
              <a:solidFill>
                <a:srgbClr val="666666"/>
              </a:solidFill>
            </a:endParaRPr>
          </a:p>
          <a:p>
            <a:pPr indent="0" lvl="0" marL="0" marR="0" rtl="0" algn="l">
              <a:lnSpc>
                <a:spcPct val="115000"/>
              </a:lnSpc>
              <a:spcBef>
                <a:spcPts val="0"/>
              </a:spcBef>
              <a:spcAft>
                <a:spcPts val="0"/>
              </a:spcAft>
              <a:buClr>
                <a:srgbClr val="3D85C6"/>
              </a:buClr>
              <a:buSzPts val="1800"/>
              <a:buFont typeface="Arial"/>
              <a:buNone/>
            </a:pPr>
            <a:r>
              <a:rPr b="0" i="0" lang="es-ES" sz="1800" u="none">
                <a:solidFill>
                  <a:srgbClr val="666666"/>
                </a:solidFill>
                <a:latin typeface="Arial"/>
                <a:ea typeface="Arial"/>
                <a:cs typeface="Arial"/>
                <a:sym typeface="Arial"/>
              </a:rPr>
              <a:t>● Presupuesto</a:t>
            </a:r>
            <a:endParaRPr>
              <a:solidFill>
                <a:srgbClr val="666666"/>
              </a:solidFill>
            </a:endParaRPr>
          </a:p>
          <a:p>
            <a:pPr indent="0" lvl="0" marL="0" marR="0" rtl="0" algn="l">
              <a:lnSpc>
                <a:spcPct val="115000"/>
              </a:lnSpc>
              <a:spcBef>
                <a:spcPts val="0"/>
              </a:spcBef>
              <a:spcAft>
                <a:spcPts val="0"/>
              </a:spcAft>
              <a:buClr>
                <a:srgbClr val="3D85C6"/>
              </a:buClr>
              <a:buSzPts val="1800"/>
              <a:buFont typeface="Arial"/>
              <a:buNone/>
            </a:pPr>
            <a:r>
              <a:rPr b="0" i="0" lang="es-ES" sz="1800" u="none">
                <a:solidFill>
                  <a:srgbClr val="666666"/>
                </a:solidFill>
                <a:latin typeface="Arial"/>
                <a:ea typeface="Arial"/>
                <a:cs typeface="Arial"/>
                <a:sym typeface="Arial"/>
              </a:rPr>
              <a:t>● mix media: mkt off-line, digital, directo</a:t>
            </a:r>
            <a:r>
              <a:rPr lang="es-ES" sz="1800">
                <a:solidFill>
                  <a:srgbClr val="666666"/>
                </a:solidFill>
              </a:rPr>
              <a:t>...</a:t>
            </a:r>
            <a:endParaRPr>
              <a:solidFill>
                <a:srgbClr val="666666"/>
              </a:solidFill>
            </a:endParaRPr>
          </a:p>
          <a:p>
            <a:pPr indent="0" lvl="0" marL="0" marR="0" rtl="0" algn="l">
              <a:lnSpc>
                <a:spcPct val="115000"/>
              </a:lnSpc>
              <a:spcBef>
                <a:spcPts val="0"/>
              </a:spcBef>
              <a:spcAft>
                <a:spcPts val="0"/>
              </a:spcAft>
              <a:buClr>
                <a:srgbClr val="3D85C6"/>
              </a:buClr>
              <a:buSzPts val="1800"/>
              <a:buFont typeface="Arial"/>
              <a:buNone/>
            </a:pPr>
            <a:r>
              <a:rPr b="0" i="0" lang="es-ES" sz="1800" u="none">
                <a:solidFill>
                  <a:srgbClr val="666666"/>
                </a:solidFill>
                <a:latin typeface="Arial"/>
                <a:ea typeface="Arial"/>
                <a:cs typeface="Arial"/>
                <a:sym typeface="Arial"/>
              </a:rPr>
              <a:t>● promociones</a:t>
            </a:r>
            <a:endParaRPr>
              <a:solidFill>
                <a:srgbClr val="666666"/>
              </a:solidFill>
            </a:endParaRPr>
          </a:p>
          <a:p>
            <a:pPr indent="0" lvl="0" marL="0" marR="0" rtl="0" algn="l">
              <a:lnSpc>
                <a:spcPct val="115000"/>
              </a:lnSpc>
              <a:spcBef>
                <a:spcPts val="0"/>
              </a:spcBef>
              <a:spcAft>
                <a:spcPts val="0"/>
              </a:spcAft>
              <a:buClr>
                <a:srgbClr val="3D85C6"/>
              </a:buClr>
              <a:buSzPts val="1800"/>
              <a:buFont typeface="Arial"/>
              <a:buNone/>
            </a:pPr>
            <a:r>
              <a:rPr b="0" i="0" lang="es-ES" sz="1800" u="none">
                <a:solidFill>
                  <a:srgbClr val="666666"/>
                </a:solidFill>
                <a:latin typeface="Arial"/>
                <a:ea typeface="Arial"/>
                <a:cs typeface="Arial"/>
                <a:sym typeface="Arial"/>
              </a:rPr>
              <a:t>● comunicación: RRPP, RRSS</a:t>
            </a:r>
            <a:endParaRPr>
              <a:solidFill>
                <a:srgbClr val="666666"/>
              </a:solidFill>
            </a:endParaRPr>
          </a:p>
        </p:txBody>
      </p:sp>
      <p:sp>
        <p:nvSpPr>
          <p:cNvPr id="364" name="Google Shape;364;p46"/>
          <p:cNvSpPr txBox="1"/>
          <p:nvPr/>
        </p:nvSpPr>
        <p:spPr>
          <a:xfrm>
            <a:off x="103125" y="3021007"/>
            <a:ext cx="4297500" cy="1706700"/>
          </a:xfrm>
          <a:prstGeom prst="rect">
            <a:avLst/>
          </a:prstGeom>
          <a:noFill/>
          <a:ln>
            <a:noFill/>
          </a:ln>
        </p:spPr>
        <p:txBody>
          <a:bodyPr anchorCtr="0" anchor="ctr" bIns="121875" lIns="0" spcFirstLastPara="1" rIns="0" wrap="square" tIns="121875">
            <a:noAutofit/>
          </a:bodyPr>
          <a:lstStyle/>
          <a:p>
            <a:pPr indent="0" lvl="0" marL="0" marR="0" rtl="0" algn="l">
              <a:lnSpc>
                <a:spcPct val="115000"/>
              </a:lnSpc>
              <a:spcBef>
                <a:spcPts val="0"/>
              </a:spcBef>
              <a:spcAft>
                <a:spcPts val="0"/>
              </a:spcAft>
              <a:buClr>
                <a:srgbClr val="3D85C6"/>
              </a:buClr>
              <a:buSzPts val="1800"/>
              <a:buFont typeface="Arial"/>
              <a:buNone/>
            </a:pPr>
            <a:r>
              <a:rPr b="1" i="0" lang="es-ES" sz="1800" u="none">
                <a:solidFill>
                  <a:srgbClr val="666666"/>
                </a:solidFill>
                <a:latin typeface="Arial"/>
                <a:ea typeface="Arial"/>
                <a:cs typeface="Arial"/>
                <a:sym typeface="Arial"/>
              </a:rPr>
              <a:t>4- Marketing estratégico:</a:t>
            </a:r>
            <a:endParaRPr>
              <a:solidFill>
                <a:srgbClr val="666666"/>
              </a:solidFill>
            </a:endParaRPr>
          </a:p>
          <a:p>
            <a:pPr indent="0" lvl="0" marL="0" marR="0" rtl="0" algn="l">
              <a:lnSpc>
                <a:spcPct val="115000"/>
              </a:lnSpc>
              <a:spcBef>
                <a:spcPts val="0"/>
              </a:spcBef>
              <a:spcAft>
                <a:spcPts val="0"/>
              </a:spcAft>
              <a:buClr>
                <a:srgbClr val="3D85C6"/>
              </a:buClr>
              <a:buSzPts val="1800"/>
              <a:buFont typeface="Arial"/>
              <a:buNone/>
            </a:pPr>
            <a:r>
              <a:rPr b="0" i="0" lang="es-ES" sz="1800" u="none">
                <a:solidFill>
                  <a:srgbClr val="666666"/>
                </a:solidFill>
                <a:latin typeface="Arial"/>
                <a:ea typeface="Arial"/>
                <a:cs typeface="Arial"/>
                <a:sym typeface="Arial"/>
              </a:rPr>
              <a:t>● </a:t>
            </a:r>
            <a:r>
              <a:rPr b="1" i="0" lang="es-ES" sz="1800" u="none">
                <a:solidFill>
                  <a:srgbClr val="666666"/>
                </a:solidFill>
                <a:latin typeface="Arial"/>
                <a:ea typeface="Arial"/>
                <a:cs typeface="Arial"/>
                <a:sym typeface="Arial"/>
              </a:rPr>
              <a:t>público </a:t>
            </a:r>
            <a:r>
              <a:rPr b="1" i="0" lang="es-ES" sz="1800" u="none">
                <a:solidFill>
                  <a:srgbClr val="666666"/>
                </a:solidFill>
              </a:rPr>
              <a:t>objetivo</a:t>
            </a:r>
            <a:r>
              <a:rPr b="0" i="0" lang="es-ES" sz="1800" u="none">
                <a:solidFill>
                  <a:srgbClr val="666666"/>
                </a:solidFill>
                <a:latin typeface="Arial"/>
                <a:ea typeface="Arial"/>
                <a:cs typeface="Arial"/>
                <a:sym typeface="Arial"/>
              </a:rPr>
              <a:t>: B to B, B to C…</a:t>
            </a:r>
            <a:endParaRPr>
              <a:solidFill>
                <a:srgbClr val="666666"/>
              </a:solidFill>
            </a:endParaRPr>
          </a:p>
          <a:p>
            <a:pPr indent="0" lvl="0" marL="0" marR="0" rtl="0" algn="l">
              <a:lnSpc>
                <a:spcPct val="115000"/>
              </a:lnSpc>
              <a:spcBef>
                <a:spcPts val="0"/>
              </a:spcBef>
              <a:spcAft>
                <a:spcPts val="0"/>
              </a:spcAft>
              <a:buClr>
                <a:srgbClr val="3D85C6"/>
              </a:buClr>
              <a:buSzPts val="1800"/>
              <a:buFont typeface="Arial"/>
              <a:buNone/>
            </a:pPr>
            <a:r>
              <a:rPr b="0" i="0" lang="es-ES" sz="1800" u="none">
                <a:solidFill>
                  <a:srgbClr val="666666"/>
                </a:solidFill>
                <a:latin typeface="Arial"/>
                <a:ea typeface="Arial"/>
                <a:cs typeface="Arial"/>
                <a:sym typeface="Arial"/>
              </a:rPr>
              <a:t>● nuestra </a:t>
            </a:r>
            <a:r>
              <a:rPr b="1" i="0" lang="es-ES" sz="1800" u="none">
                <a:solidFill>
                  <a:srgbClr val="666666"/>
                </a:solidFill>
                <a:latin typeface="Arial"/>
                <a:ea typeface="Arial"/>
                <a:cs typeface="Arial"/>
                <a:sym typeface="Arial"/>
              </a:rPr>
              <a:t>oferta</a:t>
            </a:r>
            <a:r>
              <a:rPr b="0" i="0" lang="es-ES" sz="1800" u="none">
                <a:solidFill>
                  <a:srgbClr val="666666"/>
                </a:solidFill>
                <a:latin typeface="Arial"/>
                <a:ea typeface="Arial"/>
                <a:cs typeface="Arial"/>
                <a:sym typeface="Arial"/>
              </a:rPr>
              <a:t> </a:t>
            </a:r>
            <a:endParaRPr sz="1800">
              <a:solidFill>
                <a:srgbClr val="666666"/>
              </a:solidFill>
            </a:endParaRPr>
          </a:p>
          <a:p>
            <a:pPr indent="0" lvl="0" marL="0" marR="0" rtl="0" algn="l">
              <a:lnSpc>
                <a:spcPct val="115000"/>
              </a:lnSpc>
              <a:spcBef>
                <a:spcPts val="0"/>
              </a:spcBef>
              <a:spcAft>
                <a:spcPts val="0"/>
              </a:spcAft>
              <a:buClr>
                <a:srgbClr val="3D85C6"/>
              </a:buClr>
              <a:buSzPts val="1800"/>
              <a:buFont typeface="Arial"/>
              <a:buNone/>
            </a:pPr>
            <a:r>
              <a:rPr lang="es-ES" sz="1800">
                <a:solidFill>
                  <a:srgbClr val="666666"/>
                </a:solidFill>
              </a:rPr>
              <a:t>● nuestro </a:t>
            </a:r>
            <a:r>
              <a:rPr b="0" i="0" lang="es-ES" sz="1800" u="none">
                <a:solidFill>
                  <a:srgbClr val="666666"/>
                </a:solidFill>
                <a:latin typeface="Arial"/>
                <a:ea typeface="Arial"/>
                <a:cs typeface="Arial"/>
                <a:sym typeface="Arial"/>
              </a:rPr>
              <a:t>Posicionamiento</a:t>
            </a:r>
            <a:endParaRPr b="0" i="0" sz="1800" u="none">
              <a:solidFill>
                <a:srgbClr val="666666"/>
              </a:solidFill>
              <a:latin typeface="Arial"/>
              <a:ea typeface="Arial"/>
              <a:cs typeface="Arial"/>
              <a:sym typeface="Arial"/>
            </a:endParaRPr>
          </a:p>
          <a:p>
            <a:pPr indent="0" lvl="0" marL="0" marR="0" rtl="0" algn="l">
              <a:lnSpc>
                <a:spcPct val="115000"/>
              </a:lnSpc>
              <a:spcBef>
                <a:spcPts val="0"/>
              </a:spcBef>
              <a:spcAft>
                <a:spcPts val="0"/>
              </a:spcAft>
              <a:buClr>
                <a:srgbClr val="3D85C6"/>
              </a:buClr>
              <a:buSzPts val="1800"/>
              <a:buFont typeface="Arial"/>
              <a:buNone/>
            </a:pPr>
            <a:r>
              <a:rPr b="0" i="0" lang="es-ES" sz="1800" u="none">
                <a:solidFill>
                  <a:srgbClr val="666666"/>
                </a:solidFill>
                <a:latin typeface="Arial"/>
                <a:ea typeface="Arial"/>
                <a:cs typeface="Arial"/>
                <a:sym typeface="Arial"/>
              </a:rPr>
              <a:t>● </a:t>
            </a:r>
            <a:r>
              <a:rPr lang="es-ES" sz="1800">
                <a:solidFill>
                  <a:srgbClr val="666666"/>
                </a:solidFill>
              </a:rPr>
              <a:t>Política de </a:t>
            </a:r>
            <a:r>
              <a:rPr b="0" i="0" lang="es-ES" sz="1800" u="none">
                <a:solidFill>
                  <a:srgbClr val="666666"/>
                </a:solidFill>
                <a:latin typeface="Arial"/>
                <a:ea typeface="Arial"/>
                <a:cs typeface="Arial"/>
                <a:sym typeface="Arial"/>
              </a:rPr>
              <a:t>conquista o c</a:t>
            </a:r>
            <a:r>
              <a:rPr lang="es-ES" sz="1800">
                <a:solidFill>
                  <a:srgbClr val="666666"/>
                </a:solidFill>
              </a:rPr>
              <a:t>aptación</a:t>
            </a:r>
            <a:endParaRPr>
              <a:solidFill>
                <a:srgbClr val="666666"/>
              </a:solidFill>
            </a:endParaRPr>
          </a:p>
          <a:p>
            <a:pPr indent="0" lvl="0" marL="0" marR="0" rtl="0" algn="l">
              <a:lnSpc>
                <a:spcPct val="115000"/>
              </a:lnSpc>
              <a:spcBef>
                <a:spcPts val="0"/>
              </a:spcBef>
              <a:spcAft>
                <a:spcPts val="0"/>
              </a:spcAft>
              <a:buClr>
                <a:srgbClr val="3D85C6"/>
              </a:buClr>
              <a:buSzPts val="1800"/>
              <a:buFont typeface="Arial"/>
              <a:buNone/>
            </a:pPr>
            <a:r>
              <a:rPr b="0" i="0" lang="es-ES" sz="1800" u="none">
                <a:solidFill>
                  <a:srgbClr val="666666"/>
                </a:solidFill>
                <a:latin typeface="Arial"/>
                <a:ea typeface="Arial"/>
                <a:cs typeface="Arial"/>
                <a:sym typeface="Arial"/>
              </a:rPr>
              <a:t>● Pol</a:t>
            </a:r>
            <a:r>
              <a:rPr lang="es-ES" sz="1800">
                <a:solidFill>
                  <a:srgbClr val="666666"/>
                </a:solidFill>
              </a:rPr>
              <a:t>ítica de </a:t>
            </a:r>
            <a:r>
              <a:rPr b="0" i="0" lang="es-ES" sz="1800" u="none">
                <a:solidFill>
                  <a:srgbClr val="666666"/>
                </a:solidFill>
                <a:latin typeface="Arial"/>
                <a:ea typeface="Arial"/>
                <a:cs typeface="Arial"/>
                <a:sym typeface="Arial"/>
              </a:rPr>
              <a:t>fidelización: Mkt relacional</a:t>
            </a:r>
            <a:endParaRPr>
              <a:solidFill>
                <a:srgbClr val="666666"/>
              </a:solidFill>
            </a:endParaRPr>
          </a:p>
        </p:txBody>
      </p:sp>
      <p:sp>
        <p:nvSpPr>
          <p:cNvPr id="365" name="Google Shape;365;p46"/>
          <p:cNvSpPr txBox="1"/>
          <p:nvPr/>
        </p:nvSpPr>
        <p:spPr>
          <a:xfrm>
            <a:off x="76200" y="4764075"/>
            <a:ext cx="4400700" cy="570000"/>
          </a:xfrm>
          <a:prstGeom prst="rect">
            <a:avLst/>
          </a:prstGeom>
          <a:noFill/>
          <a:ln>
            <a:noFill/>
          </a:ln>
        </p:spPr>
        <p:txBody>
          <a:bodyPr anchorCtr="0" anchor="ctr" bIns="121875" lIns="0" spcFirstLastPara="1" rIns="0" wrap="square" tIns="121875">
            <a:noAutofit/>
          </a:bodyPr>
          <a:lstStyle/>
          <a:p>
            <a:pPr indent="0" lvl="0" marL="0" marR="0" rtl="0" algn="l">
              <a:lnSpc>
                <a:spcPct val="115000"/>
              </a:lnSpc>
              <a:spcBef>
                <a:spcPts val="0"/>
              </a:spcBef>
              <a:spcAft>
                <a:spcPts val="0"/>
              </a:spcAft>
              <a:buClr>
                <a:srgbClr val="3D85C6"/>
              </a:buClr>
              <a:buSzPts val="1800"/>
              <a:buFont typeface="Arial"/>
              <a:buNone/>
            </a:pPr>
            <a:r>
              <a:rPr b="1" i="0" lang="es-ES" sz="1800" u="none">
                <a:solidFill>
                  <a:srgbClr val="666666"/>
                </a:solidFill>
                <a:latin typeface="Arial"/>
                <a:ea typeface="Arial"/>
                <a:cs typeface="Arial"/>
                <a:sym typeface="Arial"/>
              </a:rPr>
              <a:t>3- Análisis del Mercado</a:t>
            </a:r>
            <a:r>
              <a:rPr b="1" i="0" lang="es-ES" sz="800" u="none">
                <a:solidFill>
                  <a:srgbClr val="666666"/>
                </a:solidFill>
                <a:latin typeface="Arial"/>
                <a:ea typeface="Arial"/>
                <a:cs typeface="Arial"/>
                <a:sym typeface="Arial"/>
              </a:rPr>
              <a:t> </a:t>
            </a:r>
            <a:r>
              <a:rPr b="1" i="0" lang="es-ES" sz="1800" u="none">
                <a:solidFill>
                  <a:srgbClr val="666666"/>
                </a:solidFill>
                <a:latin typeface="Arial"/>
                <a:ea typeface="Arial"/>
                <a:cs typeface="Arial"/>
                <a:sym typeface="Arial"/>
              </a:rPr>
              <a:t>y</a:t>
            </a:r>
            <a:r>
              <a:rPr b="1" i="0" lang="es-ES" sz="1000" u="none">
                <a:solidFill>
                  <a:srgbClr val="666666"/>
                </a:solidFill>
                <a:latin typeface="Arial"/>
                <a:ea typeface="Arial"/>
                <a:cs typeface="Arial"/>
                <a:sym typeface="Arial"/>
              </a:rPr>
              <a:t> </a:t>
            </a:r>
            <a:r>
              <a:rPr b="1" lang="es-ES" sz="1800">
                <a:solidFill>
                  <a:srgbClr val="666666"/>
                </a:solidFill>
              </a:rPr>
              <a:t>segmentación</a:t>
            </a:r>
            <a:endParaRPr>
              <a:solidFill>
                <a:srgbClr val="666666"/>
              </a:solidFill>
            </a:endParaRPr>
          </a:p>
        </p:txBody>
      </p:sp>
      <p:sp>
        <p:nvSpPr>
          <p:cNvPr id="366" name="Google Shape;366;p46"/>
          <p:cNvSpPr txBox="1"/>
          <p:nvPr/>
        </p:nvSpPr>
        <p:spPr>
          <a:xfrm>
            <a:off x="103125" y="5375264"/>
            <a:ext cx="4297500" cy="466800"/>
          </a:xfrm>
          <a:prstGeom prst="rect">
            <a:avLst/>
          </a:prstGeom>
          <a:noFill/>
          <a:ln>
            <a:noFill/>
          </a:ln>
        </p:spPr>
        <p:txBody>
          <a:bodyPr anchorCtr="0" anchor="ctr" bIns="121875" lIns="0" spcFirstLastPara="1" rIns="0" wrap="square" tIns="121875">
            <a:noAutofit/>
          </a:bodyPr>
          <a:lstStyle/>
          <a:p>
            <a:pPr indent="0" lvl="0" marL="0" marR="0" rtl="0" algn="l">
              <a:lnSpc>
                <a:spcPct val="115000"/>
              </a:lnSpc>
              <a:spcBef>
                <a:spcPts val="0"/>
              </a:spcBef>
              <a:spcAft>
                <a:spcPts val="0"/>
              </a:spcAft>
              <a:buClr>
                <a:srgbClr val="3D85C6"/>
              </a:buClr>
              <a:buSzPts val="1800"/>
              <a:buFont typeface="Arial"/>
              <a:buNone/>
            </a:pPr>
            <a:r>
              <a:rPr b="1" i="0" lang="es-ES" sz="1800" u="none">
                <a:solidFill>
                  <a:srgbClr val="666666"/>
                </a:solidFill>
                <a:latin typeface="Arial"/>
                <a:ea typeface="Arial"/>
                <a:cs typeface="Arial"/>
                <a:sym typeface="Arial"/>
              </a:rPr>
              <a:t>2- Políticas</a:t>
            </a:r>
            <a:endParaRPr>
              <a:solidFill>
                <a:srgbClr val="666666"/>
              </a:solidFill>
            </a:endParaRPr>
          </a:p>
        </p:txBody>
      </p:sp>
      <p:sp>
        <p:nvSpPr>
          <p:cNvPr id="367" name="Google Shape;367;p46"/>
          <p:cNvSpPr txBox="1"/>
          <p:nvPr/>
        </p:nvSpPr>
        <p:spPr>
          <a:xfrm>
            <a:off x="103125" y="5983275"/>
            <a:ext cx="4297500" cy="570000"/>
          </a:xfrm>
          <a:prstGeom prst="rect">
            <a:avLst/>
          </a:prstGeom>
          <a:noFill/>
          <a:ln>
            <a:noFill/>
          </a:ln>
        </p:spPr>
        <p:txBody>
          <a:bodyPr anchorCtr="0" anchor="ctr" bIns="121875" lIns="0" spcFirstLastPara="1" rIns="0" wrap="square" tIns="121875">
            <a:noAutofit/>
          </a:bodyPr>
          <a:lstStyle/>
          <a:p>
            <a:pPr indent="0" lvl="0" marL="0" marR="0" rtl="0" algn="l">
              <a:lnSpc>
                <a:spcPct val="115000"/>
              </a:lnSpc>
              <a:spcBef>
                <a:spcPts val="0"/>
              </a:spcBef>
              <a:spcAft>
                <a:spcPts val="0"/>
              </a:spcAft>
              <a:buClr>
                <a:srgbClr val="3D85C6"/>
              </a:buClr>
              <a:buSzPts val="1800"/>
              <a:buFont typeface="Arial"/>
              <a:buNone/>
            </a:pPr>
            <a:r>
              <a:rPr b="1" i="0" lang="es-ES" sz="1800" u="none">
                <a:solidFill>
                  <a:srgbClr val="666666"/>
                </a:solidFill>
                <a:latin typeface="Arial"/>
                <a:ea typeface="Arial"/>
                <a:cs typeface="Arial"/>
                <a:sym typeface="Arial"/>
              </a:rPr>
              <a:t>1- Visión</a:t>
            </a:r>
            <a:endParaRPr>
              <a:solidFill>
                <a:srgbClr val="666666"/>
              </a:solidFill>
            </a:endParaRPr>
          </a:p>
        </p:txBody>
      </p:sp>
      <p:sp>
        <p:nvSpPr>
          <p:cNvPr id="368" name="Google Shape;368;p46"/>
          <p:cNvSpPr txBox="1"/>
          <p:nvPr/>
        </p:nvSpPr>
        <p:spPr>
          <a:xfrm>
            <a:off x="1303325" y="50900"/>
            <a:ext cx="5611200" cy="900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s-ES" sz="3000">
                <a:solidFill>
                  <a:srgbClr val="FFFFFF"/>
                </a:solidFill>
              </a:rPr>
              <a:t>¿Cómo se articula el Marketing?</a:t>
            </a:r>
            <a:endParaRPr sz="3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id="373" name="Google Shape;373;p47"/>
          <p:cNvPicPr preferRelativeResize="0"/>
          <p:nvPr/>
        </p:nvPicPr>
        <p:blipFill rotWithShape="1">
          <a:blip r:embed="rId3">
            <a:alphaModFix/>
          </a:blip>
          <a:srcRect b="0" l="0" r="0" t="0"/>
          <a:stretch/>
        </p:blipFill>
        <p:spPr>
          <a:xfrm rot="-2459999">
            <a:off x="7786688" y="356408"/>
            <a:ext cx="1583531" cy="754856"/>
          </a:xfrm>
          <a:prstGeom prst="rect">
            <a:avLst/>
          </a:prstGeom>
          <a:noFill/>
          <a:ln>
            <a:noFill/>
          </a:ln>
        </p:spPr>
      </p:pic>
      <p:pic>
        <p:nvPicPr>
          <p:cNvPr id="374" name="Google Shape;374;p47"/>
          <p:cNvPicPr preferRelativeResize="0"/>
          <p:nvPr/>
        </p:nvPicPr>
        <p:blipFill rotWithShape="1">
          <a:blip r:embed="rId4">
            <a:alphaModFix/>
          </a:blip>
          <a:srcRect b="0" l="0" r="0" t="0"/>
          <a:stretch/>
        </p:blipFill>
        <p:spPr>
          <a:xfrm>
            <a:off x="2350" y="1781750"/>
            <a:ext cx="9144000" cy="3963601"/>
          </a:xfrm>
          <a:prstGeom prst="rect">
            <a:avLst/>
          </a:prstGeom>
          <a:noFill/>
          <a:ln>
            <a:noFill/>
          </a:ln>
        </p:spPr>
      </p:pic>
      <p:grpSp>
        <p:nvGrpSpPr>
          <p:cNvPr id="375" name="Google Shape;375;p47"/>
          <p:cNvGrpSpPr/>
          <p:nvPr/>
        </p:nvGrpSpPr>
        <p:grpSpPr>
          <a:xfrm>
            <a:off x="2350" y="3104342"/>
            <a:ext cx="1841737" cy="1841737"/>
            <a:chOff x="0" y="0"/>
            <a:chExt cx="2147483646" cy="2147483647"/>
          </a:xfrm>
        </p:grpSpPr>
        <p:sp>
          <p:nvSpPr>
            <p:cNvPr id="376" name="Google Shape;376;p47"/>
            <p:cNvSpPr/>
            <p:nvPr/>
          </p:nvSpPr>
          <p:spPr>
            <a:xfrm>
              <a:off x="22" y="0"/>
              <a:ext cx="2147483624" cy="2147483647"/>
            </a:xfrm>
            <a:prstGeom prst="ellipse">
              <a:avLst/>
            </a:prstGeom>
            <a:solidFill>
              <a:srgbClr val="00B0EA">
                <a:alpha val="49800"/>
              </a:srgbClr>
            </a:solidFill>
            <a:ln cap="flat" cmpd="sng" w="127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77" name="Google Shape;377;p47"/>
            <p:cNvSpPr txBox="1"/>
            <p:nvPr/>
          </p:nvSpPr>
          <p:spPr>
            <a:xfrm>
              <a:off x="0" y="314481673"/>
              <a:ext cx="1882114719" cy="1518523787"/>
            </a:xfrm>
            <a:prstGeom prst="rect">
              <a:avLst/>
            </a:prstGeom>
            <a:noFill/>
            <a:ln>
              <a:noFill/>
            </a:ln>
          </p:spPr>
          <p:txBody>
            <a:bodyPr anchorCtr="0" anchor="ctr" bIns="22850" lIns="127675" spcFirstLastPara="1" rIns="127675" wrap="square" tIns="22850">
              <a:noAutofit/>
            </a:bodyPr>
            <a:lstStyle/>
            <a:p>
              <a:pPr indent="0" lvl="0" marL="0" marR="0" rtl="0" algn="ctr">
                <a:lnSpc>
                  <a:spcPct val="90000"/>
                </a:lnSpc>
                <a:spcBef>
                  <a:spcPts val="0"/>
                </a:spcBef>
                <a:spcAft>
                  <a:spcPts val="0"/>
                </a:spcAft>
                <a:buClr>
                  <a:schemeClr val="dk1"/>
                </a:buClr>
                <a:buSzPts val="1800"/>
                <a:buFont typeface="Arial"/>
                <a:buNone/>
              </a:pPr>
              <a:r>
                <a:rPr b="1" i="0" lang="es-ES" sz="1800" u="none">
                  <a:solidFill>
                    <a:schemeClr val="dk1"/>
                  </a:solidFill>
                  <a:latin typeface="Arial"/>
                  <a:ea typeface="Arial"/>
                  <a:cs typeface="Arial"/>
                  <a:sym typeface="Arial"/>
                </a:rPr>
                <a:t>Marketing Estratégico</a:t>
              </a:r>
              <a:endParaRPr/>
            </a:p>
            <a:p>
              <a:pPr indent="0" lvl="0" marL="0" marR="0" rtl="0" algn="ctr">
                <a:lnSpc>
                  <a:spcPct val="90000"/>
                </a:lnSpc>
                <a:spcBef>
                  <a:spcPts val="630"/>
                </a:spcBef>
                <a:spcAft>
                  <a:spcPts val="0"/>
                </a:spcAft>
                <a:buClr>
                  <a:schemeClr val="dk1"/>
                </a:buClr>
                <a:buSzPts val="1400"/>
                <a:buFont typeface="Arial"/>
                <a:buNone/>
              </a:pPr>
              <a:r>
                <a:rPr b="0" i="0" lang="es-ES" sz="1400" u="none">
                  <a:solidFill>
                    <a:schemeClr val="dk1"/>
                  </a:solidFill>
                  <a:latin typeface="Arial"/>
                  <a:ea typeface="Arial"/>
                  <a:cs typeface="Arial"/>
                  <a:sym typeface="Arial"/>
                </a:rPr>
                <a:t>Marca, posicionamiento, target…</a:t>
              </a:r>
              <a:endParaRPr/>
            </a:p>
          </p:txBody>
        </p:sp>
      </p:grpSp>
      <p:grpSp>
        <p:nvGrpSpPr>
          <p:cNvPr id="378" name="Google Shape;378;p47"/>
          <p:cNvGrpSpPr/>
          <p:nvPr/>
        </p:nvGrpSpPr>
        <p:grpSpPr>
          <a:xfrm>
            <a:off x="1476155" y="3060828"/>
            <a:ext cx="1841737" cy="1841737"/>
            <a:chOff x="0" y="0"/>
            <a:chExt cx="2147483647" cy="2147483647"/>
          </a:xfrm>
        </p:grpSpPr>
        <p:sp>
          <p:nvSpPr>
            <p:cNvPr id="379" name="Google Shape;379;p47"/>
            <p:cNvSpPr/>
            <p:nvPr/>
          </p:nvSpPr>
          <p:spPr>
            <a:xfrm>
              <a:off x="0" y="0"/>
              <a:ext cx="2147483647" cy="2147483647"/>
            </a:xfrm>
            <a:prstGeom prst="ellipse">
              <a:avLst/>
            </a:prstGeom>
            <a:solidFill>
              <a:srgbClr val="00B0EA">
                <a:alpha val="49800"/>
              </a:srgbClr>
            </a:solidFill>
            <a:ln cap="flat" cmpd="sng" w="127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0" name="Google Shape;380;p47"/>
            <p:cNvSpPr txBox="1"/>
            <p:nvPr/>
          </p:nvSpPr>
          <p:spPr>
            <a:xfrm>
              <a:off x="56516502" y="314498868"/>
              <a:ext cx="1829848407" cy="1518494578"/>
            </a:xfrm>
            <a:prstGeom prst="rect">
              <a:avLst/>
            </a:prstGeom>
            <a:noFill/>
            <a:ln>
              <a:noFill/>
            </a:ln>
          </p:spPr>
          <p:txBody>
            <a:bodyPr anchorCtr="0" anchor="ctr" bIns="21575" lIns="127675" spcFirstLastPara="1" rIns="127675" wrap="square" tIns="21575">
              <a:noAutofit/>
            </a:bodyPr>
            <a:lstStyle/>
            <a:p>
              <a:pPr indent="0" lvl="0" marL="0" marR="0" rtl="0" algn="ctr">
                <a:lnSpc>
                  <a:spcPct val="90000"/>
                </a:lnSpc>
                <a:spcBef>
                  <a:spcPts val="0"/>
                </a:spcBef>
                <a:spcAft>
                  <a:spcPts val="0"/>
                </a:spcAft>
                <a:buClr>
                  <a:schemeClr val="dk1"/>
                </a:buClr>
                <a:buSzPts val="1700"/>
                <a:buFont typeface="Arial"/>
                <a:buNone/>
              </a:pPr>
              <a:r>
                <a:rPr b="1" i="0" lang="es-ES" sz="1700" u="none">
                  <a:solidFill>
                    <a:schemeClr val="dk1"/>
                  </a:solidFill>
                  <a:latin typeface="Arial"/>
                  <a:ea typeface="Arial"/>
                  <a:cs typeface="Arial"/>
                  <a:sym typeface="Arial"/>
                </a:rPr>
                <a:t>Marketing Operacional</a:t>
              </a:r>
              <a:endParaRPr/>
            </a:p>
            <a:p>
              <a:pPr indent="0" lvl="0" marL="0" marR="0" rtl="0" algn="ctr">
                <a:lnSpc>
                  <a:spcPct val="90000"/>
                </a:lnSpc>
                <a:spcBef>
                  <a:spcPts val="595"/>
                </a:spcBef>
                <a:spcAft>
                  <a:spcPts val="0"/>
                </a:spcAft>
                <a:buClr>
                  <a:schemeClr val="dk1"/>
                </a:buClr>
                <a:buSzPts val="1700"/>
                <a:buFont typeface="Arial"/>
                <a:buNone/>
              </a:pPr>
              <a:r>
                <a:rPr b="0" i="0" lang="es-ES" sz="1700" u="none">
                  <a:solidFill>
                    <a:schemeClr val="dk1"/>
                  </a:solidFill>
                  <a:latin typeface="Arial"/>
                  <a:ea typeface="Arial"/>
                  <a:cs typeface="Arial"/>
                  <a:sym typeface="Arial"/>
                </a:rPr>
                <a:t>4P</a:t>
              </a:r>
              <a:endParaRPr/>
            </a:p>
          </p:txBody>
        </p:sp>
      </p:grpSp>
      <p:grpSp>
        <p:nvGrpSpPr>
          <p:cNvPr id="381" name="Google Shape;381;p47"/>
          <p:cNvGrpSpPr/>
          <p:nvPr/>
        </p:nvGrpSpPr>
        <p:grpSpPr>
          <a:xfrm>
            <a:off x="2948680" y="3060828"/>
            <a:ext cx="1841737" cy="1841737"/>
            <a:chOff x="0" y="0"/>
            <a:chExt cx="2147483647" cy="2147483647"/>
          </a:xfrm>
        </p:grpSpPr>
        <p:sp>
          <p:nvSpPr>
            <p:cNvPr id="382" name="Google Shape;382;p47"/>
            <p:cNvSpPr/>
            <p:nvPr/>
          </p:nvSpPr>
          <p:spPr>
            <a:xfrm>
              <a:off x="0" y="0"/>
              <a:ext cx="2147483647" cy="2147483647"/>
            </a:xfrm>
            <a:prstGeom prst="ellipse">
              <a:avLst/>
            </a:prstGeom>
            <a:solidFill>
              <a:srgbClr val="00B0EA">
                <a:alpha val="49800"/>
              </a:srgbClr>
            </a:solidFill>
            <a:ln cap="flat" cmpd="sng" w="127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3" name="Google Shape;383;p47"/>
            <p:cNvSpPr txBox="1"/>
            <p:nvPr/>
          </p:nvSpPr>
          <p:spPr>
            <a:xfrm>
              <a:off x="148456190" y="314498868"/>
              <a:ext cx="1970964686" cy="1518494578"/>
            </a:xfrm>
            <a:prstGeom prst="rect">
              <a:avLst/>
            </a:prstGeom>
            <a:noFill/>
            <a:ln>
              <a:noFill/>
            </a:ln>
          </p:spPr>
          <p:txBody>
            <a:bodyPr anchorCtr="0" anchor="ctr" bIns="21575" lIns="127675" spcFirstLastPara="1" rIns="127675" wrap="square" tIns="21575">
              <a:noAutofit/>
            </a:bodyPr>
            <a:lstStyle/>
            <a:p>
              <a:pPr indent="0" lvl="0" marL="0" marR="0" rtl="0" algn="ctr">
                <a:lnSpc>
                  <a:spcPct val="90000"/>
                </a:lnSpc>
                <a:spcBef>
                  <a:spcPts val="0"/>
                </a:spcBef>
                <a:spcAft>
                  <a:spcPts val="0"/>
                </a:spcAft>
                <a:buClr>
                  <a:schemeClr val="dk1"/>
                </a:buClr>
                <a:buSzPts val="1700"/>
                <a:buFont typeface="Arial"/>
                <a:buNone/>
              </a:pPr>
              <a:r>
                <a:rPr b="1" i="0" lang="es-ES" sz="1700" u="none">
                  <a:solidFill>
                    <a:schemeClr val="dk1"/>
                  </a:solidFill>
                  <a:latin typeface="Arial"/>
                  <a:ea typeface="Arial"/>
                  <a:cs typeface="Arial"/>
                  <a:sym typeface="Arial"/>
                </a:rPr>
                <a:t>Marketing Directo</a:t>
              </a:r>
              <a:endParaRPr/>
            </a:p>
            <a:p>
              <a:pPr indent="0" lvl="0" marL="0" marR="0" rtl="0" algn="ctr">
                <a:lnSpc>
                  <a:spcPct val="90000"/>
                </a:lnSpc>
                <a:spcBef>
                  <a:spcPts val="595"/>
                </a:spcBef>
                <a:spcAft>
                  <a:spcPts val="0"/>
                </a:spcAft>
                <a:buClr>
                  <a:schemeClr val="dk1"/>
                </a:buClr>
                <a:buSzPts val="1700"/>
                <a:buFont typeface="Arial"/>
                <a:buNone/>
              </a:pPr>
              <a:r>
                <a:rPr b="0" i="0" lang="es-ES" sz="1700" u="none">
                  <a:solidFill>
                    <a:schemeClr val="dk1"/>
                  </a:solidFill>
                  <a:latin typeface="Arial"/>
                  <a:ea typeface="Arial"/>
                  <a:cs typeface="Arial"/>
                  <a:sym typeface="Arial"/>
                </a:rPr>
                <a:t>Comunicación directa con el cliente</a:t>
              </a:r>
              <a:endParaRPr/>
            </a:p>
          </p:txBody>
        </p:sp>
      </p:grpSp>
      <p:grpSp>
        <p:nvGrpSpPr>
          <p:cNvPr id="384" name="Google Shape;384;p47"/>
          <p:cNvGrpSpPr/>
          <p:nvPr/>
        </p:nvGrpSpPr>
        <p:grpSpPr>
          <a:xfrm>
            <a:off x="4426105" y="3060828"/>
            <a:ext cx="1841737" cy="1841737"/>
            <a:chOff x="0" y="0"/>
            <a:chExt cx="2147483647" cy="2147483647"/>
          </a:xfrm>
        </p:grpSpPr>
        <p:sp>
          <p:nvSpPr>
            <p:cNvPr id="385" name="Google Shape;385;p47"/>
            <p:cNvSpPr/>
            <p:nvPr/>
          </p:nvSpPr>
          <p:spPr>
            <a:xfrm>
              <a:off x="0" y="0"/>
              <a:ext cx="2147483647" cy="2147483647"/>
            </a:xfrm>
            <a:prstGeom prst="ellipse">
              <a:avLst/>
            </a:prstGeom>
            <a:solidFill>
              <a:srgbClr val="00B0EA">
                <a:alpha val="49800"/>
              </a:srgbClr>
            </a:solidFill>
            <a:ln cap="flat" cmpd="sng" w="127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6" name="Google Shape;386;p47"/>
            <p:cNvSpPr txBox="1"/>
            <p:nvPr/>
          </p:nvSpPr>
          <p:spPr>
            <a:xfrm>
              <a:off x="170114921" y="314498868"/>
              <a:ext cx="1801543402" cy="1518494578"/>
            </a:xfrm>
            <a:prstGeom prst="rect">
              <a:avLst/>
            </a:prstGeom>
            <a:noFill/>
            <a:ln>
              <a:noFill/>
            </a:ln>
          </p:spPr>
          <p:txBody>
            <a:bodyPr anchorCtr="0" anchor="ctr" bIns="45700" lIns="127675" spcFirstLastPara="1" rIns="12767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1" i="0" lang="es-ES" sz="1800" u="none">
                  <a:solidFill>
                    <a:schemeClr val="dk1"/>
                  </a:solidFill>
                  <a:latin typeface="Arial"/>
                  <a:ea typeface="Arial"/>
                  <a:cs typeface="Arial"/>
                  <a:sym typeface="Arial"/>
                </a:rPr>
                <a:t>Marketing Relacional</a:t>
              </a:r>
              <a:endParaRPr/>
            </a:p>
            <a:p>
              <a:pPr indent="0" lvl="0" marL="0" marR="0" rtl="0" algn="ctr">
                <a:lnSpc>
                  <a:spcPct val="90000"/>
                </a:lnSpc>
                <a:spcBef>
                  <a:spcPts val="630"/>
                </a:spcBef>
                <a:spcAft>
                  <a:spcPts val="0"/>
                </a:spcAft>
                <a:buClr>
                  <a:schemeClr val="dk1"/>
                </a:buClr>
                <a:buSzPts val="1400"/>
                <a:buFont typeface="Arial"/>
                <a:buNone/>
              </a:pPr>
              <a:r>
                <a:rPr b="0" i="0" lang="es-ES" sz="1400" u="none">
                  <a:solidFill>
                    <a:schemeClr val="dk1"/>
                  </a:solidFill>
                  <a:latin typeface="Arial"/>
                  <a:ea typeface="Arial"/>
                  <a:cs typeface="Arial"/>
                  <a:sym typeface="Arial"/>
                </a:rPr>
                <a:t>Relación duradera con el cliente</a:t>
              </a:r>
              <a:endParaRPr/>
            </a:p>
          </p:txBody>
        </p:sp>
      </p:grpSp>
      <p:grpSp>
        <p:nvGrpSpPr>
          <p:cNvPr id="387" name="Google Shape;387;p47"/>
          <p:cNvGrpSpPr/>
          <p:nvPr/>
        </p:nvGrpSpPr>
        <p:grpSpPr>
          <a:xfrm>
            <a:off x="5895172" y="3060828"/>
            <a:ext cx="1841737" cy="1841737"/>
            <a:chOff x="0" y="0"/>
            <a:chExt cx="2147483647" cy="2147483647"/>
          </a:xfrm>
        </p:grpSpPr>
        <p:sp>
          <p:nvSpPr>
            <p:cNvPr id="388" name="Google Shape;388;p47"/>
            <p:cNvSpPr/>
            <p:nvPr/>
          </p:nvSpPr>
          <p:spPr>
            <a:xfrm>
              <a:off x="0" y="0"/>
              <a:ext cx="2147483647" cy="2147483647"/>
            </a:xfrm>
            <a:prstGeom prst="ellipse">
              <a:avLst/>
            </a:prstGeom>
            <a:solidFill>
              <a:srgbClr val="00B0EA">
                <a:alpha val="49800"/>
              </a:srgbClr>
            </a:solidFill>
            <a:ln cap="flat" cmpd="sng" w="127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89" name="Google Shape;389;p47"/>
            <p:cNvSpPr txBox="1"/>
            <p:nvPr/>
          </p:nvSpPr>
          <p:spPr>
            <a:xfrm>
              <a:off x="152955294" y="314498868"/>
              <a:ext cx="1680045296" cy="1518494578"/>
            </a:xfrm>
            <a:prstGeom prst="rect">
              <a:avLst/>
            </a:prstGeom>
            <a:noFill/>
            <a:ln>
              <a:noFill/>
            </a:ln>
          </p:spPr>
          <p:txBody>
            <a:bodyPr anchorCtr="0" anchor="ctr" bIns="45700" lIns="127675" spcFirstLastPara="1" rIns="12767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1" i="0" lang="es-ES" sz="1800" u="none">
                  <a:solidFill>
                    <a:schemeClr val="dk1"/>
                  </a:solidFill>
                  <a:latin typeface="Arial"/>
                  <a:ea typeface="Arial"/>
                  <a:cs typeface="Arial"/>
                  <a:sym typeface="Arial"/>
                </a:rPr>
                <a:t>Marketing B to C</a:t>
              </a:r>
              <a:endParaRPr/>
            </a:p>
            <a:p>
              <a:pPr indent="0" lvl="0" marL="0" marR="0" rtl="0" algn="ctr">
                <a:lnSpc>
                  <a:spcPct val="90000"/>
                </a:lnSpc>
                <a:spcBef>
                  <a:spcPts val="630"/>
                </a:spcBef>
                <a:spcAft>
                  <a:spcPts val="0"/>
                </a:spcAft>
                <a:buClr>
                  <a:schemeClr val="dk1"/>
                </a:buClr>
                <a:buSzPts val="1400"/>
                <a:buFont typeface="Arial"/>
                <a:buNone/>
              </a:pPr>
              <a:r>
                <a:t/>
              </a:r>
              <a:endParaRPr b="0" i="0" sz="1400" u="none">
                <a:solidFill>
                  <a:schemeClr val="dk1"/>
                </a:solidFill>
                <a:latin typeface="Arial"/>
                <a:ea typeface="Arial"/>
                <a:cs typeface="Arial"/>
                <a:sym typeface="Arial"/>
              </a:endParaRPr>
            </a:p>
            <a:p>
              <a:pPr indent="0" lvl="0" marL="0" marR="0" rtl="0" algn="ctr">
                <a:lnSpc>
                  <a:spcPct val="90000"/>
                </a:lnSpc>
                <a:spcBef>
                  <a:spcPts val="490"/>
                </a:spcBef>
                <a:spcAft>
                  <a:spcPts val="0"/>
                </a:spcAft>
                <a:buClr>
                  <a:schemeClr val="dk1"/>
                </a:buClr>
                <a:buSzPts val="1400"/>
                <a:buFont typeface="Arial"/>
                <a:buNone/>
              </a:pPr>
              <a:r>
                <a:rPr b="0" i="0" lang="es-ES" sz="1400" u="none">
                  <a:solidFill>
                    <a:schemeClr val="dk1"/>
                  </a:solidFill>
                  <a:latin typeface="Arial"/>
                  <a:ea typeface="Arial"/>
                  <a:cs typeface="Arial"/>
                  <a:sym typeface="Arial"/>
                </a:rPr>
                <a:t>Business to consumer</a:t>
              </a:r>
              <a:endParaRPr/>
            </a:p>
          </p:txBody>
        </p:sp>
      </p:grpSp>
      <p:grpSp>
        <p:nvGrpSpPr>
          <p:cNvPr id="390" name="Google Shape;390;p47"/>
          <p:cNvGrpSpPr/>
          <p:nvPr/>
        </p:nvGrpSpPr>
        <p:grpSpPr>
          <a:xfrm>
            <a:off x="7367698" y="3060828"/>
            <a:ext cx="1841737" cy="1841737"/>
            <a:chOff x="0" y="0"/>
            <a:chExt cx="2147483647" cy="2147483647"/>
          </a:xfrm>
        </p:grpSpPr>
        <p:sp>
          <p:nvSpPr>
            <p:cNvPr id="391" name="Google Shape;391;p47"/>
            <p:cNvSpPr/>
            <p:nvPr/>
          </p:nvSpPr>
          <p:spPr>
            <a:xfrm>
              <a:off x="0" y="0"/>
              <a:ext cx="2147483647" cy="2147483647"/>
            </a:xfrm>
            <a:prstGeom prst="ellipse">
              <a:avLst/>
            </a:prstGeom>
            <a:solidFill>
              <a:srgbClr val="00B0EA">
                <a:alpha val="49800"/>
              </a:srgbClr>
            </a:solidFill>
            <a:ln cap="flat" cmpd="sng" w="12700">
              <a:solidFill>
                <a:srgbClr val="FFFFF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92" name="Google Shape;392;p47"/>
            <p:cNvSpPr txBox="1"/>
            <p:nvPr/>
          </p:nvSpPr>
          <p:spPr>
            <a:xfrm>
              <a:off x="174321070" y="314498868"/>
              <a:ext cx="1896864704" cy="1518494578"/>
            </a:xfrm>
            <a:prstGeom prst="rect">
              <a:avLst/>
            </a:prstGeom>
            <a:noFill/>
            <a:ln>
              <a:noFill/>
            </a:ln>
          </p:spPr>
          <p:txBody>
            <a:bodyPr anchorCtr="0" anchor="ctr" bIns="45700" lIns="127675" spcFirstLastPara="1" rIns="127675" wrap="square" tIns="45700">
              <a:noAutofit/>
            </a:bodyPr>
            <a:lstStyle/>
            <a:p>
              <a:pPr indent="0" lvl="0" marL="0" marR="0" rtl="0" algn="ctr">
                <a:lnSpc>
                  <a:spcPct val="90000"/>
                </a:lnSpc>
                <a:spcBef>
                  <a:spcPts val="0"/>
                </a:spcBef>
                <a:spcAft>
                  <a:spcPts val="0"/>
                </a:spcAft>
                <a:buClr>
                  <a:schemeClr val="dk1"/>
                </a:buClr>
                <a:buSzPts val="1800"/>
                <a:buFont typeface="Arial"/>
                <a:buNone/>
              </a:pPr>
              <a:r>
                <a:rPr b="1" i="0" lang="es-ES" sz="1800" u="none">
                  <a:solidFill>
                    <a:schemeClr val="dk1"/>
                  </a:solidFill>
                  <a:latin typeface="Arial"/>
                  <a:ea typeface="Arial"/>
                  <a:cs typeface="Arial"/>
                  <a:sym typeface="Arial"/>
                </a:rPr>
                <a:t>Marketing B to B</a:t>
              </a:r>
              <a:endParaRPr/>
            </a:p>
            <a:p>
              <a:pPr indent="0" lvl="0" marL="0" marR="0" rtl="0" algn="ctr">
                <a:lnSpc>
                  <a:spcPct val="90000"/>
                </a:lnSpc>
                <a:spcBef>
                  <a:spcPts val="630"/>
                </a:spcBef>
                <a:spcAft>
                  <a:spcPts val="0"/>
                </a:spcAft>
                <a:buClr>
                  <a:schemeClr val="dk1"/>
                </a:buClr>
                <a:buSzPts val="1400"/>
                <a:buFont typeface="Arial"/>
                <a:buNone/>
              </a:pPr>
              <a:r>
                <a:rPr b="0" i="0" lang="es-ES" sz="1400" u="none">
                  <a:solidFill>
                    <a:schemeClr val="dk1"/>
                  </a:solidFill>
                  <a:latin typeface="Arial"/>
                  <a:ea typeface="Arial"/>
                  <a:cs typeface="Arial"/>
                  <a:sym typeface="Arial"/>
                </a:rPr>
                <a:t>Business  to business</a:t>
              </a:r>
              <a:endParaRPr/>
            </a:p>
            <a:p>
              <a:pPr indent="0" lvl="0" marL="0" marR="0" rtl="0" algn="ctr">
                <a:lnSpc>
                  <a:spcPct val="90000"/>
                </a:lnSpc>
                <a:spcBef>
                  <a:spcPts val="490"/>
                </a:spcBef>
                <a:spcAft>
                  <a:spcPts val="0"/>
                </a:spcAft>
                <a:buClr>
                  <a:schemeClr val="dk1"/>
                </a:buClr>
                <a:buSzPts val="1400"/>
                <a:buFont typeface="Arial"/>
                <a:buNone/>
              </a:pPr>
              <a:r>
                <a:rPr b="0" i="0" lang="es-ES" sz="1400" u="none">
                  <a:solidFill>
                    <a:schemeClr val="dk1"/>
                  </a:solidFill>
                  <a:latin typeface="Arial"/>
                  <a:ea typeface="Arial"/>
                  <a:cs typeface="Arial"/>
                  <a:sym typeface="Arial"/>
                </a:rPr>
                <a:t>…</a:t>
              </a:r>
              <a:endParaRPr/>
            </a:p>
          </p:txBody>
        </p:sp>
      </p:grpSp>
      <p:sp>
        <p:nvSpPr>
          <p:cNvPr id="393" name="Google Shape;393;p47"/>
          <p:cNvSpPr txBox="1"/>
          <p:nvPr/>
        </p:nvSpPr>
        <p:spPr>
          <a:xfrm>
            <a:off x="1712923" y="30150"/>
            <a:ext cx="68811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i="0" lang="es-ES" sz="2200" u="none">
                <a:solidFill>
                  <a:srgbClr val="FFFFFF"/>
                </a:solidFill>
                <a:latin typeface="Arial"/>
                <a:ea typeface="Arial"/>
                <a:cs typeface="Arial"/>
                <a:sym typeface="Arial"/>
              </a:rPr>
              <a:t>1.1- Concepto y estructura del sistema de comercialización: dirección del Marketing</a:t>
            </a:r>
            <a:endParaRPr sz="2200">
              <a:solidFill>
                <a:srgbClr val="FFFFFF"/>
              </a:solidFill>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id="399" name="Google Shape;399;p48"/>
          <p:cNvPicPr preferRelativeResize="0"/>
          <p:nvPr/>
        </p:nvPicPr>
        <p:blipFill>
          <a:blip r:embed="rId3">
            <a:alphaModFix/>
          </a:blip>
          <a:stretch>
            <a:fillRect/>
          </a:stretch>
        </p:blipFill>
        <p:spPr>
          <a:xfrm>
            <a:off x="0" y="982725"/>
            <a:ext cx="9144000" cy="5951525"/>
          </a:xfrm>
          <a:prstGeom prst="rect">
            <a:avLst/>
          </a:prstGeom>
          <a:noFill/>
          <a:ln>
            <a:noFill/>
          </a:ln>
        </p:spPr>
      </p:pic>
      <p:sp>
        <p:nvSpPr>
          <p:cNvPr id="400" name="Google Shape;400;p48"/>
          <p:cNvSpPr txBox="1"/>
          <p:nvPr/>
        </p:nvSpPr>
        <p:spPr>
          <a:xfrm>
            <a:off x="4101575" y="5267025"/>
            <a:ext cx="4948500" cy="13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3000">
                <a:solidFill>
                  <a:srgbClr val="FFFFFF"/>
                </a:solidFill>
                <a:highlight>
                  <a:srgbClr val="D21E6D"/>
                </a:highlight>
              </a:rPr>
              <a:t>2</a:t>
            </a:r>
            <a:r>
              <a:rPr lang="es-ES" sz="3000">
                <a:solidFill>
                  <a:srgbClr val="FFFFFF"/>
                </a:solidFill>
                <a:highlight>
                  <a:srgbClr val="D21E6D"/>
                </a:highlight>
              </a:rPr>
              <a:t>- Las Fases del Marketing</a:t>
            </a:r>
            <a:endParaRPr sz="3000">
              <a:solidFill>
                <a:srgbClr val="FFFFFF"/>
              </a:solidFill>
              <a:highlight>
                <a:srgbClr val="D21E6D"/>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rgbClr val="898989"/>
                </a:solidFill>
                <a:latin typeface="Calibri"/>
                <a:ea typeface="Calibri"/>
                <a:cs typeface="Calibri"/>
                <a:sym typeface="Calibri"/>
              </a:rPr>
              <a:t>‹#›</a:t>
            </a:fld>
            <a:endParaRPr b="0" i="0" sz="1200" u="none" cap="none" strike="noStrike">
              <a:solidFill>
                <a:srgbClr val="898989"/>
              </a:solidFill>
              <a:latin typeface="Calibri"/>
              <a:ea typeface="Calibri"/>
              <a:cs typeface="Calibri"/>
              <a:sym typeface="Calibri"/>
            </a:endParaRPr>
          </a:p>
        </p:txBody>
      </p:sp>
      <p:sp>
        <p:nvSpPr>
          <p:cNvPr id="406" name="Google Shape;406;p49"/>
          <p:cNvSpPr/>
          <p:nvPr/>
        </p:nvSpPr>
        <p:spPr>
          <a:xfrm>
            <a:off x="57150" y="2188422"/>
            <a:ext cx="1705200" cy="2457000"/>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b="0" i="0" lang="es-ES" sz="1800" u="none">
                <a:solidFill>
                  <a:schemeClr val="dk1"/>
                </a:solidFill>
                <a:latin typeface="Arial"/>
                <a:ea typeface="Arial"/>
                <a:cs typeface="Arial"/>
                <a:sym typeface="Arial"/>
              </a:rPr>
              <a:t>Análisis del entorno general o ma</a:t>
            </a:r>
            <a:r>
              <a:rPr lang="es-ES" sz="1800">
                <a:solidFill>
                  <a:schemeClr val="dk1"/>
                </a:solidFill>
              </a:rPr>
              <a:t>croentorno </a:t>
            </a:r>
            <a:r>
              <a:rPr b="0" i="0" lang="es-ES" sz="1800" u="none">
                <a:solidFill>
                  <a:schemeClr val="dk1"/>
                </a:solidFill>
                <a:latin typeface="Arial"/>
                <a:ea typeface="Arial"/>
                <a:cs typeface="Arial"/>
                <a:sym typeface="Arial"/>
              </a:rPr>
              <a:t>y funcio</a:t>
            </a:r>
            <a:r>
              <a:rPr lang="es-ES" sz="1800">
                <a:solidFill>
                  <a:schemeClr val="dk1"/>
                </a:solidFill>
              </a:rPr>
              <a:t>nal</a:t>
            </a:r>
            <a:r>
              <a:rPr b="0" i="0" lang="es-ES" sz="1800" u="none">
                <a:solidFill>
                  <a:schemeClr val="dk1"/>
                </a:solidFill>
                <a:latin typeface="Arial"/>
                <a:ea typeface="Arial"/>
                <a:cs typeface="Arial"/>
                <a:sym typeface="Arial"/>
              </a:rPr>
              <a:t> del mercado (c</a:t>
            </a:r>
            <a:r>
              <a:rPr lang="es-ES" sz="1800">
                <a:solidFill>
                  <a:schemeClr val="dk1"/>
                </a:solidFill>
              </a:rPr>
              <a:t>ompetencia)</a:t>
            </a:r>
            <a:endParaRPr sz="1800"/>
          </a:p>
        </p:txBody>
      </p:sp>
      <p:sp>
        <p:nvSpPr>
          <p:cNvPr id="407" name="Google Shape;407;p49"/>
          <p:cNvSpPr/>
          <p:nvPr/>
        </p:nvSpPr>
        <p:spPr>
          <a:xfrm>
            <a:off x="490550" y="1631150"/>
            <a:ext cx="780900" cy="771300"/>
          </a:xfrm>
          <a:prstGeom prst="ellipse">
            <a:avLst/>
          </a:prstGeom>
          <a:solidFill>
            <a:schemeClr val="accent1"/>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i="0" lang="es-ES" sz="4000" u="none">
                <a:solidFill>
                  <a:srgbClr val="FFFFFF"/>
                </a:solidFill>
                <a:latin typeface="Arial"/>
                <a:ea typeface="Arial"/>
                <a:cs typeface="Arial"/>
                <a:sym typeface="Arial"/>
              </a:rPr>
              <a:t>1</a:t>
            </a:r>
            <a:endParaRPr/>
          </a:p>
        </p:txBody>
      </p:sp>
      <p:sp>
        <p:nvSpPr>
          <p:cNvPr id="408" name="Google Shape;408;p49"/>
          <p:cNvSpPr/>
          <p:nvPr/>
        </p:nvSpPr>
        <p:spPr>
          <a:xfrm>
            <a:off x="1814513" y="2188422"/>
            <a:ext cx="1705200" cy="24570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b="0" i="0" lang="es-ES" sz="1800" u="none">
                <a:solidFill>
                  <a:schemeClr val="dk1"/>
                </a:solidFill>
                <a:latin typeface="Arial"/>
                <a:ea typeface="Arial"/>
                <a:cs typeface="Arial"/>
                <a:sym typeface="Arial"/>
              </a:rPr>
              <a:t>Segmentación Target</a:t>
            </a:r>
            <a:endParaRPr sz="1800"/>
          </a:p>
        </p:txBody>
      </p:sp>
      <p:sp>
        <p:nvSpPr>
          <p:cNvPr id="409" name="Google Shape;409;p49"/>
          <p:cNvSpPr/>
          <p:nvPr/>
        </p:nvSpPr>
        <p:spPr>
          <a:xfrm>
            <a:off x="2247913" y="16311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i="0" lang="es-ES" sz="4000" u="none">
                <a:solidFill>
                  <a:srgbClr val="FFFFFF"/>
                </a:solidFill>
                <a:latin typeface="Arial"/>
                <a:ea typeface="Arial"/>
                <a:cs typeface="Arial"/>
                <a:sym typeface="Arial"/>
              </a:rPr>
              <a:t>2</a:t>
            </a:r>
            <a:endParaRPr/>
          </a:p>
        </p:txBody>
      </p:sp>
      <p:sp>
        <p:nvSpPr>
          <p:cNvPr id="410" name="Google Shape;410;p49"/>
          <p:cNvSpPr/>
          <p:nvPr/>
        </p:nvSpPr>
        <p:spPr>
          <a:xfrm>
            <a:off x="3615563" y="2188425"/>
            <a:ext cx="1880400" cy="2457000"/>
          </a:xfrm>
          <a:prstGeom prst="roundRect">
            <a:avLst>
              <a:gd fmla="val 16667" name="adj"/>
            </a:avLst>
          </a:prstGeom>
          <a:solidFill>
            <a:srgbClr val="F1C2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lt1"/>
              </a:buClr>
              <a:buSzPts val="2000"/>
              <a:buFont typeface="Arial"/>
              <a:buNone/>
            </a:pPr>
            <a:r>
              <a:rPr b="0" i="0" lang="es-ES" sz="1800" u="none">
                <a:solidFill>
                  <a:schemeClr val="lt1"/>
                </a:solidFill>
                <a:latin typeface="Arial"/>
                <a:ea typeface="Arial"/>
                <a:cs typeface="Arial"/>
                <a:sym typeface="Arial"/>
              </a:rPr>
              <a:t>Posicionamiento</a:t>
            </a:r>
            <a:endParaRPr sz="1800"/>
          </a:p>
          <a:p>
            <a:pPr indent="0" lvl="0" marL="0" marR="0" rtl="0" algn="ctr">
              <a:lnSpc>
                <a:spcPct val="100000"/>
              </a:lnSpc>
              <a:spcBef>
                <a:spcPts val="0"/>
              </a:spcBef>
              <a:spcAft>
                <a:spcPts val="0"/>
              </a:spcAft>
              <a:buClr>
                <a:schemeClr val="lt1"/>
              </a:buClr>
              <a:buSzPts val="2000"/>
              <a:buFont typeface="Arial"/>
              <a:buNone/>
            </a:pPr>
            <a:r>
              <a:rPr b="0" i="0" lang="es-ES" sz="1800" u="none">
                <a:solidFill>
                  <a:schemeClr val="lt1"/>
                </a:solidFill>
                <a:latin typeface="Arial"/>
                <a:ea typeface="Arial"/>
                <a:cs typeface="Arial"/>
                <a:sym typeface="Arial"/>
              </a:rPr>
              <a:t>(Marca, valor…)</a:t>
            </a:r>
            <a:endParaRPr sz="1800"/>
          </a:p>
        </p:txBody>
      </p:sp>
      <p:sp>
        <p:nvSpPr>
          <p:cNvPr id="411" name="Google Shape;411;p49"/>
          <p:cNvSpPr/>
          <p:nvPr/>
        </p:nvSpPr>
        <p:spPr>
          <a:xfrm>
            <a:off x="4100525" y="1631150"/>
            <a:ext cx="780900" cy="771300"/>
          </a:xfrm>
          <a:prstGeom prst="ellipse">
            <a:avLst/>
          </a:prstGeom>
          <a:solidFill>
            <a:srgbClr val="F1C232"/>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i="0" lang="es-ES" sz="4000" u="none">
                <a:solidFill>
                  <a:srgbClr val="FFFFFF"/>
                </a:solidFill>
                <a:latin typeface="Arial"/>
                <a:ea typeface="Arial"/>
                <a:cs typeface="Arial"/>
                <a:sym typeface="Arial"/>
              </a:rPr>
              <a:t>3</a:t>
            </a:r>
            <a:endParaRPr/>
          </a:p>
        </p:txBody>
      </p:sp>
      <p:sp>
        <p:nvSpPr>
          <p:cNvPr id="412" name="Google Shape;412;p49"/>
          <p:cNvSpPr/>
          <p:nvPr/>
        </p:nvSpPr>
        <p:spPr>
          <a:xfrm>
            <a:off x="5572125" y="2188422"/>
            <a:ext cx="1705200" cy="24570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b="0" i="0" lang="es-ES" sz="1800" u="none">
                <a:solidFill>
                  <a:schemeClr val="dk1"/>
                </a:solidFill>
                <a:latin typeface="Arial"/>
                <a:ea typeface="Arial"/>
                <a:cs typeface="Arial"/>
                <a:sym typeface="Arial"/>
              </a:rPr>
              <a:t>Mix Marketing (Producto, precio, distribución, comunicación, CRM, digital)</a:t>
            </a:r>
            <a:endParaRPr sz="1800"/>
          </a:p>
        </p:txBody>
      </p:sp>
      <p:sp>
        <p:nvSpPr>
          <p:cNvPr id="413" name="Google Shape;413;p49"/>
          <p:cNvSpPr/>
          <p:nvPr/>
        </p:nvSpPr>
        <p:spPr>
          <a:xfrm>
            <a:off x="6005525" y="16311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i="0" lang="es-ES" sz="4000" u="none">
                <a:solidFill>
                  <a:srgbClr val="FFFFFF"/>
                </a:solidFill>
                <a:latin typeface="Arial"/>
                <a:ea typeface="Arial"/>
                <a:cs typeface="Arial"/>
                <a:sym typeface="Arial"/>
              </a:rPr>
              <a:t>4</a:t>
            </a:r>
            <a:endParaRPr/>
          </a:p>
        </p:txBody>
      </p:sp>
      <p:sp>
        <p:nvSpPr>
          <p:cNvPr id="414" name="Google Shape;414;p49"/>
          <p:cNvSpPr/>
          <p:nvPr/>
        </p:nvSpPr>
        <p:spPr>
          <a:xfrm>
            <a:off x="7391400" y="2188422"/>
            <a:ext cx="1705200" cy="2457000"/>
          </a:xfrm>
          <a:prstGeom prst="roundRect">
            <a:avLst>
              <a:gd fmla="val 16667" name="adj"/>
            </a:avLst>
          </a:prstGeom>
          <a:solidFill>
            <a:srgbClr val="A4C2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b="0" i="0" lang="es-ES" sz="1800" u="none">
                <a:solidFill>
                  <a:schemeClr val="dk1"/>
                </a:solidFill>
                <a:latin typeface="Arial"/>
                <a:ea typeface="Arial"/>
                <a:cs typeface="Arial"/>
                <a:sym typeface="Arial"/>
              </a:rPr>
              <a:t>Objetivos</a:t>
            </a:r>
            <a:endParaRPr sz="1800"/>
          </a:p>
          <a:p>
            <a:pPr indent="0" lvl="0" marL="0" marR="0" rtl="0" algn="ctr">
              <a:lnSpc>
                <a:spcPct val="100000"/>
              </a:lnSpc>
              <a:spcBef>
                <a:spcPts val="0"/>
              </a:spcBef>
              <a:spcAft>
                <a:spcPts val="0"/>
              </a:spcAft>
              <a:buClr>
                <a:schemeClr val="dk1"/>
              </a:buClr>
              <a:buSzPts val="2000"/>
              <a:buFont typeface="Arial"/>
              <a:buNone/>
            </a:pPr>
            <a:r>
              <a:rPr b="0" i="0" lang="es-ES" sz="1800" u="none">
                <a:solidFill>
                  <a:schemeClr val="dk1"/>
                </a:solidFill>
                <a:latin typeface="Arial"/>
                <a:ea typeface="Arial"/>
                <a:cs typeface="Arial"/>
                <a:sym typeface="Arial"/>
              </a:rPr>
              <a:t>Indicadores</a:t>
            </a:r>
            <a:endParaRPr sz="1800"/>
          </a:p>
          <a:p>
            <a:pPr indent="0" lvl="0" marL="0" marR="0" rtl="0" algn="ctr">
              <a:lnSpc>
                <a:spcPct val="100000"/>
              </a:lnSpc>
              <a:spcBef>
                <a:spcPts val="0"/>
              </a:spcBef>
              <a:spcAft>
                <a:spcPts val="0"/>
              </a:spcAft>
              <a:buClr>
                <a:schemeClr val="dk1"/>
              </a:buClr>
              <a:buSzPts val="2000"/>
              <a:buFont typeface="Arial"/>
              <a:buNone/>
            </a:pPr>
            <a:r>
              <a:rPr b="0" i="0" lang="es-ES" sz="1800" u="none">
                <a:solidFill>
                  <a:schemeClr val="dk1"/>
                </a:solidFill>
                <a:latin typeface="Arial"/>
                <a:ea typeface="Arial"/>
                <a:cs typeface="Arial"/>
                <a:sym typeface="Arial"/>
              </a:rPr>
              <a:t>Puesta en marcha</a:t>
            </a:r>
            <a:endParaRPr sz="1800"/>
          </a:p>
          <a:p>
            <a:pPr indent="0" lvl="0" marL="0" marR="0" rtl="0" algn="ctr">
              <a:lnSpc>
                <a:spcPct val="100000"/>
              </a:lnSpc>
              <a:spcBef>
                <a:spcPts val="0"/>
              </a:spcBef>
              <a:spcAft>
                <a:spcPts val="0"/>
              </a:spcAft>
              <a:buClr>
                <a:schemeClr val="dk1"/>
              </a:buClr>
              <a:buSzPts val="2000"/>
              <a:buFont typeface="Arial"/>
              <a:buNone/>
            </a:pPr>
            <a:r>
              <a:rPr b="0" i="0" lang="es-ES" sz="1800" u="none">
                <a:solidFill>
                  <a:schemeClr val="dk1"/>
                </a:solidFill>
                <a:latin typeface="Arial"/>
                <a:ea typeface="Arial"/>
                <a:cs typeface="Arial"/>
                <a:sym typeface="Arial"/>
              </a:rPr>
              <a:t>Control</a:t>
            </a:r>
            <a:endParaRPr sz="1800"/>
          </a:p>
        </p:txBody>
      </p:sp>
      <p:sp>
        <p:nvSpPr>
          <p:cNvPr id="415" name="Google Shape;415;p49"/>
          <p:cNvSpPr/>
          <p:nvPr/>
        </p:nvSpPr>
        <p:spPr>
          <a:xfrm>
            <a:off x="7824800" y="1631150"/>
            <a:ext cx="780900" cy="771300"/>
          </a:xfrm>
          <a:prstGeom prst="ellipse">
            <a:avLst/>
          </a:prstGeom>
          <a:solidFill>
            <a:srgbClr val="A4C2F4"/>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i="0" lang="es-ES" sz="4000" u="none">
                <a:solidFill>
                  <a:srgbClr val="FFFFFF"/>
                </a:solidFill>
                <a:latin typeface="Arial"/>
                <a:ea typeface="Arial"/>
                <a:cs typeface="Arial"/>
                <a:sym typeface="Arial"/>
              </a:rPr>
              <a:t>5</a:t>
            </a:r>
            <a:endParaRPr/>
          </a:p>
        </p:txBody>
      </p:sp>
      <p:cxnSp>
        <p:nvCxnSpPr>
          <p:cNvPr id="416" name="Google Shape;416;p49"/>
          <p:cNvCxnSpPr/>
          <p:nvPr/>
        </p:nvCxnSpPr>
        <p:spPr>
          <a:xfrm flipH="1" rot="10800000">
            <a:off x="1985200" y="4769650"/>
            <a:ext cx="4344300" cy="12900"/>
          </a:xfrm>
          <a:prstGeom prst="straightConnector1">
            <a:avLst/>
          </a:prstGeom>
          <a:noFill/>
          <a:ln cap="flat" cmpd="sng" w="57150">
            <a:solidFill>
              <a:srgbClr val="348219"/>
            </a:solidFill>
            <a:prstDash val="solid"/>
            <a:miter lim="800000"/>
            <a:headEnd len="med" w="med" type="none"/>
            <a:tailEnd len="med" w="med" type="none"/>
          </a:ln>
        </p:spPr>
      </p:cxnSp>
      <p:cxnSp>
        <p:nvCxnSpPr>
          <p:cNvPr id="417" name="Google Shape;417;p49"/>
          <p:cNvCxnSpPr/>
          <p:nvPr/>
        </p:nvCxnSpPr>
        <p:spPr>
          <a:xfrm flipH="1" rot="10800000">
            <a:off x="6200550" y="4759750"/>
            <a:ext cx="2919900" cy="9900"/>
          </a:xfrm>
          <a:prstGeom prst="straightConnector1">
            <a:avLst/>
          </a:prstGeom>
          <a:noFill/>
          <a:ln cap="flat" cmpd="sng" w="57150">
            <a:solidFill>
              <a:srgbClr val="E0767E"/>
            </a:solidFill>
            <a:prstDash val="solid"/>
            <a:miter lim="800000"/>
            <a:headEnd len="med" w="med" type="none"/>
            <a:tailEnd len="med" w="med" type="none"/>
          </a:ln>
        </p:spPr>
      </p:cxnSp>
      <p:sp>
        <p:nvSpPr>
          <p:cNvPr id="418" name="Google Shape;418;p49"/>
          <p:cNvSpPr txBox="1"/>
          <p:nvPr/>
        </p:nvSpPr>
        <p:spPr>
          <a:xfrm>
            <a:off x="57150" y="5029200"/>
            <a:ext cx="52626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s-ES" sz="2400" u="none">
                <a:solidFill>
                  <a:schemeClr val="dk1"/>
                </a:solidFill>
                <a:latin typeface="Arial"/>
                <a:ea typeface="Arial"/>
                <a:cs typeface="Arial"/>
                <a:sym typeface="Arial"/>
              </a:rPr>
              <a:t>Marketing Estratégico</a:t>
            </a:r>
            <a:endParaRPr/>
          </a:p>
        </p:txBody>
      </p:sp>
      <p:sp>
        <p:nvSpPr>
          <p:cNvPr id="419" name="Google Shape;419;p49"/>
          <p:cNvSpPr txBox="1"/>
          <p:nvPr/>
        </p:nvSpPr>
        <p:spPr>
          <a:xfrm>
            <a:off x="5750719" y="4876800"/>
            <a:ext cx="3129000" cy="46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s-ES" sz="2400" u="none">
                <a:solidFill>
                  <a:schemeClr val="dk1"/>
                </a:solidFill>
                <a:latin typeface="Arial"/>
                <a:ea typeface="Arial"/>
                <a:cs typeface="Arial"/>
                <a:sym typeface="Arial"/>
              </a:rPr>
              <a:t>Marketing Operacional</a:t>
            </a:r>
            <a:endParaRPr/>
          </a:p>
        </p:txBody>
      </p:sp>
      <p:sp>
        <p:nvSpPr>
          <p:cNvPr id="420" name="Google Shape;420;p49"/>
          <p:cNvSpPr txBox="1"/>
          <p:nvPr>
            <p:ph type="title"/>
          </p:nvPr>
        </p:nvSpPr>
        <p:spPr>
          <a:xfrm>
            <a:off x="228600" y="225424"/>
            <a:ext cx="8458200" cy="519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sz="3000">
                <a:solidFill>
                  <a:srgbClr val="FFFFFF"/>
                </a:solidFill>
                <a:latin typeface="Arial Black"/>
                <a:ea typeface="Arial Black"/>
                <a:cs typeface="Arial Black"/>
                <a:sym typeface="Arial Black"/>
              </a:rPr>
              <a:t>Las Grandes Fases</a:t>
            </a:r>
            <a:endParaRPr sz="3000">
              <a:solidFill>
                <a:srgbClr val="FFFFFF"/>
              </a:solidFill>
            </a:endParaRPr>
          </a:p>
        </p:txBody>
      </p:sp>
      <p:cxnSp>
        <p:nvCxnSpPr>
          <p:cNvPr id="421" name="Google Shape;421;p49"/>
          <p:cNvCxnSpPr/>
          <p:nvPr/>
        </p:nvCxnSpPr>
        <p:spPr>
          <a:xfrm>
            <a:off x="106800" y="4769638"/>
            <a:ext cx="1881900" cy="12900"/>
          </a:xfrm>
          <a:prstGeom prst="straightConnector1">
            <a:avLst/>
          </a:prstGeom>
          <a:noFill/>
          <a:ln cap="flat" cmpd="sng" w="57150">
            <a:solidFill>
              <a:srgbClr val="434343"/>
            </a:solidFill>
            <a:prstDash val="solid"/>
            <a:miter lim="800000"/>
            <a:headEnd len="med" w="med" type="none"/>
            <a:tailEnd len="med" w="med" type="none"/>
          </a:ln>
        </p:spPr>
      </p:cxnSp>
      <p:sp>
        <p:nvSpPr>
          <p:cNvPr id="422" name="Google Shape;422;p49"/>
          <p:cNvSpPr/>
          <p:nvPr/>
        </p:nvSpPr>
        <p:spPr>
          <a:xfrm>
            <a:off x="5319750" y="4924350"/>
            <a:ext cx="541500" cy="863700"/>
          </a:xfrm>
          <a:prstGeom prst="chevron">
            <a:avLst>
              <a:gd fmla="val 50000" name="adj"/>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50"/>
          <p:cNvSpPr txBox="1"/>
          <p:nvPr/>
        </p:nvSpPr>
        <p:spPr>
          <a:xfrm>
            <a:off x="1779525" y="-46050"/>
            <a:ext cx="52566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a</a:t>
            </a:r>
            <a:r>
              <a:rPr b="1" lang="es-ES" sz="2400">
                <a:solidFill>
                  <a:srgbClr val="FFFFFF"/>
                </a:solidFill>
              </a:rPr>
              <a:t>- La investigación del mercado</a:t>
            </a:r>
            <a:endParaRPr b="1" sz="2400">
              <a:solidFill>
                <a:srgbClr val="FFFFFF"/>
              </a:solidFill>
            </a:endParaRPr>
          </a:p>
        </p:txBody>
      </p:sp>
      <p:sp>
        <p:nvSpPr>
          <p:cNvPr id="428" name="Google Shape;428;p50"/>
          <p:cNvSpPr txBox="1"/>
          <p:nvPr/>
        </p:nvSpPr>
        <p:spPr>
          <a:xfrm>
            <a:off x="122684" y="1759150"/>
            <a:ext cx="5824500" cy="347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i="0" sz="2000" u="none">
              <a:solidFill>
                <a:srgbClr val="434343"/>
              </a:solidFill>
            </a:endParaRPr>
          </a:p>
          <a:p>
            <a:pPr indent="-127000" lvl="0" marL="0" marR="0" rtl="0" algn="l">
              <a:lnSpc>
                <a:spcPct val="100000"/>
              </a:lnSpc>
              <a:spcBef>
                <a:spcPts val="0"/>
              </a:spcBef>
              <a:spcAft>
                <a:spcPts val="0"/>
              </a:spcAft>
              <a:buClr>
                <a:srgbClr val="434343"/>
              </a:buClr>
              <a:buSzPts val="2000"/>
              <a:buChar char="-"/>
            </a:pPr>
            <a:r>
              <a:rPr i="0" lang="es-ES" sz="2000" u="none">
                <a:solidFill>
                  <a:srgbClr val="434343"/>
                </a:solidFill>
              </a:rPr>
              <a:t>Entender el mercado y el entorno (competencia)</a:t>
            </a:r>
            <a:endParaRPr>
              <a:solidFill>
                <a:srgbClr val="434343"/>
              </a:solidFill>
            </a:endParaRPr>
          </a:p>
          <a:p>
            <a:pPr indent="-127000" lvl="0" marL="0" marR="0" rtl="0" algn="l">
              <a:lnSpc>
                <a:spcPct val="100000"/>
              </a:lnSpc>
              <a:spcBef>
                <a:spcPts val="0"/>
              </a:spcBef>
              <a:spcAft>
                <a:spcPts val="0"/>
              </a:spcAft>
              <a:buClr>
                <a:srgbClr val="434343"/>
              </a:buClr>
              <a:buSzPts val="2000"/>
              <a:buChar char="-"/>
            </a:pPr>
            <a:r>
              <a:rPr i="0" lang="es-ES" sz="2000" u="none">
                <a:solidFill>
                  <a:srgbClr val="434343"/>
                </a:solidFill>
              </a:rPr>
              <a:t>Descubrir necesidades, oportunidades de mercado y problemas de comercialización y prioridades</a:t>
            </a:r>
            <a:endParaRPr>
              <a:solidFill>
                <a:srgbClr val="434343"/>
              </a:solidFill>
            </a:endParaRPr>
          </a:p>
          <a:p>
            <a:pPr indent="-127000" lvl="0" marL="0" marR="0" rtl="0" algn="l">
              <a:lnSpc>
                <a:spcPct val="100000"/>
              </a:lnSpc>
              <a:spcBef>
                <a:spcPts val="0"/>
              </a:spcBef>
              <a:spcAft>
                <a:spcPts val="0"/>
              </a:spcAft>
              <a:buClr>
                <a:srgbClr val="434343"/>
              </a:buClr>
              <a:buSzPts val="2000"/>
              <a:buChar char="-"/>
            </a:pPr>
            <a:r>
              <a:rPr i="0" lang="es-ES" sz="2000" u="none">
                <a:solidFill>
                  <a:srgbClr val="434343"/>
                </a:solidFill>
              </a:rPr>
              <a:t>Identificar el buen producto</a:t>
            </a:r>
            <a:endParaRPr>
              <a:solidFill>
                <a:srgbClr val="434343"/>
              </a:solidFill>
            </a:endParaRPr>
          </a:p>
          <a:p>
            <a:pPr indent="-127000" lvl="0" marL="0" marR="0" rtl="0" algn="l">
              <a:lnSpc>
                <a:spcPct val="100000"/>
              </a:lnSpc>
              <a:spcBef>
                <a:spcPts val="0"/>
              </a:spcBef>
              <a:spcAft>
                <a:spcPts val="0"/>
              </a:spcAft>
              <a:buClr>
                <a:srgbClr val="434343"/>
              </a:buClr>
              <a:buSzPts val="2000"/>
              <a:buChar char="-"/>
            </a:pPr>
            <a:r>
              <a:rPr i="0" lang="es-ES" sz="2000" u="none">
                <a:solidFill>
                  <a:srgbClr val="434343"/>
                </a:solidFill>
              </a:rPr>
              <a:t>Facilitar el desarrollo y evaluación de las estrategias comerciales o los modos adecuados de acceso al mercado</a:t>
            </a:r>
            <a:endParaRPr>
              <a:solidFill>
                <a:srgbClr val="434343"/>
              </a:solidFill>
            </a:endParaRPr>
          </a:p>
          <a:p>
            <a:pPr indent="-127000" lvl="0" marL="0" marR="0" rtl="0" algn="l">
              <a:lnSpc>
                <a:spcPct val="100000"/>
              </a:lnSpc>
              <a:spcBef>
                <a:spcPts val="0"/>
              </a:spcBef>
              <a:spcAft>
                <a:spcPts val="0"/>
              </a:spcAft>
              <a:buClr>
                <a:srgbClr val="434343"/>
              </a:buClr>
              <a:buSzPts val="2000"/>
              <a:buChar char="-"/>
            </a:pPr>
            <a:r>
              <a:rPr i="0" lang="es-ES" sz="2000" u="none">
                <a:solidFill>
                  <a:srgbClr val="434343"/>
                </a:solidFill>
              </a:rPr>
              <a:t>Definir y evaluar el público objetivo a través de los segmentos adecuados</a:t>
            </a:r>
            <a:endParaRPr>
              <a:solidFill>
                <a:srgbClr val="434343"/>
              </a:solidFill>
            </a:endParaRPr>
          </a:p>
          <a:p>
            <a:pPr indent="-127000" lvl="0" marL="0" marR="0" rtl="0" algn="l">
              <a:lnSpc>
                <a:spcPct val="100000"/>
              </a:lnSpc>
              <a:spcBef>
                <a:spcPts val="0"/>
              </a:spcBef>
              <a:spcAft>
                <a:spcPts val="0"/>
              </a:spcAft>
              <a:buClr>
                <a:srgbClr val="434343"/>
              </a:buClr>
              <a:buSzPts val="2000"/>
              <a:buChar char="-"/>
            </a:pPr>
            <a:r>
              <a:rPr i="0" lang="es-ES" sz="2000" u="none">
                <a:solidFill>
                  <a:srgbClr val="434343"/>
                </a:solidFill>
              </a:rPr>
              <a:t>Proporcionar información para el seguimiento del plan de marketing (y adaptar la oferta a la demanda)</a:t>
            </a:r>
            <a:endParaRPr>
              <a:solidFill>
                <a:srgbClr val="434343"/>
              </a:solidFill>
            </a:endParaRPr>
          </a:p>
        </p:txBody>
      </p:sp>
      <p:sp>
        <p:nvSpPr>
          <p:cNvPr id="429" name="Google Shape;429;p50"/>
          <p:cNvSpPr/>
          <p:nvPr/>
        </p:nvSpPr>
        <p:spPr>
          <a:xfrm>
            <a:off x="5870975" y="1785922"/>
            <a:ext cx="3294300" cy="4393500"/>
          </a:xfrm>
          <a:prstGeom prst="homePlate">
            <a:avLst>
              <a:gd fmla="val 17122"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rPr b="1" i="0" lang="es-ES" sz="2200" u="none">
                <a:solidFill>
                  <a:schemeClr val="dk1"/>
                </a:solidFill>
                <a:latin typeface="Arial"/>
                <a:ea typeface="Arial"/>
                <a:cs typeface="Arial"/>
                <a:sym typeface="Arial"/>
              </a:rPr>
              <a:t>“compilación sistemática, registro, análisis e interpretación de datos o problemas relativos al mercado y a la comercialización de bienes y servicios”</a:t>
            </a:r>
            <a:endParaRPr sz="2200"/>
          </a:p>
          <a:p>
            <a:pPr indent="0" lvl="0" marL="0" marR="0" rtl="0" algn="ctr">
              <a:lnSpc>
                <a:spcPct val="100000"/>
              </a:lnSpc>
              <a:spcBef>
                <a:spcPts val="0"/>
              </a:spcBef>
              <a:spcAft>
                <a:spcPts val="0"/>
              </a:spcAft>
              <a:buClr>
                <a:schemeClr val="dk1"/>
              </a:buClr>
              <a:buSzPts val="1400"/>
              <a:buFont typeface="Arial"/>
              <a:buNone/>
            </a:pPr>
            <a:r>
              <a:t/>
            </a:r>
            <a:endParaRPr b="1" i="0" sz="1400" u="non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1" i="1" lang="es-ES" sz="1800" u="none">
                <a:solidFill>
                  <a:schemeClr val="dk1"/>
                </a:solidFill>
                <a:latin typeface="Arial"/>
                <a:ea typeface="Arial"/>
                <a:cs typeface="Arial"/>
                <a:sym typeface="Arial"/>
              </a:rPr>
              <a:t>American Marketing Association</a:t>
            </a:r>
            <a:endParaRPr sz="1800"/>
          </a:p>
        </p:txBody>
      </p:sp>
      <p:sp>
        <p:nvSpPr>
          <p:cNvPr id="430" name="Google Shape;430;p50"/>
          <p:cNvSpPr/>
          <p:nvPr/>
        </p:nvSpPr>
        <p:spPr>
          <a:xfrm>
            <a:off x="7379225" y="0"/>
            <a:ext cx="1764900" cy="1007400"/>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b="0" i="0" lang="es-ES" sz="1800" u="none">
                <a:solidFill>
                  <a:schemeClr val="dk1"/>
                </a:solidFill>
                <a:latin typeface="Arial"/>
                <a:ea typeface="Arial"/>
                <a:cs typeface="Arial"/>
                <a:sym typeface="Arial"/>
              </a:rPr>
              <a:t>Análisis del entorno y del mercado </a:t>
            </a:r>
            <a:endParaRPr sz="1800"/>
          </a:p>
        </p:txBody>
      </p:sp>
      <p:sp>
        <p:nvSpPr>
          <p:cNvPr id="431" name="Google Shape;431;p50"/>
          <p:cNvSpPr/>
          <p:nvPr/>
        </p:nvSpPr>
        <p:spPr>
          <a:xfrm>
            <a:off x="6767475" y="118050"/>
            <a:ext cx="780900" cy="771300"/>
          </a:xfrm>
          <a:prstGeom prst="ellipse">
            <a:avLst/>
          </a:prstGeom>
          <a:solidFill>
            <a:schemeClr val="accent1"/>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i="0" lang="es-ES" sz="4000" u="none">
                <a:solidFill>
                  <a:srgbClr val="FFFFFF"/>
                </a:solidFill>
                <a:latin typeface="Arial"/>
                <a:ea typeface="Arial"/>
                <a:cs typeface="Arial"/>
                <a:sym typeface="Arial"/>
              </a:rPr>
              <a:t>1</a:t>
            </a:r>
            <a:endParaRPr/>
          </a:p>
        </p:txBody>
      </p:sp>
      <p:sp>
        <p:nvSpPr>
          <p:cNvPr id="432" name="Google Shape;432;p50"/>
          <p:cNvSpPr txBox="1"/>
          <p:nvPr/>
        </p:nvSpPr>
        <p:spPr>
          <a:xfrm>
            <a:off x="432000" y="1051050"/>
            <a:ext cx="8329500" cy="4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900">
                <a:solidFill>
                  <a:srgbClr val="CC3399"/>
                </a:solidFill>
              </a:rPr>
              <a:t>La investigación de mercado es una herramienta de estudio esencial:</a:t>
            </a:r>
            <a:endParaRPr b="1" sz="1900">
              <a:solidFill>
                <a:srgbClr val="CC3399"/>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id="437" name="Google Shape;437;p51"/>
          <p:cNvPicPr preferRelativeResize="0"/>
          <p:nvPr/>
        </p:nvPicPr>
        <p:blipFill rotWithShape="1">
          <a:blip r:embed="rId3">
            <a:alphaModFix/>
          </a:blip>
          <a:srcRect b="0" l="0" r="0" t="0"/>
          <a:stretch/>
        </p:blipFill>
        <p:spPr>
          <a:xfrm rot="-2459999">
            <a:off x="7786688" y="356408"/>
            <a:ext cx="1583531" cy="754856"/>
          </a:xfrm>
          <a:prstGeom prst="rect">
            <a:avLst/>
          </a:prstGeom>
          <a:noFill/>
          <a:ln>
            <a:noFill/>
          </a:ln>
        </p:spPr>
      </p:pic>
      <p:sp>
        <p:nvSpPr>
          <p:cNvPr id="438" name="Google Shape;438;p51"/>
          <p:cNvSpPr txBox="1"/>
          <p:nvPr/>
        </p:nvSpPr>
        <p:spPr>
          <a:xfrm>
            <a:off x="1524000" y="1008062"/>
            <a:ext cx="5824500" cy="769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4400"/>
              <a:buFont typeface="Arial"/>
              <a:buNone/>
            </a:pPr>
            <a:r>
              <a:rPr b="1" i="0" lang="es-ES" sz="4400" u="none">
                <a:solidFill>
                  <a:srgbClr val="0070C0"/>
                </a:solidFill>
                <a:latin typeface="Arial"/>
                <a:ea typeface="Arial"/>
                <a:cs typeface="Arial"/>
                <a:sym typeface="Arial"/>
              </a:rPr>
              <a:t>4 </a:t>
            </a:r>
            <a:r>
              <a:rPr b="1" i="0" lang="es-ES" sz="2800" u="none">
                <a:solidFill>
                  <a:srgbClr val="0070C0"/>
                </a:solidFill>
                <a:latin typeface="Arial"/>
                <a:ea typeface="Arial"/>
                <a:cs typeface="Arial"/>
                <a:sym typeface="Arial"/>
              </a:rPr>
              <a:t>fases:</a:t>
            </a:r>
            <a:endParaRPr/>
          </a:p>
        </p:txBody>
      </p:sp>
      <p:pic>
        <p:nvPicPr>
          <p:cNvPr id="439" name="Google Shape;439;p51"/>
          <p:cNvPicPr preferRelativeResize="0"/>
          <p:nvPr/>
        </p:nvPicPr>
        <p:blipFill rotWithShape="1">
          <a:blip r:embed="rId4">
            <a:alphaModFix/>
          </a:blip>
          <a:srcRect b="0" l="0" r="0" t="0"/>
          <a:stretch/>
        </p:blipFill>
        <p:spPr>
          <a:xfrm>
            <a:off x="411950" y="1069975"/>
            <a:ext cx="8585601" cy="3360179"/>
          </a:xfrm>
          <a:prstGeom prst="rect">
            <a:avLst/>
          </a:prstGeom>
          <a:noFill/>
          <a:ln>
            <a:noFill/>
          </a:ln>
        </p:spPr>
      </p:pic>
      <p:sp>
        <p:nvSpPr>
          <p:cNvPr id="440" name="Google Shape;440;p51"/>
          <p:cNvSpPr txBox="1"/>
          <p:nvPr/>
        </p:nvSpPr>
        <p:spPr>
          <a:xfrm>
            <a:off x="409575" y="4068762"/>
            <a:ext cx="2150400" cy="14781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a:t>
            </a:r>
            <a:r>
              <a:rPr lang="es-ES" sz="1800">
                <a:solidFill>
                  <a:schemeClr val="dk1"/>
                </a:solidFill>
              </a:rPr>
              <a:t>Q</a:t>
            </a:r>
            <a:r>
              <a:rPr b="0" i="0" lang="es-ES" sz="1800" u="none">
                <a:solidFill>
                  <a:schemeClr val="dk1"/>
                </a:solidFill>
                <a:latin typeface="Arial"/>
                <a:ea typeface="Arial"/>
                <a:cs typeface="Arial"/>
                <a:sym typeface="Arial"/>
              </a:rPr>
              <a:t>ué investigar?</a:t>
            </a:r>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Tipo de diseño de investigación</a:t>
            </a:r>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Hipótesis de estudio</a:t>
            </a:r>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Variables a estudiar</a:t>
            </a:r>
            <a:endParaRPr/>
          </a:p>
        </p:txBody>
      </p:sp>
      <p:sp>
        <p:nvSpPr>
          <p:cNvPr id="441" name="Google Shape;441;p51"/>
          <p:cNvSpPr txBox="1"/>
          <p:nvPr/>
        </p:nvSpPr>
        <p:spPr>
          <a:xfrm>
            <a:off x="2650331" y="4068762"/>
            <a:ext cx="2150400" cy="14781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Fuentes de información</a:t>
            </a:r>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Formas de obtención</a:t>
            </a:r>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Diseñar y elegir la muestra</a:t>
            </a:r>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Recoger datos</a:t>
            </a:r>
            <a:endParaRPr/>
          </a:p>
        </p:txBody>
      </p:sp>
      <p:sp>
        <p:nvSpPr>
          <p:cNvPr id="442" name="Google Shape;442;p51"/>
          <p:cNvSpPr txBox="1"/>
          <p:nvPr/>
        </p:nvSpPr>
        <p:spPr>
          <a:xfrm>
            <a:off x="4764881" y="4068762"/>
            <a:ext cx="2150400" cy="924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Trabajar los datos</a:t>
            </a:r>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Tabular los resultados</a:t>
            </a:r>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Analizar</a:t>
            </a:r>
            <a:endParaRPr/>
          </a:p>
        </p:txBody>
      </p:sp>
      <p:sp>
        <p:nvSpPr>
          <p:cNvPr id="443" name="Google Shape;443;p51"/>
          <p:cNvSpPr txBox="1"/>
          <p:nvPr/>
        </p:nvSpPr>
        <p:spPr>
          <a:xfrm>
            <a:off x="6924675" y="4068762"/>
            <a:ext cx="2150400" cy="924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Elaborar el informe general</a:t>
            </a:r>
            <a:endParaRPr/>
          </a:p>
          <a:p>
            <a:pPr indent="-285750" lvl="0" marL="285750" marR="0" rtl="0" algn="l">
              <a:lnSpc>
                <a:spcPct val="100000"/>
              </a:lnSpc>
              <a:spcBef>
                <a:spcPts val="0"/>
              </a:spcBef>
              <a:spcAft>
                <a:spcPts val="0"/>
              </a:spcAft>
              <a:buClr>
                <a:schemeClr val="dk1"/>
              </a:buClr>
              <a:buSzPts val="1800"/>
              <a:buFont typeface="Noto Sans Symbols"/>
              <a:buChar char="❑"/>
            </a:pPr>
            <a:r>
              <a:rPr b="0" i="0" lang="es-ES" sz="1800" u="none">
                <a:solidFill>
                  <a:schemeClr val="dk1"/>
                </a:solidFill>
                <a:latin typeface="Arial"/>
                <a:ea typeface="Arial"/>
                <a:cs typeface="Arial"/>
                <a:sym typeface="Arial"/>
              </a:rPr>
              <a:t>Presentar conclusiones</a:t>
            </a:r>
            <a:endParaRPr/>
          </a:p>
        </p:txBody>
      </p:sp>
      <p:sp>
        <p:nvSpPr>
          <p:cNvPr id="444" name="Google Shape;444;p51"/>
          <p:cNvSpPr/>
          <p:nvPr/>
        </p:nvSpPr>
        <p:spPr>
          <a:xfrm>
            <a:off x="7379225" y="0"/>
            <a:ext cx="1764900" cy="1007400"/>
          </a:xfrm>
          <a:prstGeom prst="roundRect">
            <a:avLst>
              <a:gd fmla="val 16667" name="adj"/>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b="0" i="0" lang="es-ES" sz="1800" u="none">
                <a:solidFill>
                  <a:schemeClr val="dk1"/>
                </a:solidFill>
                <a:latin typeface="Arial"/>
                <a:ea typeface="Arial"/>
                <a:cs typeface="Arial"/>
                <a:sym typeface="Arial"/>
              </a:rPr>
              <a:t>Análisis del entorno y del mercado </a:t>
            </a:r>
            <a:endParaRPr sz="1800"/>
          </a:p>
        </p:txBody>
      </p:sp>
      <p:sp>
        <p:nvSpPr>
          <p:cNvPr id="445" name="Google Shape;445;p51"/>
          <p:cNvSpPr/>
          <p:nvPr/>
        </p:nvSpPr>
        <p:spPr>
          <a:xfrm>
            <a:off x="6767475" y="118050"/>
            <a:ext cx="780900" cy="771300"/>
          </a:xfrm>
          <a:prstGeom prst="ellipse">
            <a:avLst/>
          </a:prstGeom>
          <a:solidFill>
            <a:schemeClr val="accent1"/>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i="0" lang="es-ES" sz="4000" u="none">
                <a:solidFill>
                  <a:srgbClr val="FFFFFF"/>
                </a:solidFill>
                <a:latin typeface="Arial"/>
                <a:ea typeface="Arial"/>
                <a:cs typeface="Arial"/>
                <a:sym typeface="Arial"/>
              </a:rPr>
              <a:t>1</a:t>
            </a:r>
            <a:endParaRPr/>
          </a:p>
        </p:txBody>
      </p:sp>
      <p:sp>
        <p:nvSpPr>
          <p:cNvPr id="446" name="Google Shape;446;p51"/>
          <p:cNvSpPr txBox="1"/>
          <p:nvPr/>
        </p:nvSpPr>
        <p:spPr>
          <a:xfrm>
            <a:off x="1779525" y="-46050"/>
            <a:ext cx="52566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a- La investigación del mercado</a:t>
            </a:r>
            <a:endParaRPr b="1" sz="2400">
              <a:solidFill>
                <a:srgbClr val="FFFFFF"/>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2"/>
          <p:cNvSpPr txBox="1"/>
          <p:nvPr/>
        </p:nvSpPr>
        <p:spPr>
          <a:xfrm>
            <a:off x="122200" y="3581975"/>
            <a:ext cx="2744100" cy="10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800"/>
              <a:t>Debemos identificar nuestro </a:t>
            </a:r>
            <a:r>
              <a:rPr b="1" lang="es-ES" sz="2400"/>
              <a:t>público objetivo</a:t>
            </a:r>
            <a:endParaRPr sz="1800"/>
          </a:p>
        </p:txBody>
      </p:sp>
      <p:sp>
        <p:nvSpPr>
          <p:cNvPr id="453" name="Google Shape;453;p52"/>
          <p:cNvSpPr txBox="1"/>
          <p:nvPr/>
        </p:nvSpPr>
        <p:spPr>
          <a:xfrm>
            <a:off x="3200400" y="3432875"/>
            <a:ext cx="5947800" cy="140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700">
                <a:solidFill>
                  <a:schemeClr val="dk1"/>
                </a:solidFill>
              </a:rPr>
              <a:t>Es el </a:t>
            </a:r>
            <a:r>
              <a:rPr b="1" lang="es-ES" sz="1700">
                <a:solidFill>
                  <a:schemeClr val="dk1"/>
                </a:solidFill>
              </a:rPr>
              <a:t>grupo de personas </a:t>
            </a:r>
            <a:r>
              <a:rPr lang="es-ES" sz="1700">
                <a:solidFill>
                  <a:schemeClr val="dk1"/>
                </a:solidFill>
              </a:rPr>
              <a:t>que quiere y/o necesita lo que nuestro negocio o marca puede ofrecerle y será mucho </a:t>
            </a:r>
            <a:r>
              <a:rPr b="1" lang="es-ES" sz="1700">
                <a:solidFill>
                  <a:schemeClr val="dk1"/>
                </a:solidFill>
              </a:rPr>
              <a:t>más propenso a consumir nuestros productos</a:t>
            </a:r>
            <a:r>
              <a:rPr lang="es-ES" sz="1700">
                <a:solidFill>
                  <a:schemeClr val="dk1"/>
                </a:solidFill>
              </a:rPr>
              <a:t> y a contratar nuestros servicios profesionales.</a:t>
            </a:r>
            <a:endParaRPr sz="1700">
              <a:solidFill>
                <a:schemeClr val="dk1"/>
              </a:solidFill>
            </a:endParaRPr>
          </a:p>
        </p:txBody>
      </p:sp>
      <p:sp>
        <p:nvSpPr>
          <p:cNvPr id="454" name="Google Shape;454;p52"/>
          <p:cNvSpPr/>
          <p:nvPr/>
        </p:nvSpPr>
        <p:spPr>
          <a:xfrm>
            <a:off x="2646375" y="3705150"/>
            <a:ext cx="541500" cy="863700"/>
          </a:xfrm>
          <a:prstGeom prst="chevron">
            <a:avLst>
              <a:gd fmla="val 50000" name="adj"/>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2"/>
          <p:cNvSpPr txBox="1"/>
          <p:nvPr/>
        </p:nvSpPr>
        <p:spPr>
          <a:xfrm>
            <a:off x="1677079" y="41850"/>
            <a:ext cx="5014200" cy="5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2800"/>
              <a:buFont typeface="Arial"/>
              <a:buNone/>
            </a:pPr>
            <a:r>
              <a:rPr b="1" i="0" lang="es-ES" sz="3000" u="none">
                <a:solidFill>
                  <a:srgbClr val="FFFFFF"/>
                </a:solidFill>
                <a:latin typeface="Arial"/>
                <a:ea typeface="Arial"/>
                <a:cs typeface="Arial"/>
                <a:sym typeface="Arial"/>
              </a:rPr>
              <a:t>¿A qué cliente nos dirigimos?</a:t>
            </a:r>
            <a:endParaRPr sz="3000">
              <a:solidFill>
                <a:srgbClr val="FFFFFF"/>
              </a:solidFill>
            </a:endParaRPr>
          </a:p>
        </p:txBody>
      </p:sp>
      <p:pic>
        <p:nvPicPr>
          <p:cNvPr descr="Image associée" id="456" name="Google Shape;456;p52"/>
          <p:cNvPicPr preferRelativeResize="0"/>
          <p:nvPr/>
        </p:nvPicPr>
        <p:blipFill rotWithShape="1">
          <a:blip r:embed="rId3">
            <a:alphaModFix/>
          </a:blip>
          <a:srcRect b="0" l="0" r="0" t="0"/>
          <a:stretch/>
        </p:blipFill>
        <p:spPr>
          <a:xfrm>
            <a:off x="4918622" y="1533700"/>
            <a:ext cx="3128253" cy="1950375"/>
          </a:xfrm>
          <a:prstGeom prst="rect">
            <a:avLst/>
          </a:prstGeom>
          <a:noFill/>
          <a:ln>
            <a:noFill/>
          </a:ln>
        </p:spPr>
      </p:pic>
      <p:sp>
        <p:nvSpPr>
          <p:cNvPr id="457" name="Google Shape;457;p52"/>
          <p:cNvSpPr txBox="1"/>
          <p:nvPr/>
        </p:nvSpPr>
        <p:spPr>
          <a:xfrm>
            <a:off x="4257400" y="1062588"/>
            <a:ext cx="47361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¿Qué perfil?¿A qué segmento pertenece? </a:t>
            </a:r>
            <a:endParaRPr/>
          </a:p>
        </p:txBody>
      </p:sp>
      <p:sp>
        <p:nvSpPr>
          <p:cNvPr id="458" name="Google Shape;458;p52"/>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459" name="Google Shape;459;p52"/>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pic>
        <p:nvPicPr>
          <p:cNvPr descr="Résultat de recherche d'images pour &quot;target core&quot;" id="460" name="Google Shape;460;p52"/>
          <p:cNvPicPr preferRelativeResize="0"/>
          <p:nvPr/>
        </p:nvPicPr>
        <p:blipFill rotWithShape="1">
          <a:blip r:embed="rId4">
            <a:alphaModFix/>
          </a:blip>
          <a:srcRect b="0" l="0" r="0" t="0"/>
          <a:stretch/>
        </p:blipFill>
        <p:spPr>
          <a:xfrm>
            <a:off x="970925" y="1484882"/>
            <a:ext cx="2142251" cy="2060543"/>
          </a:xfrm>
          <a:prstGeom prst="rect">
            <a:avLst/>
          </a:prstGeom>
          <a:noFill/>
          <a:ln>
            <a:noFill/>
          </a:ln>
        </p:spPr>
      </p:pic>
      <p:sp>
        <p:nvSpPr>
          <p:cNvPr id="461" name="Google Shape;461;p52"/>
          <p:cNvSpPr txBox="1"/>
          <p:nvPr/>
        </p:nvSpPr>
        <p:spPr>
          <a:xfrm>
            <a:off x="641950" y="1075437"/>
            <a:ext cx="2800200" cy="3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¿Cuál es el core target?</a:t>
            </a:r>
            <a:endParaRPr/>
          </a:p>
        </p:txBody>
      </p:sp>
      <p:sp>
        <p:nvSpPr>
          <p:cNvPr id="462" name="Google Shape;462;p52"/>
          <p:cNvSpPr txBox="1"/>
          <p:nvPr/>
        </p:nvSpPr>
        <p:spPr>
          <a:xfrm>
            <a:off x="202725" y="4970275"/>
            <a:ext cx="4914900" cy="1293900"/>
          </a:xfrm>
          <a:prstGeom prst="rect">
            <a:avLst/>
          </a:prstGeom>
          <a:noFill/>
          <a:ln>
            <a:noFill/>
          </a:ln>
        </p:spPr>
        <p:txBody>
          <a:bodyPr anchorCtr="0" anchor="ctr" bIns="91425" lIns="91425" spcFirstLastPara="1" rIns="91425" wrap="square" tIns="91425">
            <a:noAutofit/>
          </a:bodyPr>
          <a:lstStyle/>
          <a:p>
            <a:pPr indent="0" lvl="0" marL="0" rtl="0" algn="ctr">
              <a:lnSpc>
                <a:spcPct val="110000"/>
              </a:lnSpc>
              <a:spcBef>
                <a:spcPts val="1200"/>
              </a:spcBef>
              <a:spcAft>
                <a:spcPts val="200"/>
              </a:spcAft>
              <a:buNone/>
            </a:pPr>
            <a:r>
              <a:rPr b="1" i="1" lang="es-ES" sz="2000">
                <a:solidFill>
                  <a:schemeClr val="dk1"/>
                </a:solidFill>
              </a:rPr>
              <a:t>“Si no te diriges hacia un target o público objetivo claro, al final será como si nunca hubieras hablado con nadie” </a:t>
            </a:r>
            <a:r>
              <a:rPr b="1" i="1" lang="es-ES" sz="900">
                <a:solidFill>
                  <a:schemeClr val="dk1"/>
                </a:solidFill>
              </a:rPr>
              <a:t>José Facchin</a:t>
            </a:r>
            <a:endParaRPr b="1" i="1" sz="900">
              <a:solidFill>
                <a:schemeClr val="dk1"/>
              </a:solidFill>
            </a:endParaRPr>
          </a:p>
        </p:txBody>
      </p:sp>
      <p:pic>
        <p:nvPicPr>
          <p:cNvPr id="463" name="Google Shape;463;p52"/>
          <p:cNvPicPr preferRelativeResize="0"/>
          <p:nvPr/>
        </p:nvPicPr>
        <p:blipFill rotWithShape="1">
          <a:blip r:embed="rId5">
            <a:alphaModFix/>
          </a:blip>
          <a:srcRect b="15554" l="13758" r="11385" t="0"/>
          <a:stretch/>
        </p:blipFill>
        <p:spPr>
          <a:xfrm>
            <a:off x="5779825" y="4894525"/>
            <a:ext cx="2369100" cy="144540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3"/>
          <p:cNvSpPr txBox="1"/>
          <p:nvPr/>
        </p:nvSpPr>
        <p:spPr>
          <a:xfrm>
            <a:off x="-62387" y="1737550"/>
            <a:ext cx="1378200" cy="82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t>¿Cómo hacerlo? </a:t>
            </a:r>
            <a:r>
              <a:rPr b="1" lang="es-ES" sz="1800"/>
              <a:t> </a:t>
            </a:r>
            <a:endParaRPr b="1" sz="1800"/>
          </a:p>
        </p:txBody>
      </p:sp>
      <p:sp>
        <p:nvSpPr>
          <p:cNvPr id="469" name="Google Shape;469;p53"/>
          <p:cNvSpPr txBox="1"/>
          <p:nvPr/>
        </p:nvSpPr>
        <p:spPr>
          <a:xfrm>
            <a:off x="244175" y="1066400"/>
            <a:ext cx="8535900" cy="55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2400"/>
              <a:t>Para identificar el público objetivo, debemos segmentar</a:t>
            </a:r>
            <a:endParaRPr sz="2400"/>
          </a:p>
        </p:txBody>
      </p:sp>
      <p:sp>
        <p:nvSpPr>
          <p:cNvPr id="470" name="Google Shape;470;p53"/>
          <p:cNvSpPr txBox="1"/>
          <p:nvPr/>
        </p:nvSpPr>
        <p:spPr>
          <a:xfrm>
            <a:off x="2012938" y="1530925"/>
            <a:ext cx="7073700" cy="1293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600">
                <a:solidFill>
                  <a:schemeClr val="dk1"/>
                </a:solidFill>
              </a:rPr>
              <a:t>I</a:t>
            </a:r>
            <a:r>
              <a:rPr lang="es-ES" sz="1600">
                <a:solidFill>
                  <a:schemeClr val="dk1"/>
                </a:solidFill>
              </a:rPr>
              <a:t>dentificar </a:t>
            </a:r>
            <a:r>
              <a:rPr b="1" lang="es-ES" sz="1600">
                <a:solidFill>
                  <a:schemeClr val="dk1"/>
                </a:solidFill>
              </a:rPr>
              <a:t>características específicas</a:t>
            </a:r>
            <a:r>
              <a:rPr lang="es-ES" sz="1600">
                <a:solidFill>
                  <a:schemeClr val="dk1"/>
                </a:solidFill>
              </a:rPr>
              <a:t> de un grupo de personas o empresas, según los parámetros más representativos del tipo de cliente potencial o propenso a adquirir nuestros productos o servicios.</a:t>
            </a:r>
            <a:endParaRPr sz="1600">
              <a:solidFill>
                <a:schemeClr val="dk1"/>
              </a:solidFill>
            </a:endParaRPr>
          </a:p>
          <a:p>
            <a:pPr indent="0" lvl="0" marL="0" rtl="0" algn="l">
              <a:spcBef>
                <a:spcPts val="0"/>
              </a:spcBef>
              <a:spcAft>
                <a:spcPts val="0"/>
              </a:spcAft>
              <a:buNone/>
            </a:pPr>
            <a:r>
              <a:rPr lang="es-ES" sz="1600">
                <a:solidFill>
                  <a:schemeClr val="dk1"/>
                </a:solidFill>
              </a:rPr>
              <a:t>Estas características se llaman </a:t>
            </a:r>
            <a:r>
              <a:rPr b="1" lang="es-ES" sz="1600">
                <a:solidFill>
                  <a:schemeClr val="dk1"/>
                </a:solidFill>
              </a:rPr>
              <a:t>perfil </a:t>
            </a:r>
            <a:r>
              <a:rPr lang="es-ES" sz="1600">
                <a:solidFill>
                  <a:schemeClr val="dk1"/>
                </a:solidFill>
              </a:rPr>
              <a:t>(del cliente, seguidor o usuario).</a:t>
            </a:r>
            <a:endParaRPr sz="1600">
              <a:solidFill>
                <a:schemeClr val="dk1"/>
              </a:solidFill>
            </a:endParaRPr>
          </a:p>
        </p:txBody>
      </p:sp>
      <p:sp>
        <p:nvSpPr>
          <p:cNvPr id="471" name="Google Shape;471;p53"/>
          <p:cNvSpPr/>
          <p:nvPr/>
        </p:nvSpPr>
        <p:spPr>
          <a:xfrm>
            <a:off x="1391938" y="1878850"/>
            <a:ext cx="621000" cy="403200"/>
          </a:xfrm>
          <a:prstGeom prst="rightArrow">
            <a:avLst>
              <a:gd fmla="val 50000" name="adj1"/>
              <a:gd fmla="val 50000" name="adj2"/>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3"/>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473" name="Google Shape;473;p53"/>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sp>
        <p:nvSpPr>
          <p:cNvPr id="474" name="Google Shape;474;p53"/>
          <p:cNvSpPr txBox="1"/>
          <p:nvPr/>
        </p:nvSpPr>
        <p:spPr>
          <a:xfrm>
            <a:off x="2134600" y="2832300"/>
            <a:ext cx="6756900" cy="15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s-ES" sz="1600" u="none">
                <a:solidFill>
                  <a:srgbClr val="000000"/>
                </a:solidFill>
                <a:latin typeface="Arial"/>
                <a:ea typeface="Arial"/>
                <a:cs typeface="Arial"/>
                <a:sym typeface="Arial"/>
              </a:rPr>
              <a:t>«la segmentación es un proceso de división del mercado en subgrupos homogéneos, de acuerdo con algún criterio o con necesidades similares que buscan productos o soluciones similares, para permitir poner en práctica una estrategia comercial diferenciada». </a:t>
            </a:r>
            <a:endParaRPr sz="1600"/>
          </a:p>
        </p:txBody>
      </p:sp>
      <p:sp>
        <p:nvSpPr>
          <p:cNvPr id="475" name="Google Shape;475;p53"/>
          <p:cNvSpPr/>
          <p:nvPr/>
        </p:nvSpPr>
        <p:spPr>
          <a:xfrm>
            <a:off x="1078200" y="4216757"/>
            <a:ext cx="2316300" cy="2130000"/>
          </a:xfrm>
          <a:prstGeom prst="ellipse">
            <a:avLst/>
          </a:prstGeom>
          <a:solidFill>
            <a:srgbClr val="00B0EA"/>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476" name="Google Shape;476;p53"/>
          <p:cNvSpPr txBox="1"/>
          <p:nvPr/>
        </p:nvSpPr>
        <p:spPr>
          <a:xfrm>
            <a:off x="1607101" y="4395196"/>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77" name="Google Shape;477;p53"/>
          <p:cNvSpPr txBox="1"/>
          <p:nvPr/>
        </p:nvSpPr>
        <p:spPr>
          <a:xfrm>
            <a:off x="1898908" y="4183300"/>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78" name="Google Shape;478;p53"/>
          <p:cNvSpPr txBox="1"/>
          <p:nvPr/>
        </p:nvSpPr>
        <p:spPr>
          <a:xfrm>
            <a:off x="1277677" y="5025308"/>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79" name="Google Shape;479;p53"/>
          <p:cNvSpPr txBox="1"/>
          <p:nvPr/>
        </p:nvSpPr>
        <p:spPr>
          <a:xfrm>
            <a:off x="1917146" y="4725586"/>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80" name="Google Shape;480;p53"/>
          <p:cNvSpPr txBox="1"/>
          <p:nvPr/>
        </p:nvSpPr>
        <p:spPr>
          <a:xfrm>
            <a:off x="2300144" y="4388225"/>
            <a:ext cx="311400" cy="5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81" name="Google Shape;481;p53"/>
          <p:cNvSpPr txBox="1"/>
          <p:nvPr/>
        </p:nvSpPr>
        <p:spPr>
          <a:xfrm>
            <a:off x="2511020" y="5220476"/>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82" name="Google Shape;482;p53"/>
          <p:cNvSpPr txBox="1"/>
          <p:nvPr/>
        </p:nvSpPr>
        <p:spPr>
          <a:xfrm>
            <a:off x="2666043" y="4725586"/>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83" name="Google Shape;483;p53"/>
          <p:cNvSpPr txBox="1"/>
          <p:nvPr/>
        </p:nvSpPr>
        <p:spPr>
          <a:xfrm>
            <a:off x="2081288" y="5260903"/>
            <a:ext cx="3099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84" name="Google Shape;484;p53"/>
          <p:cNvSpPr txBox="1"/>
          <p:nvPr/>
        </p:nvSpPr>
        <p:spPr>
          <a:xfrm>
            <a:off x="2249989" y="4891479"/>
            <a:ext cx="3567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85" name="Google Shape;485;p53"/>
          <p:cNvSpPr/>
          <p:nvPr/>
        </p:nvSpPr>
        <p:spPr>
          <a:xfrm>
            <a:off x="5867025" y="3986400"/>
            <a:ext cx="2379900" cy="2208000"/>
          </a:xfrm>
          <a:prstGeom prst="ellipse">
            <a:avLst/>
          </a:prstGeom>
          <a:solidFill>
            <a:srgbClr val="00B0EA"/>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486" name="Google Shape;486;p53"/>
          <p:cNvSpPr txBox="1"/>
          <p:nvPr/>
        </p:nvSpPr>
        <p:spPr>
          <a:xfrm>
            <a:off x="2867800" y="5312483"/>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87" name="Google Shape;487;p53"/>
          <p:cNvSpPr/>
          <p:nvPr/>
        </p:nvSpPr>
        <p:spPr>
          <a:xfrm>
            <a:off x="6993051" y="5215427"/>
            <a:ext cx="953700" cy="824100"/>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488" name="Google Shape;488;p53"/>
          <p:cNvSpPr txBox="1"/>
          <p:nvPr/>
        </p:nvSpPr>
        <p:spPr>
          <a:xfrm>
            <a:off x="3023147" y="4902631"/>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89" name="Google Shape;489;p53"/>
          <p:cNvSpPr txBox="1"/>
          <p:nvPr/>
        </p:nvSpPr>
        <p:spPr>
          <a:xfrm>
            <a:off x="2764072" y="4388225"/>
            <a:ext cx="311400" cy="514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90" name="Google Shape;490;p53"/>
          <p:cNvSpPr/>
          <p:nvPr/>
        </p:nvSpPr>
        <p:spPr>
          <a:xfrm>
            <a:off x="7335050" y="4372325"/>
            <a:ext cx="871800" cy="824100"/>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491" name="Google Shape;491;p53"/>
          <p:cNvSpPr/>
          <p:nvPr/>
        </p:nvSpPr>
        <p:spPr>
          <a:xfrm>
            <a:off x="6043775" y="4970325"/>
            <a:ext cx="871800" cy="880200"/>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492" name="Google Shape;492;p53"/>
          <p:cNvSpPr/>
          <p:nvPr/>
        </p:nvSpPr>
        <p:spPr>
          <a:xfrm>
            <a:off x="6322417" y="4007964"/>
            <a:ext cx="1025100" cy="1002300"/>
          </a:xfrm>
          <a:prstGeom prst="ellipse">
            <a:avLst/>
          </a:prstGeom>
          <a:no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493" name="Google Shape;493;p53"/>
          <p:cNvSpPr txBox="1"/>
          <p:nvPr/>
        </p:nvSpPr>
        <p:spPr>
          <a:xfrm>
            <a:off x="1277677" y="4657278"/>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94" name="Google Shape;494;p53"/>
          <p:cNvSpPr txBox="1"/>
          <p:nvPr/>
        </p:nvSpPr>
        <p:spPr>
          <a:xfrm>
            <a:off x="1643577" y="4993245"/>
            <a:ext cx="311400" cy="51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500" u="none">
                <a:solidFill>
                  <a:srgbClr val="000000"/>
                </a:solidFill>
                <a:latin typeface="Arial"/>
                <a:ea typeface="Arial"/>
                <a:cs typeface="Arial"/>
                <a:sym typeface="Arial"/>
              </a:rPr>
              <a:t>X</a:t>
            </a:r>
            <a:endParaRPr sz="700"/>
          </a:p>
        </p:txBody>
      </p:sp>
      <p:sp>
        <p:nvSpPr>
          <p:cNvPr id="495" name="Google Shape;495;p53"/>
          <p:cNvSpPr txBox="1"/>
          <p:nvPr/>
        </p:nvSpPr>
        <p:spPr>
          <a:xfrm>
            <a:off x="6361794" y="4316220"/>
            <a:ext cx="336000" cy="53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496" name="Google Shape;496;p53"/>
          <p:cNvSpPr txBox="1"/>
          <p:nvPr/>
        </p:nvSpPr>
        <p:spPr>
          <a:xfrm>
            <a:off x="6676812" y="4026150"/>
            <a:ext cx="336000" cy="53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497" name="Google Shape;497;p53"/>
          <p:cNvSpPr txBox="1"/>
          <p:nvPr/>
        </p:nvSpPr>
        <p:spPr>
          <a:xfrm>
            <a:off x="6119978" y="5135809"/>
            <a:ext cx="394800" cy="58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600"/>
          </a:p>
        </p:txBody>
      </p:sp>
      <p:sp>
        <p:nvSpPr>
          <p:cNvPr id="498" name="Google Shape;498;p53"/>
          <p:cNvSpPr txBox="1"/>
          <p:nvPr/>
        </p:nvSpPr>
        <p:spPr>
          <a:xfrm>
            <a:off x="6696500" y="4366869"/>
            <a:ext cx="336000" cy="53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499" name="Google Shape;499;p53"/>
          <p:cNvSpPr txBox="1"/>
          <p:nvPr/>
        </p:nvSpPr>
        <p:spPr>
          <a:xfrm>
            <a:off x="7011518" y="4308968"/>
            <a:ext cx="336000" cy="53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500" name="Google Shape;500;p53"/>
          <p:cNvSpPr txBox="1"/>
          <p:nvPr/>
        </p:nvSpPr>
        <p:spPr>
          <a:xfrm>
            <a:off x="7278544" y="5219788"/>
            <a:ext cx="336000" cy="53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501" name="Google Shape;501;p53"/>
          <p:cNvSpPr txBox="1"/>
          <p:nvPr/>
        </p:nvSpPr>
        <p:spPr>
          <a:xfrm>
            <a:off x="7657363" y="4734703"/>
            <a:ext cx="336000" cy="53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502" name="Google Shape;502;p53"/>
          <p:cNvSpPr txBox="1"/>
          <p:nvPr/>
        </p:nvSpPr>
        <p:spPr>
          <a:xfrm>
            <a:off x="7087718" y="5425851"/>
            <a:ext cx="334500" cy="53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503" name="Google Shape;503;p53"/>
          <p:cNvSpPr txBox="1"/>
          <p:nvPr/>
        </p:nvSpPr>
        <p:spPr>
          <a:xfrm>
            <a:off x="7368280" y="4471407"/>
            <a:ext cx="385200" cy="53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504" name="Google Shape;504;p53"/>
          <p:cNvSpPr txBox="1"/>
          <p:nvPr/>
        </p:nvSpPr>
        <p:spPr>
          <a:xfrm>
            <a:off x="7435103" y="5545562"/>
            <a:ext cx="336000" cy="53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505" name="Google Shape;505;p53"/>
          <p:cNvSpPr txBox="1"/>
          <p:nvPr/>
        </p:nvSpPr>
        <p:spPr>
          <a:xfrm>
            <a:off x="7686989" y="4385168"/>
            <a:ext cx="336000" cy="53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506" name="Google Shape;506;p53"/>
          <p:cNvSpPr txBox="1"/>
          <p:nvPr/>
        </p:nvSpPr>
        <p:spPr>
          <a:xfrm>
            <a:off x="6515517" y="4587435"/>
            <a:ext cx="336000" cy="53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sp>
        <p:nvSpPr>
          <p:cNvPr id="507" name="Google Shape;507;p53"/>
          <p:cNvSpPr txBox="1"/>
          <p:nvPr/>
        </p:nvSpPr>
        <p:spPr>
          <a:xfrm>
            <a:off x="6401171" y="5243220"/>
            <a:ext cx="336000" cy="53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s-ES" sz="2400" u="none">
                <a:solidFill>
                  <a:srgbClr val="000000"/>
                </a:solidFill>
                <a:latin typeface="Arial"/>
                <a:ea typeface="Arial"/>
                <a:cs typeface="Arial"/>
                <a:sym typeface="Arial"/>
              </a:rPr>
              <a:t>X</a:t>
            </a:r>
            <a:endParaRPr sz="2400"/>
          </a:p>
        </p:txBody>
      </p:sp>
      <p:cxnSp>
        <p:nvCxnSpPr>
          <p:cNvPr id="508" name="Google Shape;508;p53"/>
          <p:cNvCxnSpPr>
            <a:stCxn id="475" idx="6"/>
          </p:cNvCxnSpPr>
          <p:nvPr/>
        </p:nvCxnSpPr>
        <p:spPr>
          <a:xfrm flipH="1" rot="10800000">
            <a:off x="3394500" y="5275157"/>
            <a:ext cx="2379900" cy="6600"/>
          </a:xfrm>
          <a:prstGeom prst="straightConnector1">
            <a:avLst/>
          </a:prstGeom>
          <a:noFill/>
          <a:ln cap="flat" cmpd="sng" w="57150">
            <a:solidFill>
              <a:srgbClr val="00B0EA"/>
            </a:solidFill>
            <a:prstDash val="solid"/>
            <a:miter lim="800000"/>
            <a:headEnd len="med" w="med" type="none"/>
            <a:tailEnd len="med" w="med" type="stealth"/>
          </a:ln>
        </p:spPr>
      </p:cxnSp>
      <p:sp>
        <p:nvSpPr>
          <p:cNvPr id="509" name="Google Shape;509;p53"/>
          <p:cNvSpPr txBox="1"/>
          <p:nvPr/>
        </p:nvSpPr>
        <p:spPr>
          <a:xfrm>
            <a:off x="872020" y="180600"/>
            <a:ext cx="70626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70C0"/>
              </a:buClr>
              <a:buSzPts val="3600"/>
              <a:buFont typeface="Arial"/>
              <a:buNone/>
            </a:pPr>
            <a:r>
              <a:rPr b="1" i="0" lang="es-ES" sz="3000" u="none">
                <a:solidFill>
                  <a:srgbClr val="FFFFFF"/>
                </a:solidFill>
                <a:latin typeface="Arial"/>
                <a:ea typeface="Arial"/>
                <a:cs typeface="Arial"/>
                <a:sym typeface="Arial"/>
              </a:rPr>
              <a:t>¿Qué es segmentar?</a:t>
            </a:r>
            <a:endParaRPr sz="3000">
              <a:solidFill>
                <a:srgbClr val="FFFFFF"/>
              </a:solidFill>
            </a:endParaRPr>
          </a:p>
        </p:txBody>
      </p:sp>
      <p:sp>
        <p:nvSpPr>
          <p:cNvPr id="510" name="Google Shape;510;p53"/>
          <p:cNvSpPr/>
          <p:nvPr/>
        </p:nvSpPr>
        <p:spPr>
          <a:xfrm>
            <a:off x="1452288" y="3107275"/>
            <a:ext cx="621000" cy="403200"/>
          </a:xfrm>
          <a:prstGeom prst="rightArrow">
            <a:avLst>
              <a:gd fmla="val 50000" name="adj1"/>
              <a:gd fmla="val 50000" name="adj2"/>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4"/>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517" name="Google Shape;517;p54"/>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pic>
        <p:nvPicPr>
          <p:cNvPr id="518" name="Google Shape;518;p54"/>
          <p:cNvPicPr preferRelativeResize="0"/>
          <p:nvPr/>
        </p:nvPicPr>
        <p:blipFill rotWithShape="1">
          <a:blip r:embed="rId3">
            <a:alphaModFix/>
          </a:blip>
          <a:srcRect b="0" l="0" r="0" t="0"/>
          <a:stretch/>
        </p:blipFill>
        <p:spPr>
          <a:xfrm>
            <a:off x="1384300" y="1438275"/>
            <a:ext cx="7659675" cy="4681812"/>
          </a:xfrm>
          <a:prstGeom prst="rect">
            <a:avLst/>
          </a:prstGeom>
          <a:noFill/>
          <a:ln>
            <a:noFill/>
          </a:ln>
        </p:spPr>
      </p:pic>
      <p:sp>
        <p:nvSpPr>
          <p:cNvPr id="519" name="Google Shape;519;p54"/>
          <p:cNvSpPr txBox="1"/>
          <p:nvPr/>
        </p:nvSpPr>
        <p:spPr>
          <a:xfrm>
            <a:off x="0" y="3273425"/>
            <a:ext cx="1361700" cy="52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ES" sz="1800" u="none">
                <a:solidFill>
                  <a:srgbClr val="000000"/>
                </a:solidFill>
                <a:latin typeface="Arial"/>
                <a:ea typeface="Arial"/>
                <a:cs typeface="Arial"/>
                <a:sym typeface="Arial"/>
              </a:rPr>
              <a:t>Objetivos</a:t>
            </a:r>
            <a:endParaRPr sz="1800"/>
          </a:p>
        </p:txBody>
      </p:sp>
      <p:sp>
        <p:nvSpPr>
          <p:cNvPr id="520" name="Google Shape;520;p54"/>
          <p:cNvSpPr txBox="1"/>
          <p:nvPr/>
        </p:nvSpPr>
        <p:spPr>
          <a:xfrm>
            <a:off x="22602" y="5016500"/>
            <a:ext cx="1361700" cy="52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1" i="0" lang="es-ES" sz="1800" u="none">
                <a:solidFill>
                  <a:srgbClr val="000000"/>
                </a:solidFill>
                <a:latin typeface="Arial"/>
                <a:ea typeface="Arial"/>
                <a:cs typeface="Arial"/>
                <a:sym typeface="Arial"/>
              </a:rPr>
              <a:t>Subjetivos</a:t>
            </a:r>
            <a:endParaRPr sz="1800"/>
          </a:p>
        </p:txBody>
      </p:sp>
      <p:sp>
        <p:nvSpPr>
          <p:cNvPr id="521" name="Google Shape;521;p54"/>
          <p:cNvSpPr txBox="1"/>
          <p:nvPr/>
        </p:nvSpPr>
        <p:spPr>
          <a:xfrm>
            <a:off x="45187" y="6073762"/>
            <a:ext cx="3159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Fuente: Santesmases (1992)</a:t>
            </a:r>
            <a:endParaRPr/>
          </a:p>
        </p:txBody>
      </p:sp>
      <p:sp>
        <p:nvSpPr>
          <p:cNvPr id="522" name="Google Shape;522;p54"/>
          <p:cNvSpPr txBox="1"/>
          <p:nvPr/>
        </p:nvSpPr>
        <p:spPr>
          <a:xfrm>
            <a:off x="1857450" y="4576300"/>
            <a:ext cx="1888200" cy="369900"/>
          </a:xfrm>
          <a:prstGeom prst="rect">
            <a:avLst/>
          </a:prstGeom>
          <a:noFill/>
          <a:ln>
            <a:noFill/>
          </a:ln>
        </p:spPr>
        <p:txBody>
          <a:bodyPr anchorCtr="0" anchor="t" bIns="91425" lIns="91425" spcFirstLastPara="1" rIns="91425" wrap="square" tIns="91425">
            <a:noAutofit/>
          </a:bodyPr>
          <a:lstStyle/>
          <a:p>
            <a:pPr indent="-151999" lvl="0" marL="28799" rtl="0" algn="l">
              <a:spcBef>
                <a:spcPts val="0"/>
              </a:spcBef>
              <a:spcAft>
                <a:spcPts val="0"/>
              </a:spcAft>
              <a:buSzPts val="1600"/>
              <a:buChar char="-"/>
            </a:pPr>
            <a:r>
              <a:rPr lang="es-ES" sz="1600"/>
              <a:t>Psicográficas</a:t>
            </a:r>
            <a:endParaRPr sz="1600"/>
          </a:p>
        </p:txBody>
      </p:sp>
      <p:sp>
        <p:nvSpPr>
          <p:cNvPr id="523" name="Google Shape;523;p54"/>
          <p:cNvSpPr txBox="1"/>
          <p:nvPr/>
        </p:nvSpPr>
        <p:spPr>
          <a:xfrm>
            <a:off x="1857450" y="5566900"/>
            <a:ext cx="1456800" cy="369900"/>
          </a:xfrm>
          <a:prstGeom prst="rect">
            <a:avLst/>
          </a:prstGeom>
          <a:noFill/>
          <a:ln>
            <a:noFill/>
          </a:ln>
        </p:spPr>
        <p:txBody>
          <a:bodyPr anchorCtr="0" anchor="t" bIns="91425" lIns="0" spcFirstLastPara="1" rIns="0" wrap="square" tIns="91425">
            <a:noAutofit/>
          </a:bodyPr>
          <a:lstStyle/>
          <a:p>
            <a:pPr indent="-116000" lvl="0" marL="100799" rtl="0" algn="l">
              <a:spcBef>
                <a:spcPts val="0"/>
              </a:spcBef>
              <a:spcAft>
                <a:spcPts val="0"/>
              </a:spcAft>
              <a:buSzPts val="1600"/>
              <a:buChar char="-"/>
            </a:pPr>
            <a:r>
              <a:rPr lang="es-ES" sz="1600"/>
              <a:t>Clase Social</a:t>
            </a:r>
            <a:endParaRPr sz="1600"/>
          </a:p>
        </p:txBody>
      </p:sp>
      <p:sp>
        <p:nvSpPr>
          <p:cNvPr id="524" name="Google Shape;524;p54"/>
          <p:cNvSpPr txBox="1"/>
          <p:nvPr/>
        </p:nvSpPr>
        <p:spPr>
          <a:xfrm>
            <a:off x="1857450" y="4042900"/>
            <a:ext cx="3041100" cy="369900"/>
          </a:xfrm>
          <a:prstGeom prst="rect">
            <a:avLst/>
          </a:prstGeom>
          <a:noFill/>
          <a:ln>
            <a:noFill/>
          </a:ln>
        </p:spPr>
        <p:txBody>
          <a:bodyPr anchorCtr="0" anchor="t" bIns="91425" lIns="0" spcFirstLastPara="1" rIns="0" wrap="square" tIns="91425">
            <a:noAutofit/>
          </a:bodyPr>
          <a:lstStyle/>
          <a:p>
            <a:pPr indent="-116000" lvl="0" marL="100799" rtl="0" algn="l">
              <a:spcBef>
                <a:spcPts val="0"/>
              </a:spcBef>
              <a:spcAft>
                <a:spcPts val="0"/>
              </a:spcAft>
              <a:buSzPts val="1600"/>
              <a:buChar char="-"/>
            </a:pPr>
            <a:r>
              <a:rPr lang="es-ES" sz="1600"/>
              <a:t>Tamaño de la ciudad, clima...</a:t>
            </a:r>
            <a:endParaRPr sz="1600"/>
          </a:p>
        </p:txBody>
      </p:sp>
      <p:sp>
        <p:nvSpPr>
          <p:cNvPr id="525" name="Google Shape;525;p54"/>
          <p:cNvSpPr txBox="1"/>
          <p:nvPr>
            <p:ph type="title"/>
          </p:nvPr>
        </p:nvSpPr>
        <p:spPr>
          <a:xfrm>
            <a:off x="386725" y="992600"/>
            <a:ext cx="8529600" cy="522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sz="2400">
                <a:solidFill>
                  <a:srgbClr val="D21E6D"/>
                </a:solidFill>
              </a:rPr>
              <a:t>Bases para segmentar los mercados de los consumidores</a:t>
            </a:r>
            <a:endParaRPr sz="2400">
              <a:solidFill>
                <a:srgbClr val="D21E6D"/>
              </a:solidFill>
            </a:endParaRPr>
          </a:p>
        </p:txBody>
      </p:sp>
      <p:sp>
        <p:nvSpPr>
          <p:cNvPr id="526" name="Google Shape;526;p54"/>
          <p:cNvSpPr txBox="1"/>
          <p:nvPr/>
        </p:nvSpPr>
        <p:spPr>
          <a:xfrm>
            <a:off x="1875350" y="30150"/>
            <a:ext cx="57630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b) C</a:t>
            </a:r>
            <a:r>
              <a:rPr b="1" i="0" lang="es-ES" sz="2400" u="none">
                <a:solidFill>
                  <a:srgbClr val="FFFFFF"/>
                </a:solidFill>
                <a:latin typeface="Arial"/>
                <a:ea typeface="Arial"/>
                <a:cs typeface="Arial"/>
                <a:sym typeface="Arial"/>
              </a:rPr>
              <a:t>riterios de segmentación</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5"/>
          <p:cNvSpPr txBox="1"/>
          <p:nvPr/>
        </p:nvSpPr>
        <p:spPr>
          <a:xfrm>
            <a:off x="6" y="769150"/>
            <a:ext cx="61278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4000"/>
              <a:buFont typeface="Arial"/>
              <a:buNone/>
            </a:pPr>
            <a:r>
              <a:rPr b="1" i="0" lang="es-ES" sz="2400" u="none">
                <a:solidFill>
                  <a:srgbClr val="000000"/>
                </a:solidFill>
                <a:latin typeface="Arial"/>
                <a:ea typeface="Arial"/>
                <a:cs typeface="Arial"/>
                <a:sym typeface="Arial"/>
              </a:rPr>
              <a:t>Ejemplo Gillette: mercado del afeitado</a:t>
            </a:r>
            <a:endParaRPr sz="2400"/>
          </a:p>
        </p:txBody>
      </p:sp>
      <p:sp>
        <p:nvSpPr>
          <p:cNvPr id="533" name="Google Shape;533;p55"/>
          <p:cNvSpPr/>
          <p:nvPr/>
        </p:nvSpPr>
        <p:spPr>
          <a:xfrm>
            <a:off x="139700" y="2381250"/>
            <a:ext cx="2344800" cy="11619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Hombres</a:t>
            </a:r>
            <a:endParaRPr/>
          </a:p>
        </p:txBody>
      </p:sp>
      <p:sp>
        <p:nvSpPr>
          <p:cNvPr id="534" name="Google Shape;534;p55"/>
          <p:cNvSpPr/>
          <p:nvPr/>
        </p:nvSpPr>
        <p:spPr>
          <a:xfrm>
            <a:off x="139700" y="4535479"/>
            <a:ext cx="2344800" cy="1163700"/>
          </a:xfrm>
          <a:prstGeom prst="ellipse">
            <a:avLst/>
          </a:prstGeom>
          <a:solidFill>
            <a:srgbClr val="F2760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Arial"/>
              <a:buNone/>
            </a:pPr>
            <a:r>
              <a:rPr b="1" i="0" lang="es-ES" sz="2000" u="none">
                <a:solidFill>
                  <a:srgbClr val="FFFFFF"/>
                </a:solidFill>
                <a:latin typeface="Arial"/>
                <a:ea typeface="Arial"/>
                <a:cs typeface="Arial"/>
                <a:sym typeface="Arial"/>
              </a:rPr>
              <a:t>Mujeres</a:t>
            </a:r>
            <a:endParaRPr/>
          </a:p>
        </p:txBody>
      </p:sp>
      <p:cxnSp>
        <p:nvCxnSpPr>
          <p:cNvPr id="535" name="Google Shape;535;p55"/>
          <p:cNvCxnSpPr/>
          <p:nvPr/>
        </p:nvCxnSpPr>
        <p:spPr>
          <a:xfrm>
            <a:off x="6374675" y="1382875"/>
            <a:ext cx="0" cy="4459200"/>
          </a:xfrm>
          <a:prstGeom prst="straightConnector1">
            <a:avLst/>
          </a:prstGeom>
          <a:noFill/>
          <a:ln cap="flat" cmpd="sng" w="57150">
            <a:solidFill>
              <a:srgbClr val="00B0EA"/>
            </a:solidFill>
            <a:prstDash val="solid"/>
            <a:miter lim="800000"/>
            <a:headEnd len="med" w="med" type="triangle"/>
            <a:tailEnd len="med" w="med" type="triangle"/>
          </a:ln>
        </p:spPr>
      </p:cxnSp>
      <p:sp>
        <p:nvSpPr>
          <p:cNvPr id="536" name="Google Shape;536;p55"/>
          <p:cNvSpPr/>
          <p:nvPr/>
        </p:nvSpPr>
        <p:spPr>
          <a:xfrm>
            <a:off x="5015775" y="2513175"/>
            <a:ext cx="2857500" cy="2313000"/>
          </a:xfrm>
          <a:prstGeom prst="roundRect">
            <a:avLst>
              <a:gd fmla="val 16667" name="adj"/>
            </a:avLst>
          </a:prstGeom>
          <a:gradFill>
            <a:gsLst>
              <a:gs pos="0">
                <a:srgbClr val="45BBF3"/>
              </a:gs>
              <a:gs pos="50000">
                <a:srgbClr val="00B6F6"/>
              </a:gs>
              <a:gs pos="100000">
                <a:srgbClr val="00A6E4"/>
              </a:gs>
            </a:gsLst>
            <a:lin ang="5400012" scaled="0"/>
          </a:gradFill>
          <a:ln>
            <a:noFill/>
          </a:ln>
          <a:effectLst>
            <a:outerShdw blurRad="63500" dir="5400000" dist="19050">
              <a:srgbClr val="000000">
                <a:alpha val="627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s-ES" sz="2400" u="none">
                <a:solidFill>
                  <a:srgbClr val="000000"/>
                </a:solidFill>
                <a:latin typeface="Arial"/>
                <a:ea typeface="Arial"/>
                <a:cs typeface="Arial"/>
                <a:sym typeface="Arial"/>
              </a:rPr>
              <a:t>Eje de Segmentación </a:t>
            </a:r>
            <a:r>
              <a:rPr b="1" i="0" lang="es-ES" sz="2400" u="none">
                <a:solidFill>
                  <a:srgbClr val="000000"/>
                </a:solidFill>
              </a:rPr>
              <a:t>Primaria o genérica:</a:t>
            </a:r>
            <a:endParaRPr b="1"/>
          </a:p>
          <a:p>
            <a:pPr indent="0" lvl="0" marL="0" marR="0" rtl="0" algn="ctr">
              <a:lnSpc>
                <a:spcPct val="100000"/>
              </a:lnSpc>
              <a:spcBef>
                <a:spcPts val="0"/>
              </a:spcBef>
              <a:spcAft>
                <a:spcPts val="0"/>
              </a:spcAft>
              <a:buClr>
                <a:srgbClr val="000000"/>
              </a:buClr>
              <a:buSzPts val="2400"/>
              <a:buFont typeface="Arial"/>
              <a:buNone/>
            </a:pPr>
            <a:r>
              <a:rPr b="0" i="0" lang="es-ES" sz="2400" u="none">
                <a:solidFill>
                  <a:srgbClr val="000000"/>
                </a:solidFill>
                <a:latin typeface="Arial"/>
                <a:ea typeface="Arial"/>
                <a:cs typeface="Arial"/>
                <a:sym typeface="Arial"/>
              </a:rPr>
              <a:t>El sexo</a:t>
            </a:r>
            <a:endParaRPr/>
          </a:p>
        </p:txBody>
      </p:sp>
      <p:sp>
        <p:nvSpPr>
          <p:cNvPr id="537" name="Google Shape;537;p55"/>
          <p:cNvSpPr txBox="1"/>
          <p:nvPr/>
        </p:nvSpPr>
        <p:spPr>
          <a:xfrm>
            <a:off x="5041175" y="5926300"/>
            <a:ext cx="26226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Criterio Objetivo</a:t>
            </a:r>
            <a:endParaRPr/>
          </a:p>
        </p:txBody>
      </p:sp>
      <p:pic>
        <p:nvPicPr>
          <p:cNvPr descr="Résultat de recherche d'images pour &quot;gillette afeitado&quot;" id="538" name="Google Shape;538;p55"/>
          <p:cNvPicPr preferRelativeResize="0"/>
          <p:nvPr/>
        </p:nvPicPr>
        <p:blipFill rotWithShape="1">
          <a:blip r:embed="rId3">
            <a:alphaModFix/>
          </a:blip>
          <a:srcRect b="4511" l="15125" r="18967" t="5268"/>
          <a:stretch/>
        </p:blipFill>
        <p:spPr>
          <a:xfrm>
            <a:off x="2972025" y="1816100"/>
            <a:ext cx="1131900" cy="2032650"/>
          </a:xfrm>
          <a:prstGeom prst="rect">
            <a:avLst/>
          </a:prstGeom>
          <a:noFill/>
          <a:ln>
            <a:noFill/>
          </a:ln>
        </p:spPr>
      </p:pic>
      <p:pic>
        <p:nvPicPr>
          <p:cNvPr descr="Résultat de recherche d'images pour &quot;gillette afeitado venus&quot;" id="539" name="Google Shape;539;p55"/>
          <p:cNvPicPr preferRelativeResize="0"/>
          <p:nvPr/>
        </p:nvPicPr>
        <p:blipFill rotWithShape="1">
          <a:blip r:embed="rId4">
            <a:alphaModFix/>
          </a:blip>
          <a:srcRect b="0" l="26233" r="27765" t="2562"/>
          <a:stretch/>
        </p:blipFill>
        <p:spPr>
          <a:xfrm>
            <a:off x="3005125" y="4013200"/>
            <a:ext cx="1131899" cy="2313000"/>
          </a:xfrm>
          <a:prstGeom prst="rect">
            <a:avLst/>
          </a:prstGeom>
          <a:noFill/>
          <a:ln>
            <a:noFill/>
          </a:ln>
        </p:spPr>
      </p:pic>
      <p:sp>
        <p:nvSpPr>
          <p:cNvPr id="540" name="Google Shape;540;p55"/>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541" name="Google Shape;541;p55"/>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sp>
        <p:nvSpPr>
          <p:cNvPr id="542" name="Google Shape;542;p55"/>
          <p:cNvSpPr txBox="1"/>
          <p:nvPr/>
        </p:nvSpPr>
        <p:spPr>
          <a:xfrm>
            <a:off x="1875350" y="30150"/>
            <a:ext cx="57630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b) C</a:t>
            </a:r>
            <a:r>
              <a:rPr b="1" i="0" lang="es-ES" sz="2400" u="none">
                <a:solidFill>
                  <a:srgbClr val="FFFFFF"/>
                </a:solidFill>
                <a:latin typeface="Arial"/>
                <a:ea typeface="Arial"/>
                <a:cs typeface="Arial"/>
                <a:sym typeface="Arial"/>
              </a:rPr>
              <a:t>riterios de segmentación</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8"/>
          <p:cNvSpPr txBox="1"/>
          <p:nvPr/>
        </p:nvSpPr>
        <p:spPr>
          <a:xfrm>
            <a:off x="106575" y="2128150"/>
            <a:ext cx="3154800" cy="12246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b="1" lang="es-ES" sz="3600">
                <a:solidFill>
                  <a:srgbClr val="000000"/>
                </a:solidFill>
              </a:rPr>
              <a:t>¿Qué temas vamos a ver?</a:t>
            </a:r>
            <a:endParaRPr sz="3600">
              <a:solidFill>
                <a:srgbClr val="000000"/>
              </a:solidFill>
            </a:endParaRPr>
          </a:p>
        </p:txBody>
      </p:sp>
      <p:sp>
        <p:nvSpPr>
          <p:cNvPr id="269" name="Google Shape;269;p38"/>
          <p:cNvSpPr txBox="1"/>
          <p:nvPr/>
        </p:nvSpPr>
        <p:spPr>
          <a:xfrm>
            <a:off x="3610900" y="1173075"/>
            <a:ext cx="5533200" cy="546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sz="2200">
                <a:solidFill>
                  <a:srgbClr val="000000"/>
                </a:solidFill>
              </a:rPr>
              <a:t>1- Concepto del Marketing</a:t>
            </a:r>
            <a:endParaRPr sz="2200">
              <a:solidFill>
                <a:srgbClr val="000000"/>
              </a:solidFill>
            </a:endParaRPr>
          </a:p>
          <a:p>
            <a:pPr indent="0" lvl="0" marL="0" rtl="0" algn="l">
              <a:spcBef>
                <a:spcPts val="0"/>
              </a:spcBef>
              <a:spcAft>
                <a:spcPts val="0"/>
              </a:spcAft>
              <a:buNone/>
            </a:pPr>
            <a:r>
              <a:rPr lang="es-ES" sz="2200"/>
              <a:t>2- Las fases del Marketing</a:t>
            </a:r>
            <a:endParaRPr sz="2200"/>
          </a:p>
          <a:p>
            <a:pPr indent="0" lvl="0" marL="0" rtl="0" algn="l">
              <a:spcBef>
                <a:spcPts val="0"/>
              </a:spcBef>
              <a:spcAft>
                <a:spcPts val="0"/>
              </a:spcAft>
              <a:buNone/>
            </a:pPr>
            <a:r>
              <a:t/>
            </a:r>
            <a:endParaRPr sz="2200"/>
          </a:p>
          <a:p>
            <a:pPr indent="0" lvl="0" marL="457200" rtl="0" algn="l">
              <a:spcBef>
                <a:spcPts val="0"/>
              </a:spcBef>
              <a:spcAft>
                <a:spcPts val="0"/>
              </a:spcAft>
              <a:buNone/>
            </a:pPr>
            <a:r>
              <a:rPr lang="es-ES" sz="2200"/>
              <a:t>a- Análisis del entorno y del mercado</a:t>
            </a:r>
            <a:endParaRPr sz="2200"/>
          </a:p>
          <a:p>
            <a:pPr indent="0" lvl="0" marL="457200" rtl="0" algn="l">
              <a:spcBef>
                <a:spcPts val="0"/>
              </a:spcBef>
              <a:spcAft>
                <a:spcPts val="0"/>
              </a:spcAft>
              <a:buNone/>
            </a:pPr>
            <a:r>
              <a:rPr lang="es-ES" sz="2200"/>
              <a:t>b- Segmentación y target</a:t>
            </a:r>
            <a:endParaRPr sz="2200"/>
          </a:p>
          <a:p>
            <a:pPr indent="0" lvl="0" marL="457200" rtl="0" algn="l">
              <a:spcBef>
                <a:spcPts val="0"/>
              </a:spcBef>
              <a:spcAft>
                <a:spcPts val="0"/>
              </a:spcAft>
              <a:buNone/>
            </a:pPr>
            <a:r>
              <a:rPr lang="es-ES" sz="2200"/>
              <a:t>c- Posicionamiento de la Marca</a:t>
            </a:r>
            <a:endParaRPr sz="2200"/>
          </a:p>
          <a:p>
            <a:pPr indent="0" lvl="0" marL="457200" rtl="0" algn="l">
              <a:spcBef>
                <a:spcPts val="0"/>
              </a:spcBef>
              <a:spcAft>
                <a:spcPts val="0"/>
              </a:spcAft>
              <a:buNone/>
            </a:pPr>
            <a:r>
              <a:rPr lang="es-ES" sz="2200"/>
              <a:t>d- Decisiones comerciales: </a:t>
            </a:r>
            <a:r>
              <a:rPr lang="es-ES" sz="2200">
                <a:solidFill>
                  <a:srgbClr val="000000"/>
                </a:solidFill>
              </a:rPr>
              <a:t>el marketing-mix</a:t>
            </a:r>
            <a:endParaRPr sz="2200">
              <a:solidFill>
                <a:srgbClr val="000000"/>
              </a:solidFill>
            </a:endParaRPr>
          </a:p>
          <a:p>
            <a:pPr indent="0" lvl="1" marL="1235075" rtl="0" algn="l">
              <a:spcBef>
                <a:spcPts val="0"/>
              </a:spcBef>
              <a:spcAft>
                <a:spcPts val="0"/>
              </a:spcAft>
              <a:buNone/>
            </a:pPr>
            <a:r>
              <a:rPr lang="es-ES" sz="2200">
                <a:solidFill>
                  <a:srgbClr val="000000"/>
                </a:solidFill>
              </a:rPr>
              <a:t>El producto </a:t>
            </a:r>
            <a:endParaRPr sz="2200">
              <a:solidFill>
                <a:srgbClr val="000000"/>
              </a:solidFill>
            </a:endParaRPr>
          </a:p>
          <a:p>
            <a:pPr indent="0" lvl="1" marL="1235075" rtl="0" algn="l">
              <a:spcBef>
                <a:spcPts val="0"/>
              </a:spcBef>
              <a:spcAft>
                <a:spcPts val="0"/>
              </a:spcAft>
              <a:buNone/>
            </a:pPr>
            <a:r>
              <a:rPr lang="es-ES" sz="2200">
                <a:solidFill>
                  <a:srgbClr val="000000"/>
                </a:solidFill>
              </a:rPr>
              <a:t>El precio </a:t>
            </a:r>
            <a:endParaRPr sz="2200">
              <a:solidFill>
                <a:srgbClr val="000000"/>
              </a:solidFill>
            </a:endParaRPr>
          </a:p>
          <a:p>
            <a:pPr indent="0" lvl="1" marL="1235075" rtl="0" algn="l">
              <a:spcBef>
                <a:spcPts val="0"/>
              </a:spcBef>
              <a:spcAft>
                <a:spcPts val="0"/>
              </a:spcAft>
              <a:buNone/>
            </a:pPr>
            <a:r>
              <a:rPr lang="es-ES" sz="2200">
                <a:solidFill>
                  <a:srgbClr val="000000"/>
                </a:solidFill>
              </a:rPr>
              <a:t>Distribución y función de ventas</a:t>
            </a:r>
            <a:endParaRPr sz="2200">
              <a:solidFill>
                <a:srgbClr val="000000"/>
              </a:solidFill>
            </a:endParaRPr>
          </a:p>
          <a:p>
            <a:pPr indent="0" lvl="1" marL="1235075" rtl="0" algn="l">
              <a:spcBef>
                <a:spcPts val="0"/>
              </a:spcBef>
              <a:spcAft>
                <a:spcPts val="0"/>
              </a:spcAft>
              <a:buNone/>
            </a:pPr>
            <a:r>
              <a:rPr lang="es-ES" sz="2200">
                <a:solidFill>
                  <a:srgbClr val="000000"/>
                </a:solidFill>
              </a:rPr>
              <a:t>Promoción</a:t>
            </a:r>
            <a:endParaRPr sz="2200">
              <a:solidFill>
                <a:srgbClr val="000000"/>
              </a:solidFill>
            </a:endParaRPr>
          </a:p>
          <a:p>
            <a:pPr indent="0" lvl="1" marL="320675" rtl="0" algn="l">
              <a:spcBef>
                <a:spcPts val="0"/>
              </a:spcBef>
              <a:spcAft>
                <a:spcPts val="0"/>
              </a:spcAft>
              <a:buNone/>
            </a:pPr>
            <a:r>
              <a:rPr lang="es-ES" sz="2200"/>
              <a:t>  e- Objetivos, indicadores, puesta en   marcha y control</a:t>
            </a:r>
            <a:endParaRPr sz="2200"/>
          </a:p>
          <a:p>
            <a:pPr indent="0" lvl="0" marL="0" rtl="0" algn="l">
              <a:spcBef>
                <a:spcPts val="0"/>
              </a:spcBef>
              <a:spcAft>
                <a:spcPts val="0"/>
              </a:spcAft>
              <a:buNone/>
            </a:pPr>
            <a:r>
              <a:t/>
            </a:r>
            <a:endParaRPr sz="1800">
              <a:solidFill>
                <a:srgbClr val="000000"/>
              </a:solidFill>
            </a:endParaRPr>
          </a:p>
          <a:p>
            <a:pPr indent="0" lvl="0" marL="0" rtl="0" algn="l">
              <a:spcBef>
                <a:spcPts val="0"/>
              </a:spcBef>
              <a:spcAft>
                <a:spcPts val="0"/>
              </a:spcAft>
              <a:buNone/>
            </a:pPr>
            <a:r>
              <a:rPr lang="es-ES" sz="2200"/>
              <a:t>3</a:t>
            </a:r>
            <a:r>
              <a:rPr lang="es-ES" sz="2200">
                <a:solidFill>
                  <a:srgbClr val="000000"/>
                </a:solidFill>
              </a:rPr>
              <a:t>- Marketing on-line</a:t>
            </a:r>
            <a:endParaRPr sz="2200">
              <a:solidFill>
                <a:srgbClr val="000000"/>
              </a:solidFill>
            </a:endParaRPr>
          </a:p>
          <a:p>
            <a:pPr indent="-95250" lvl="0" marL="273050" rtl="0" algn="l">
              <a:spcBef>
                <a:spcPts val="2200"/>
              </a:spcBef>
              <a:spcAft>
                <a:spcPts val="0"/>
              </a:spcAft>
              <a:buNone/>
            </a:pPr>
            <a:r>
              <a:t/>
            </a:r>
            <a:endParaRPr sz="2200">
              <a:solidFill>
                <a:srgbClr val="000000"/>
              </a:solidFill>
            </a:endParaRPr>
          </a:p>
        </p:txBody>
      </p:sp>
      <p:cxnSp>
        <p:nvCxnSpPr>
          <p:cNvPr id="270" name="Google Shape;270;p38"/>
          <p:cNvCxnSpPr/>
          <p:nvPr/>
        </p:nvCxnSpPr>
        <p:spPr>
          <a:xfrm flipH="1">
            <a:off x="3541475" y="1057050"/>
            <a:ext cx="2400" cy="5298300"/>
          </a:xfrm>
          <a:prstGeom prst="straightConnector1">
            <a:avLst/>
          </a:prstGeom>
          <a:noFill/>
          <a:ln cap="flat" cmpd="sng" w="9525">
            <a:solidFill>
              <a:srgbClr val="D9D9D9"/>
            </a:solidFill>
            <a:prstDash val="solid"/>
            <a:round/>
            <a:headEnd len="med" w="med" type="none"/>
            <a:tailEnd len="med" w="med" type="none"/>
          </a:ln>
        </p:spPr>
      </p:cxnSp>
      <p:pic>
        <p:nvPicPr>
          <p:cNvPr descr="Image associée" id="271" name="Google Shape;271;p38"/>
          <p:cNvPicPr preferRelativeResize="0"/>
          <p:nvPr/>
        </p:nvPicPr>
        <p:blipFill rotWithShape="1">
          <a:blip r:embed="rId3">
            <a:alphaModFix/>
          </a:blip>
          <a:srcRect b="28979" l="5806" r="4995" t="17314"/>
          <a:stretch/>
        </p:blipFill>
        <p:spPr>
          <a:xfrm>
            <a:off x="56188" y="3665849"/>
            <a:ext cx="3255576" cy="1070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56"/>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549" name="Google Shape;549;p56"/>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sp>
        <p:nvSpPr>
          <p:cNvPr id="550" name="Google Shape;550;p56"/>
          <p:cNvSpPr txBox="1"/>
          <p:nvPr/>
        </p:nvSpPr>
        <p:spPr>
          <a:xfrm>
            <a:off x="26975" y="944575"/>
            <a:ext cx="9117000" cy="6192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4000"/>
              <a:buFont typeface="Arial"/>
              <a:buNone/>
            </a:pPr>
            <a:r>
              <a:rPr b="1" i="0" lang="es-ES" sz="2400" u="none">
                <a:solidFill>
                  <a:srgbClr val="000000"/>
                </a:solidFill>
                <a:latin typeface="Arial"/>
                <a:ea typeface="Arial"/>
                <a:cs typeface="Arial"/>
                <a:sym typeface="Arial"/>
              </a:rPr>
              <a:t>Eje</a:t>
            </a:r>
            <a:r>
              <a:rPr b="1" lang="es-ES" sz="2400"/>
              <a:t>.</a:t>
            </a:r>
            <a:r>
              <a:rPr b="1" i="0" lang="es-ES" sz="2400" u="none">
                <a:solidFill>
                  <a:srgbClr val="000000"/>
                </a:solidFill>
                <a:latin typeface="Arial"/>
                <a:ea typeface="Arial"/>
                <a:cs typeface="Arial"/>
                <a:sym typeface="Arial"/>
              </a:rPr>
              <a:t> Colgate: mercado del dentífrico</a:t>
            </a:r>
            <a:r>
              <a:rPr b="1" lang="es-ES" sz="2400"/>
              <a:t> ¿Qué segmentación?</a:t>
            </a:r>
            <a:endParaRPr sz="2400"/>
          </a:p>
        </p:txBody>
      </p:sp>
      <p:pic>
        <p:nvPicPr>
          <p:cNvPr id="551" name="Google Shape;551;p56"/>
          <p:cNvPicPr preferRelativeResize="0"/>
          <p:nvPr/>
        </p:nvPicPr>
        <p:blipFill rotWithShape="1">
          <a:blip r:embed="rId3">
            <a:alphaModFix/>
          </a:blip>
          <a:srcRect b="0" l="0" r="0" t="0"/>
          <a:stretch/>
        </p:blipFill>
        <p:spPr>
          <a:xfrm>
            <a:off x="3042617" y="1619253"/>
            <a:ext cx="2202728" cy="857250"/>
          </a:xfrm>
          <a:prstGeom prst="rect">
            <a:avLst/>
          </a:prstGeom>
          <a:noFill/>
          <a:ln>
            <a:noFill/>
          </a:ln>
        </p:spPr>
      </p:pic>
      <p:sp>
        <p:nvSpPr>
          <p:cNvPr id="552" name="Google Shape;552;p56"/>
          <p:cNvSpPr/>
          <p:nvPr/>
        </p:nvSpPr>
        <p:spPr>
          <a:xfrm>
            <a:off x="257475" y="1543050"/>
            <a:ext cx="2340900" cy="10074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i="0" lang="es-ES" sz="1600" u="none">
                <a:solidFill>
                  <a:srgbClr val="FFFFFF"/>
                </a:solidFill>
              </a:rPr>
              <a:t>Consumidores que lo quieren todo</a:t>
            </a:r>
            <a:endParaRPr sz="1600"/>
          </a:p>
        </p:txBody>
      </p:sp>
      <p:sp>
        <p:nvSpPr>
          <p:cNvPr id="553" name="Google Shape;553;p56"/>
          <p:cNvSpPr/>
          <p:nvPr/>
        </p:nvSpPr>
        <p:spPr>
          <a:xfrm>
            <a:off x="257475" y="2700349"/>
            <a:ext cx="2340900" cy="1076700"/>
          </a:xfrm>
          <a:prstGeom prst="ellipse">
            <a:avLst/>
          </a:prstGeom>
          <a:solidFill>
            <a:srgbClr val="F2760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i="0" lang="es-ES" sz="1600" u="none">
                <a:solidFill>
                  <a:srgbClr val="FFFFFF"/>
                </a:solidFill>
              </a:rPr>
              <a:t>Consumidores con encías sensibles</a:t>
            </a:r>
            <a:endParaRPr sz="1600"/>
          </a:p>
        </p:txBody>
      </p:sp>
      <p:sp>
        <p:nvSpPr>
          <p:cNvPr id="554" name="Google Shape;554;p56"/>
          <p:cNvSpPr/>
          <p:nvPr/>
        </p:nvSpPr>
        <p:spPr>
          <a:xfrm>
            <a:off x="257475" y="3938429"/>
            <a:ext cx="2340900" cy="1074900"/>
          </a:xfrm>
          <a:prstGeom prst="ellipse">
            <a:avLst/>
          </a:prstGeom>
          <a:solidFill>
            <a:srgbClr val="9CA72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i="0" lang="es-ES" sz="1600" u="none">
                <a:solidFill>
                  <a:srgbClr val="FFFFFF"/>
                </a:solidFill>
              </a:rPr>
              <a:t>Consumidores Que quieren los dientes blancos</a:t>
            </a:r>
            <a:endParaRPr sz="1600"/>
          </a:p>
        </p:txBody>
      </p:sp>
      <p:sp>
        <p:nvSpPr>
          <p:cNvPr id="555" name="Google Shape;555;p56"/>
          <p:cNvSpPr/>
          <p:nvPr/>
        </p:nvSpPr>
        <p:spPr>
          <a:xfrm>
            <a:off x="257463" y="5213351"/>
            <a:ext cx="2340900" cy="1161900"/>
          </a:xfrm>
          <a:prstGeom prst="ellipse">
            <a:avLst/>
          </a:prstGeom>
          <a:solidFill>
            <a:srgbClr val="99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i="0" lang="es-ES" sz="1600" u="none">
                <a:solidFill>
                  <a:srgbClr val="FFFFFF"/>
                </a:solidFill>
              </a:rPr>
              <a:t>Consumidores que buscan aliento fresco</a:t>
            </a:r>
            <a:endParaRPr sz="1600"/>
          </a:p>
        </p:txBody>
      </p:sp>
      <p:pic>
        <p:nvPicPr>
          <p:cNvPr id="556" name="Google Shape;556;p56"/>
          <p:cNvPicPr preferRelativeResize="0"/>
          <p:nvPr/>
        </p:nvPicPr>
        <p:blipFill rotWithShape="1">
          <a:blip r:embed="rId4">
            <a:alphaModFix/>
          </a:blip>
          <a:srcRect b="0" l="0" r="0" t="0"/>
          <a:stretch/>
        </p:blipFill>
        <p:spPr>
          <a:xfrm>
            <a:off x="3029904" y="5637213"/>
            <a:ext cx="2393189" cy="619125"/>
          </a:xfrm>
          <a:prstGeom prst="rect">
            <a:avLst/>
          </a:prstGeom>
          <a:noFill/>
          <a:ln>
            <a:noFill/>
          </a:ln>
        </p:spPr>
      </p:pic>
      <p:pic>
        <p:nvPicPr>
          <p:cNvPr descr="Résultat de recherche d'images pour &quot;colgate blanqueador&quot;" id="557" name="Google Shape;557;p56"/>
          <p:cNvPicPr preferRelativeResize="0"/>
          <p:nvPr/>
        </p:nvPicPr>
        <p:blipFill rotWithShape="1">
          <a:blip r:embed="rId5">
            <a:alphaModFix/>
          </a:blip>
          <a:srcRect b="0" l="0" r="0" t="0"/>
          <a:stretch/>
        </p:blipFill>
        <p:spPr>
          <a:xfrm>
            <a:off x="3010290" y="4270376"/>
            <a:ext cx="2336602" cy="836612"/>
          </a:xfrm>
          <a:prstGeom prst="rect">
            <a:avLst/>
          </a:prstGeom>
          <a:noFill/>
          <a:ln>
            <a:noFill/>
          </a:ln>
        </p:spPr>
      </p:pic>
      <p:pic>
        <p:nvPicPr>
          <p:cNvPr descr="Résultat de recherche d'images pour &quot;colgate encías&quot;" id="558" name="Google Shape;558;p56"/>
          <p:cNvPicPr preferRelativeResize="0"/>
          <p:nvPr/>
        </p:nvPicPr>
        <p:blipFill rotWithShape="1">
          <a:blip r:embed="rId6">
            <a:alphaModFix/>
          </a:blip>
          <a:srcRect b="0" l="0" r="0" t="0"/>
          <a:stretch/>
        </p:blipFill>
        <p:spPr>
          <a:xfrm>
            <a:off x="2911210" y="2624139"/>
            <a:ext cx="2665080" cy="1398586"/>
          </a:xfrm>
          <a:prstGeom prst="rect">
            <a:avLst/>
          </a:prstGeom>
          <a:noFill/>
          <a:ln>
            <a:noFill/>
          </a:ln>
        </p:spPr>
      </p:pic>
      <p:cxnSp>
        <p:nvCxnSpPr>
          <p:cNvPr id="559" name="Google Shape;559;p56"/>
          <p:cNvCxnSpPr/>
          <p:nvPr/>
        </p:nvCxnSpPr>
        <p:spPr>
          <a:xfrm>
            <a:off x="6787836" y="1673752"/>
            <a:ext cx="0" cy="4459200"/>
          </a:xfrm>
          <a:prstGeom prst="straightConnector1">
            <a:avLst/>
          </a:prstGeom>
          <a:noFill/>
          <a:ln cap="flat" cmpd="sng" w="57150">
            <a:solidFill>
              <a:srgbClr val="00B0EA"/>
            </a:solidFill>
            <a:prstDash val="solid"/>
            <a:miter lim="800000"/>
            <a:headEnd len="med" w="med" type="triangle"/>
            <a:tailEnd len="med" w="med" type="triangle"/>
          </a:ln>
        </p:spPr>
      </p:cxnSp>
      <p:sp>
        <p:nvSpPr>
          <p:cNvPr id="560" name="Google Shape;560;p56"/>
          <p:cNvSpPr/>
          <p:nvPr/>
        </p:nvSpPr>
        <p:spPr>
          <a:xfrm>
            <a:off x="5758825" y="2804050"/>
            <a:ext cx="1959300" cy="2313000"/>
          </a:xfrm>
          <a:prstGeom prst="roundRect">
            <a:avLst>
              <a:gd fmla="val 16667" name="adj"/>
            </a:avLst>
          </a:prstGeom>
          <a:gradFill>
            <a:gsLst>
              <a:gs pos="0">
                <a:srgbClr val="45BBF3"/>
              </a:gs>
              <a:gs pos="50000">
                <a:srgbClr val="00B6F6"/>
              </a:gs>
              <a:gs pos="100000">
                <a:srgbClr val="00A6E4"/>
              </a:gs>
            </a:gsLst>
            <a:lin ang="5400012" scaled="0"/>
          </a:gradFill>
          <a:ln>
            <a:noFill/>
          </a:ln>
          <a:effectLst>
            <a:outerShdw blurRad="63500" dir="5400000" dist="19050">
              <a:srgbClr val="000000">
                <a:alpha val="627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s-ES" sz="1800" u="none">
                <a:solidFill>
                  <a:srgbClr val="000000"/>
                </a:solidFill>
                <a:latin typeface="Arial"/>
                <a:ea typeface="Arial"/>
                <a:cs typeface="Arial"/>
                <a:sym typeface="Arial"/>
              </a:rPr>
              <a:t>Eje de Segmentación </a:t>
            </a:r>
            <a:r>
              <a:rPr b="1" i="0" lang="es-ES" sz="1800" u="none">
                <a:solidFill>
                  <a:srgbClr val="000000"/>
                </a:solidFill>
              </a:rPr>
              <a:t>específica:</a:t>
            </a:r>
            <a:endParaRPr b="1" sz="1800"/>
          </a:p>
          <a:p>
            <a:pPr indent="0" lvl="0" marL="0" marR="0" rtl="0" algn="ctr">
              <a:lnSpc>
                <a:spcPct val="100000"/>
              </a:lnSpc>
              <a:spcBef>
                <a:spcPts val="0"/>
              </a:spcBef>
              <a:spcAft>
                <a:spcPts val="0"/>
              </a:spcAft>
              <a:buClr>
                <a:srgbClr val="000000"/>
              </a:buClr>
              <a:buSzPts val="2400"/>
              <a:buFont typeface="Arial"/>
              <a:buNone/>
            </a:pPr>
            <a:r>
              <a:rPr b="0" i="0" lang="es-ES" sz="1800" u="none">
                <a:solidFill>
                  <a:srgbClr val="000000"/>
                </a:solidFill>
                <a:latin typeface="Arial"/>
                <a:ea typeface="Arial"/>
                <a:cs typeface="Arial"/>
                <a:sym typeface="Arial"/>
              </a:rPr>
              <a:t>El Uso, la Motivación, la Necesidad</a:t>
            </a:r>
            <a:endParaRPr sz="1800"/>
          </a:p>
        </p:txBody>
      </p:sp>
      <p:sp>
        <p:nvSpPr>
          <p:cNvPr id="561" name="Google Shape;561;p56"/>
          <p:cNvSpPr txBox="1"/>
          <p:nvPr/>
        </p:nvSpPr>
        <p:spPr>
          <a:xfrm>
            <a:off x="5571623" y="5995775"/>
            <a:ext cx="26652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Criterio Subjetivo</a:t>
            </a:r>
            <a:endParaRPr/>
          </a:p>
        </p:txBody>
      </p:sp>
      <p:sp>
        <p:nvSpPr>
          <p:cNvPr id="562" name="Google Shape;562;p56"/>
          <p:cNvSpPr txBox="1"/>
          <p:nvPr/>
        </p:nvSpPr>
        <p:spPr>
          <a:xfrm>
            <a:off x="1875350" y="30150"/>
            <a:ext cx="57630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b) C</a:t>
            </a:r>
            <a:r>
              <a:rPr b="1" i="0" lang="es-ES" sz="2400" u="none">
                <a:solidFill>
                  <a:srgbClr val="FFFFFF"/>
                </a:solidFill>
                <a:latin typeface="Arial"/>
                <a:ea typeface="Arial"/>
                <a:cs typeface="Arial"/>
                <a:sym typeface="Arial"/>
              </a:rPr>
              <a:t>riterios de segmentación</a:t>
            </a:r>
            <a:endParaRPr sz="24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descr="Image associée" id="567" name="Google Shape;567;p57"/>
          <p:cNvPicPr preferRelativeResize="0"/>
          <p:nvPr/>
        </p:nvPicPr>
        <p:blipFill rotWithShape="1">
          <a:blip r:embed="rId3">
            <a:alphaModFix/>
          </a:blip>
          <a:srcRect b="0" l="0" r="0" t="0"/>
          <a:stretch/>
        </p:blipFill>
        <p:spPr>
          <a:xfrm>
            <a:off x="3730175" y="4949050"/>
            <a:ext cx="1488281" cy="1489471"/>
          </a:xfrm>
          <a:prstGeom prst="rect">
            <a:avLst/>
          </a:prstGeom>
          <a:noFill/>
          <a:ln>
            <a:noFill/>
          </a:ln>
        </p:spPr>
      </p:pic>
      <p:pic>
        <p:nvPicPr>
          <p:cNvPr id="568" name="Google Shape;568;p57"/>
          <p:cNvPicPr preferRelativeResize="0"/>
          <p:nvPr/>
        </p:nvPicPr>
        <p:blipFill rotWithShape="1">
          <a:blip r:embed="rId4">
            <a:alphaModFix/>
          </a:blip>
          <a:srcRect b="0" l="0" r="0" t="0"/>
          <a:stretch/>
        </p:blipFill>
        <p:spPr>
          <a:xfrm rot="-2459999">
            <a:off x="7786688" y="356408"/>
            <a:ext cx="1583531" cy="754856"/>
          </a:xfrm>
          <a:prstGeom prst="rect">
            <a:avLst/>
          </a:prstGeom>
          <a:noFill/>
          <a:ln>
            <a:noFill/>
          </a:ln>
        </p:spPr>
      </p:pic>
      <p:sp>
        <p:nvSpPr>
          <p:cNvPr id="569" name="Google Shape;569;p57"/>
          <p:cNvSpPr/>
          <p:nvPr/>
        </p:nvSpPr>
        <p:spPr>
          <a:xfrm>
            <a:off x="900650" y="1443025"/>
            <a:ext cx="2131500" cy="731700"/>
          </a:xfrm>
          <a:prstGeom prst="ellipse">
            <a:avLst/>
          </a:prstGeom>
          <a:solidFill>
            <a:srgbClr val="2D87C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s-ES" sz="1800" u="none">
                <a:solidFill>
                  <a:srgbClr val="FFFFFF"/>
                </a:solidFill>
                <a:latin typeface="Arial"/>
                <a:ea typeface="Arial"/>
                <a:cs typeface="Arial"/>
                <a:sym typeface="Arial"/>
              </a:rPr>
              <a:t>Estrategia Indiferencia</a:t>
            </a:r>
            <a:endParaRPr/>
          </a:p>
        </p:txBody>
      </p:sp>
      <p:sp>
        <p:nvSpPr>
          <p:cNvPr id="570" name="Google Shape;570;p57"/>
          <p:cNvSpPr/>
          <p:nvPr/>
        </p:nvSpPr>
        <p:spPr>
          <a:xfrm>
            <a:off x="3277790" y="1420812"/>
            <a:ext cx="1891800" cy="7842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de la empresa</a:t>
            </a:r>
            <a:endParaRPr/>
          </a:p>
        </p:txBody>
      </p:sp>
      <p:sp>
        <p:nvSpPr>
          <p:cNvPr id="571" name="Google Shape;571;p57"/>
          <p:cNvSpPr txBox="1"/>
          <p:nvPr/>
        </p:nvSpPr>
        <p:spPr>
          <a:xfrm>
            <a:off x="1782575" y="-46050"/>
            <a:ext cx="54753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b)</a:t>
            </a:r>
            <a:r>
              <a:rPr b="1" i="0" lang="es-ES" sz="2400" u="none">
                <a:solidFill>
                  <a:srgbClr val="FFFFFF"/>
                </a:solidFill>
                <a:latin typeface="Arial"/>
                <a:ea typeface="Arial"/>
                <a:cs typeface="Arial"/>
                <a:sym typeface="Arial"/>
              </a:rPr>
              <a:t> Estrategias de segmentación: Act</a:t>
            </a:r>
            <a:r>
              <a:rPr b="1" lang="es-ES" sz="2400">
                <a:solidFill>
                  <a:srgbClr val="FFFFFF"/>
                </a:solidFill>
              </a:rPr>
              <a:t>u</a:t>
            </a:r>
            <a:r>
              <a:rPr b="1" i="0" lang="es-ES" sz="2400" u="none">
                <a:solidFill>
                  <a:srgbClr val="FFFFFF"/>
                </a:solidFill>
                <a:latin typeface="Arial"/>
                <a:ea typeface="Arial"/>
                <a:cs typeface="Arial"/>
                <a:sym typeface="Arial"/>
              </a:rPr>
              <a:t>ar en función del segmento</a:t>
            </a:r>
            <a:endParaRPr sz="2400">
              <a:solidFill>
                <a:srgbClr val="FFFFFF"/>
              </a:solidFill>
            </a:endParaRPr>
          </a:p>
        </p:txBody>
      </p:sp>
      <p:sp>
        <p:nvSpPr>
          <p:cNvPr id="572" name="Google Shape;572;p57"/>
          <p:cNvSpPr/>
          <p:nvPr/>
        </p:nvSpPr>
        <p:spPr>
          <a:xfrm>
            <a:off x="5972175" y="1420812"/>
            <a:ext cx="1245300" cy="7842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Mercado</a:t>
            </a:r>
            <a:endParaRPr/>
          </a:p>
        </p:txBody>
      </p:sp>
      <p:cxnSp>
        <p:nvCxnSpPr>
          <p:cNvPr id="573" name="Google Shape;573;p57"/>
          <p:cNvCxnSpPr/>
          <p:nvPr/>
        </p:nvCxnSpPr>
        <p:spPr>
          <a:xfrm>
            <a:off x="3032521" y="1809750"/>
            <a:ext cx="245400" cy="3300"/>
          </a:xfrm>
          <a:prstGeom prst="straightConnector1">
            <a:avLst/>
          </a:prstGeom>
          <a:noFill/>
          <a:ln cap="flat" cmpd="sng" w="38100">
            <a:solidFill>
              <a:srgbClr val="0095C4"/>
            </a:solidFill>
            <a:prstDash val="solid"/>
            <a:miter lim="800000"/>
            <a:headEnd len="med" w="med" type="none"/>
            <a:tailEnd len="med" w="med" type="stealth"/>
          </a:ln>
        </p:spPr>
      </p:cxnSp>
      <p:cxnSp>
        <p:nvCxnSpPr>
          <p:cNvPr id="574" name="Google Shape;574;p57"/>
          <p:cNvCxnSpPr/>
          <p:nvPr/>
        </p:nvCxnSpPr>
        <p:spPr>
          <a:xfrm>
            <a:off x="5169694" y="1812925"/>
            <a:ext cx="802500" cy="0"/>
          </a:xfrm>
          <a:prstGeom prst="straightConnector1">
            <a:avLst/>
          </a:prstGeom>
          <a:noFill/>
          <a:ln cap="flat" cmpd="sng" w="38100">
            <a:solidFill>
              <a:srgbClr val="0095C4"/>
            </a:solidFill>
            <a:prstDash val="solid"/>
            <a:miter lim="800000"/>
            <a:headEnd len="med" w="med" type="none"/>
            <a:tailEnd len="med" w="med" type="stealth"/>
          </a:ln>
        </p:spPr>
      </p:cxnSp>
      <p:sp>
        <p:nvSpPr>
          <p:cNvPr id="575" name="Google Shape;575;p57"/>
          <p:cNvSpPr txBox="1"/>
          <p:nvPr/>
        </p:nvSpPr>
        <p:spPr>
          <a:xfrm>
            <a:off x="614363" y="2465387"/>
            <a:ext cx="7719900" cy="64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La empresa sabe que existen diferentes segmentos de mercado pero los ignora =&gt; única oferta comercial y con un único plan de marketing para alcanzar al mayor número de clientes</a:t>
            </a:r>
            <a:endParaRPr/>
          </a:p>
        </p:txBody>
      </p:sp>
      <p:sp>
        <p:nvSpPr>
          <p:cNvPr id="576" name="Google Shape;576;p57"/>
          <p:cNvSpPr txBox="1"/>
          <p:nvPr/>
        </p:nvSpPr>
        <p:spPr>
          <a:xfrm>
            <a:off x="642938" y="3467100"/>
            <a:ext cx="79356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s-ES" sz="1800" u="none">
                <a:solidFill>
                  <a:schemeClr val="dk1"/>
                </a:solidFill>
                <a:latin typeface="Arial"/>
                <a:ea typeface="Arial"/>
                <a:cs typeface="Arial"/>
                <a:sym typeface="Arial"/>
              </a:rPr>
              <a:t>VENTAJA:</a:t>
            </a:r>
            <a:r>
              <a:rPr b="0" i="0" lang="es-ES" sz="1800" u="none">
                <a:solidFill>
                  <a:schemeClr val="dk1"/>
                </a:solidFill>
                <a:latin typeface="Arial"/>
                <a:ea typeface="Arial"/>
                <a:cs typeface="Arial"/>
                <a:sym typeface="Arial"/>
              </a:rPr>
              <a:t> Supone un gran ahorro de costes al poner en venta el mismo producto para todos los compradores (economía a escala).</a:t>
            </a:r>
            <a:endParaRPr b="0" i="0" sz="1800" u="non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s-ES" sz="1800" u="none">
                <a:solidFill>
                  <a:schemeClr val="dk1"/>
                </a:solidFill>
                <a:latin typeface="Arial"/>
                <a:ea typeface="Arial"/>
                <a:cs typeface="Arial"/>
                <a:sym typeface="Arial"/>
              </a:rPr>
            </a:br>
            <a:r>
              <a:rPr b="1" i="0" lang="es-ES" sz="1800" u="none">
                <a:solidFill>
                  <a:schemeClr val="dk1"/>
                </a:solidFill>
                <a:latin typeface="Arial"/>
                <a:ea typeface="Arial"/>
                <a:cs typeface="Arial"/>
                <a:sym typeface="Arial"/>
              </a:rPr>
              <a:t>DESVENTAJA:</a:t>
            </a:r>
            <a:r>
              <a:rPr b="0" i="0" lang="es-ES" sz="1800" u="none">
                <a:solidFill>
                  <a:schemeClr val="dk1"/>
                </a:solidFill>
                <a:latin typeface="Arial"/>
                <a:ea typeface="Arial"/>
                <a:cs typeface="Arial"/>
                <a:sym typeface="Arial"/>
              </a:rPr>
              <a:t> Siguiendo esta estrategia es muy difícil satisfacer adecuadamente las necesidades de los compradores.</a:t>
            </a:r>
            <a:endParaRPr/>
          </a:p>
        </p:txBody>
      </p:sp>
      <p:sp>
        <p:nvSpPr>
          <p:cNvPr id="577" name="Google Shape;577;p57"/>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578" name="Google Shape;578;p57"/>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8"/>
          <p:cNvSpPr/>
          <p:nvPr/>
        </p:nvSpPr>
        <p:spPr>
          <a:xfrm>
            <a:off x="77450" y="1887625"/>
            <a:ext cx="1989600" cy="731700"/>
          </a:xfrm>
          <a:prstGeom prst="ellipse">
            <a:avLst/>
          </a:prstGeom>
          <a:solidFill>
            <a:srgbClr val="2D87C5"/>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s-ES" sz="1800" u="none">
                <a:solidFill>
                  <a:srgbClr val="FFFFFF"/>
                </a:solidFill>
                <a:latin typeface="Arial"/>
                <a:ea typeface="Arial"/>
                <a:cs typeface="Arial"/>
                <a:sym typeface="Arial"/>
              </a:rPr>
              <a:t>Estrategia Diferenciada</a:t>
            </a:r>
            <a:endParaRPr/>
          </a:p>
        </p:txBody>
      </p:sp>
      <p:sp>
        <p:nvSpPr>
          <p:cNvPr id="584" name="Google Shape;584;p58"/>
          <p:cNvSpPr/>
          <p:nvPr/>
        </p:nvSpPr>
        <p:spPr>
          <a:xfrm>
            <a:off x="2437209" y="1069975"/>
            <a:ext cx="1891800" cy="5637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1</a:t>
            </a:r>
            <a:endParaRPr/>
          </a:p>
        </p:txBody>
      </p:sp>
      <p:sp>
        <p:nvSpPr>
          <p:cNvPr id="585" name="Google Shape;585;p58"/>
          <p:cNvSpPr/>
          <p:nvPr/>
        </p:nvSpPr>
        <p:spPr>
          <a:xfrm>
            <a:off x="2437209" y="1711325"/>
            <a:ext cx="1891800" cy="5619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2</a:t>
            </a:r>
            <a:endParaRPr/>
          </a:p>
        </p:txBody>
      </p:sp>
      <p:sp>
        <p:nvSpPr>
          <p:cNvPr id="586" name="Google Shape;586;p58"/>
          <p:cNvSpPr/>
          <p:nvPr/>
        </p:nvSpPr>
        <p:spPr>
          <a:xfrm>
            <a:off x="2447925" y="2351076"/>
            <a:ext cx="1891800" cy="4908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a:t>
            </a:r>
            <a:endParaRPr/>
          </a:p>
        </p:txBody>
      </p:sp>
      <p:sp>
        <p:nvSpPr>
          <p:cNvPr id="587" name="Google Shape;587;p58"/>
          <p:cNvSpPr/>
          <p:nvPr/>
        </p:nvSpPr>
        <p:spPr>
          <a:xfrm>
            <a:off x="2447925" y="2914650"/>
            <a:ext cx="1891800" cy="5619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n</a:t>
            </a:r>
            <a:endParaRPr/>
          </a:p>
        </p:txBody>
      </p:sp>
      <p:sp>
        <p:nvSpPr>
          <p:cNvPr id="588" name="Google Shape;588;p58"/>
          <p:cNvSpPr/>
          <p:nvPr/>
        </p:nvSpPr>
        <p:spPr>
          <a:xfrm>
            <a:off x="5130400" y="1147750"/>
            <a:ext cx="1674300" cy="4239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1</a:t>
            </a:r>
            <a:endParaRPr/>
          </a:p>
        </p:txBody>
      </p:sp>
      <p:sp>
        <p:nvSpPr>
          <p:cNvPr id="589" name="Google Shape;589;p58"/>
          <p:cNvSpPr/>
          <p:nvPr/>
        </p:nvSpPr>
        <p:spPr>
          <a:xfrm>
            <a:off x="5130400" y="1777992"/>
            <a:ext cx="1674300" cy="4239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2</a:t>
            </a:r>
            <a:endParaRPr/>
          </a:p>
        </p:txBody>
      </p:sp>
      <p:sp>
        <p:nvSpPr>
          <p:cNvPr id="590" name="Google Shape;590;p58"/>
          <p:cNvSpPr/>
          <p:nvPr/>
        </p:nvSpPr>
        <p:spPr>
          <a:xfrm>
            <a:off x="5146409" y="2419346"/>
            <a:ext cx="1674300" cy="4224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a:t>
            </a:r>
            <a:endParaRPr/>
          </a:p>
        </p:txBody>
      </p:sp>
      <p:sp>
        <p:nvSpPr>
          <p:cNvPr id="591" name="Google Shape;591;p58"/>
          <p:cNvSpPr/>
          <p:nvPr/>
        </p:nvSpPr>
        <p:spPr>
          <a:xfrm>
            <a:off x="5146409" y="2965450"/>
            <a:ext cx="1674300" cy="4224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n</a:t>
            </a:r>
            <a:endParaRPr/>
          </a:p>
        </p:txBody>
      </p:sp>
      <p:cxnSp>
        <p:nvCxnSpPr>
          <p:cNvPr id="592" name="Google Shape;592;p58"/>
          <p:cNvCxnSpPr>
            <a:stCxn id="583" idx="6"/>
          </p:cNvCxnSpPr>
          <p:nvPr/>
        </p:nvCxnSpPr>
        <p:spPr>
          <a:xfrm>
            <a:off x="2067050" y="2253475"/>
            <a:ext cx="369900" cy="2400"/>
          </a:xfrm>
          <a:prstGeom prst="straightConnector1">
            <a:avLst/>
          </a:prstGeom>
          <a:noFill/>
          <a:ln cap="flat" cmpd="sng" w="38100">
            <a:solidFill>
              <a:srgbClr val="0095C4"/>
            </a:solidFill>
            <a:prstDash val="solid"/>
            <a:miter lim="800000"/>
            <a:headEnd len="med" w="med" type="none"/>
            <a:tailEnd len="med" w="med" type="stealth"/>
          </a:ln>
        </p:spPr>
      </p:cxnSp>
      <p:cxnSp>
        <p:nvCxnSpPr>
          <p:cNvPr id="593" name="Google Shape;593;p58"/>
          <p:cNvCxnSpPr>
            <a:stCxn id="584" idx="3"/>
            <a:endCxn id="588" idx="1"/>
          </p:cNvCxnSpPr>
          <p:nvPr/>
        </p:nvCxnSpPr>
        <p:spPr>
          <a:xfrm>
            <a:off x="4329009" y="1351825"/>
            <a:ext cx="801300" cy="7800"/>
          </a:xfrm>
          <a:prstGeom prst="straightConnector1">
            <a:avLst/>
          </a:prstGeom>
          <a:noFill/>
          <a:ln cap="flat" cmpd="sng" w="38100">
            <a:solidFill>
              <a:srgbClr val="0095C4"/>
            </a:solidFill>
            <a:prstDash val="solid"/>
            <a:miter lim="800000"/>
            <a:headEnd len="med" w="med" type="none"/>
            <a:tailEnd len="med" w="med" type="stealth"/>
          </a:ln>
        </p:spPr>
      </p:cxnSp>
      <p:cxnSp>
        <p:nvCxnSpPr>
          <p:cNvPr id="594" name="Google Shape;594;p58"/>
          <p:cNvCxnSpPr>
            <a:stCxn id="585" idx="3"/>
            <a:endCxn id="589" idx="1"/>
          </p:cNvCxnSpPr>
          <p:nvPr/>
        </p:nvCxnSpPr>
        <p:spPr>
          <a:xfrm flipH="1" rot="10800000">
            <a:off x="4329009" y="1989875"/>
            <a:ext cx="801300" cy="2400"/>
          </a:xfrm>
          <a:prstGeom prst="straightConnector1">
            <a:avLst/>
          </a:prstGeom>
          <a:noFill/>
          <a:ln cap="flat" cmpd="sng" w="38100">
            <a:solidFill>
              <a:srgbClr val="0095C4"/>
            </a:solidFill>
            <a:prstDash val="solid"/>
            <a:miter lim="800000"/>
            <a:headEnd len="med" w="med" type="none"/>
            <a:tailEnd len="med" w="med" type="stealth"/>
          </a:ln>
        </p:spPr>
      </p:cxnSp>
      <p:cxnSp>
        <p:nvCxnSpPr>
          <p:cNvPr id="595" name="Google Shape;595;p58"/>
          <p:cNvCxnSpPr/>
          <p:nvPr/>
        </p:nvCxnSpPr>
        <p:spPr>
          <a:xfrm flipH="1" rot="10800000">
            <a:off x="4339828" y="2630574"/>
            <a:ext cx="802500" cy="1500"/>
          </a:xfrm>
          <a:prstGeom prst="straightConnector1">
            <a:avLst/>
          </a:prstGeom>
          <a:noFill/>
          <a:ln cap="flat" cmpd="sng" w="38100">
            <a:solidFill>
              <a:srgbClr val="0095C4"/>
            </a:solidFill>
            <a:prstDash val="solid"/>
            <a:miter lim="800000"/>
            <a:headEnd len="med" w="med" type="none"/>
            <a:tailEnd len="med" w="med" type="stealth"/>
          </a:ln>
        </p:spPr>
      </p:cxnSp>
      <p:cxnSp>
        <p:nvCxnSpPr>
          <p:cNvPr id="596" name="Google Shape;596;p58"/>
          <p:cNvCxnSpPr/>
          <p:nvPr/>
        </p:nvCxnSpPr>
        <p:spPr>
          <a:xfrm flipH="1" rot="10800000">
            <a:off x="4339828" y="3176737"/>
            <a:ext cx="802500" cy="18900"/>
          </a:xfrm>
          <a:prstGeom prst="straightConnector1">
            <a:avLst/>
          </a:prstGeom>
          <a:noFill/>
          <a:ln cap="flat" cmpd="sng" w="38100">
            <a:solidFill>
              <a:srgbClr val="0095C4"/>
            </a:solidFill>
            <a:prstDash val="solid"/>
            <a:miter lim="800000"/>
            <a:headEnd len="med" w="med" type="none"/>
            <a:tailEnd len="med" w="med" type="stealth"/>
          </a:ln>
        </p:spPr>
      </p:cxnSp>
      <p:sp>
        <p:nvSpPr>
          <p:cNvPr id="597" name="Google Shape;597;p58"/>
          <p:cNvSpPr txBox="1"/>
          <p:nvPr/>
        </p:nvSpPr>
        <p:spPr>
          <a:xfrm>
            <a:off x="723900" y="3605212"/>
            <a:ext cx="82203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La Empresa ofrece productos o marcas adaptados a las necesidades de sus segmentos objetivo con diferentes planes de marketing o estrategias</a:t>
            </a:r>
            <a:endParaRPr/>
          </a:p>
        </p:txBody>
      </p:sp>
      <p:pic>
        <p:nvPicPr>
          <p:cNvPr descr="Résultat de recherche d'images pour &quot;inditex&quot;" id="598" name="Google Shape;598;p58"/>
          <p:cNvPicPr preferRelativeResize="0"/>
          <p:nvPr/>
        </p:nvPicPr>
        <p:blipFill rotWithShape="1">
          <a:blip r:embed="rId3">
            <a:alphaModFix/>
          </a:blip>
          <a:srcRect b="0" l="0" r="0" t="0"/>
          <a:stretch/>
        </p:blipFill>
        <p:spPr>
          <a:xfrm>
            <a:off x="5314950" y="4637087"/>
            <a:ext cx="3829050" cy="1616868"/>
          </a:xfrm>
          <a:prstGeom prst="rect">
            <a:avLst/>
          </a:prstGeom>
          <a:noFill/>
          <a:ln>
            <a:noFill/>
          </a:ln>
        </p:spPr>
      </p:pic>
      <p:sp>
        <p:nvSpPr>
          <p:cNvPr id="599" name="Google Shape;599;p58"/>
          <p:cNvSpPr txBox="1"/>
          <p:nvPr/>
        </p:nvSpPr>
        <p:spPr>
          <a:xfrm>
            <a:off x="342900" y="4303862"/>
            <a:ext cx="5254200" cy="175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s-ES" sz="1800" u="none">
                <a:solidFill>
                  <a:schemeClr val="dk1"/>
                </a:solidFill>
                <a:latin typeface="Arial"/>
                <a:ea typeface="Arial"/>
                <a:cs typeface="Arial"/>
                <a:sym typeface="Arial"/>
              </a:rPr>
              <a:t>VENTAJA:</a:t>
            </a:r>
            <a:r>
              <a:rPr b="0" i="0" lang="es-ES" sz="1800" u="none">
                <a:solidFill>
                  <a:schemeClr val="dk1"/>
                </a:solidFill>
                <a:latin typeface="Arial"/>
                <a:ea typeface="Arial"/>
                <a:cs typeface="Arial"/>
                <a:sym typeface="Arial"/>
              </a:rPr>
              <a:t> Cualquier empresa que siga esta estrategia satisface perfectamente las necesidades de sus diferentes mercados objetivos</a:t>
            </a:r>
            <a:br>
              <a:rPr b="0" i="0" lang="es-ES" sz="1800" u="none">
                <a:solidFill>
                  <a:schemeClr val="dk1"/>
                </a:solidFill>
                <a:latin typeface="Arial"/>
                <a:ea typeface="Arial"/>
                <a:cs typeface="Arial"/>
                <a:sym typeface="Arial"/>
              </a:rPr>
            </a:br>
            <a:r>
              <a:rPr b="1" i="0" lang="es-ES" sz="1800" u="none">
                <a:solidFill>
                  <a:schemeClr val="dk1"/>
                </a:solidFill>
                <a:latin typeface="Arial"/>
                <a:ea typeface="Arial"/>
                <a:cs typeface="Arial"/>
                <a:sym typeface="Arial"/>
              </a:rPr>
              <a:t>DESVENTAJA:</a:t>
            </a:r>
            <a:r>
              <a:rPr b="0" i="0" lang="es-ES" sz="1800" u="none">
                <a:solidFill>
                  <a:schemeClr val="dk1"/>
                </a:solidFill>
                <a:latin typeface="Arial"/>
                <a:ea typeface="Arial"/>
                <a:cs typeface="Arial"/>
                <a:sym typeface="Arial"/>
              </a:rPr>
              <a:t> Para poder llevar a cabo esta estrategia la empresa tiene que tener recursos suficientes, ya que es la estrategia m</a:t>
            </a:r>
            <a:r>
              <a:rPr lang="es-ES" sz="1800">
                <a:solidFill>
                  <a:schemeClr val="dk1"/>
                </a:solidFill>
              </a:rPr>
              <a:t>á</a:t>
            </a:r>
            <a:r>
              <a:rPr b="0" i="0" lang="es-ES" sz="1800" u="none">
                <a:solidFill>
                  <a:schemeClr val="dk1"/>
                </a:solidFill>
                <a:latin typeface="Arial"/>
                <a:ea typeface="Arial"/>
                <a:cs typeface="Arial"/>
                <a:sym typeface="Arial"/>
              </a:rPr>
              <a:t>s costosa.</a:t>
            </a:r>
            <a:endParaRPr/>
          </a:p>
        </p:txBody>
      </p:sp>
      <p:sp>
        <p:nvSpPr>
          <p:cNvPr id="600" name="Google Shape;600;p58"/>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601" name="Google Shape;601;p58"/>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sp>
        <p:nvSpPr>
          <p:cNvPr id="602" name="Google Shape;602;p58"/>
          <p:cNvSpPr txBox="1"/>
          <p:nvPr/>
        </p:nvSpPr>
        <p:spPr>
          <a:xfrm>
            <a:off x="1782575" y="-46050"/>
            <a:ext cx="54753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b)</a:t>
            </a:r>
            <a:r>
              <a:rPr b="1" i="0" lang="es-ES" sz="2400" u="none">
                <a:solidFill>
                  <a:srgbClr val="FFFFFF"/>
                </a:solidFill>
                <a:latin typeface="Arial"/>
                <a:ea typeface="Arial"/>
                <a:cs typeface="Arial"/>
                <a:sym typeface="Arial"/>
              </a:rPr>
              <a:t> Estrategias de segmentación: Act</a:t>
            </a:r>
            <a:r>
              <a:rPr b="1" lang="es-ES" sz="2400">
                <a:solidFill>
                  <a:srgbClr val="FFFFFF"/>
                </a:solidFill>
              </a:rPr>
              <a:t>u</a:t>
            </a:r>
            <a:r>
              <a:rPr b="1" i="0" lang="es-ES" sz="2400" u="none">
                <a:solidFill>
                  <a:srgbClr val="FFFFFF"/>
                </a:solidFill>
                <a:latin typeface="Arial"/>
                <a:ea typeface="Arial"/>
                <a:cs typeface="Arial"/>
                <a:sym typeface="Arial"/>
              </a:rPr>
              <a:t>ar en función del segmento</a:t>
            </a:r>
            <a:endParaRPr sz="2400">
              <a:solidFill>
                <a:srgbClr val="FFFFFF"/>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5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pic>
        <p:nvPicPr>
          <p:cNvPr id="607" name="Google Shape;607;p59"/>
          <p:cNvPicPr preferRelativeResize="0"/>
          <p:nvPr/>
        </p:nvPicPr>
        <p:blipFill rotWithShape="1">
          <a:blip r:embed="rId3">
            <a:alphaModFix/>
          </a:blip>
          <a:srcRect b="0" l="0" r="0" t="0"/>
          <a:stretch/>
        </p:blipFill>
        <p:spPr>
          <a:xfrm>
            <a:off x="2341959" y="5654675"/>
            <a:ext cx="878681" cy="692944"/>
          </a:xfrm>
          <a:prstGeom prst="rect">
            <a:avLst/>
          </a:prstGeom>
          <a:noFill/>
          <a:ln>
            <a:noFill/>
          </a:ln>
        </p:spPr>
      </p:pic>
      <p:pic>
        <p:nvPicPr>
          <p:cNvPr id="608" name="Google Shape;608;p59"/>
          <p:cNvPicPr preferRelativeResize="0"/>
          <p:nvPr/>
        </p:nvPicPr>
        <p:blipFill rotWithShape="1">
          <a:blip r:embed="rId4">
            <a:alphaModFix/>
          </a:blip>
          <a:srcRect b="0" l="0" r="0" t="0"/>
          <a:stretch/>
        </p:blipFill>
        <p:spPr>
          <a:xfrm>
            <a:off x="3509963" y="4873625"/>
            <a:ext cx="828675" cy="828675"/>
          </a:xfrm>
          <a:prstGeom prst="rect">
            <a:avLst/>
          </a:prstGeom>
          <a:noFill/>
          <a:ln>
            <a:noFill/>
          </a:ln>
        </p:spPr>
      </p:pic>
      <p:pic>
        <p:nvPicPr>
          <p:cNvPr id="609" name="Google Shape;609;p59"/>
          <p:cNvPicPr preferRelativeResize="0"/>
          <p:nvPr/>
        </p:nvPicPr>
        <p:blipFill rotWithShape="1">
          <a:blip r:embed="rId5">
            <a:alphaModFix/>
          </a:blip>
          <a:srcRect b="0" l="0" r="0" t="0"/>
          <a:stretch/>
        </p:blipFill>
        <p:spPr>
          <a:xfrm>
            <a:off x="4343400" y="4098925"/>
            <a:ext cx="1350169" cy="1014413"/>
          </a:xfrm>
          <a:prstGeom prst="rect">
            <a:avLst/>
          </a:prstGeom>
          <a:noFill/>
          <a:ln>
            <a:noFill/>
          </a:ln>
        </p:spPr>
      </p:pic>
      <p:pic>
        <p:nvPicPr>
          <p:cNvPr id="610" name="Google Shape;610;p59"/>
          <p:cNvPicPr preferRelativeResize="0"/>
          <p:nvPr/>
        </p:nvPicPr>
        <p:blipFill rotWithShape="1">
          <a:blip r:embed="rId6">
            <a:alphaModFix/>
          </a:blip>
          <a:srcRect b="0" l="0" r="0" t="0"/>
          <a:stretch/>
        </p:blipFill>
        <p:spPr>
          <a:xfrm>
            <a:off x="6962775" y="2419350"/>
            <a:ext cx="992981" cy="642938"/>
          </a:xfrm>
          <a:prstGeom prst="rect">
            <a:avLst/>
          </a:prstGeom>
          <a:noFill/>
          <a:ln>
            <a:noFill/>
          </a:ln>
        </p:spPr>
      </p:pic>
      <p:pic>
        <p:nvPicPr>
          <p:cNvPr id="611" name="Google Shape;611;p59"/>
          <p:cNvPicPr preferRelativeResize="0"/>
          <p:nvPr/>
        </p:nvPicPr>
        <p:blipFill rotWithShape="1">
          <a:blip r:embed="rId7">
            <a:alphaModFix/>
          </a:blip>
          <a:srcRect b="0" l="0" r="0" t="0"/>
          <a:stretch/>
        </p:blipFill>
        <p:spPr>
          <a:xfrm>
            <a:off x="7766446" y="1511300"/>
            <a:ext cx="1321594" cy="614363"/>
          </a:xfrm>
          <a:prstGeom prst="rect">
            <a:avLst/>
          </a:prstGeom>
          <a:noFill/>
          <a:ln>
            <a:noFill/>
          </a:ln>
        </p:spPr>
      </p:pic>
      <p:pic>
        <p:nvPicPr>
          <p:cNvPr descr="Résultat de recherche d'images pour &quot;audi logo&quot;" id="612" name="Google Shape;612;p59"/>
          <p:cNvPicPr preferRelativeResize="0"/>
          <p:nvPr/>
        </p:nvPicPr>
        <p:blipFill rotWithShape="1">
          <a:blip r:embed="rId8">
            <a:alphaModFix/>
          </a:blip>
          <a:srcRect b="0" l="0" r="0" t="0"/>
          <a:stretch/>
        </p:blipFill>
        <p:spPr>
          <a:xfrm>
            <a:off x="5466159" y="3148012"/>
            <a:ext cx="1425177" cy="1134665"/>
          </a:xfrm>
          <a:prstGeom prst="rect">
            <a:avLst/>
          </a:prstGeom>
          <a:noFill/>
          <a:ln>
            <a:noFill/>
          </a:ln>
        </p:spPr>
      </p:pic>
      <p:cxnSp>
        <p:nvCxnSpPr>
          <p:cNvPr id="613" name="Google Shape;613;p59"/>
          <p:cNvCxnSpPr/>
          <p:nvPr/>
        </p:nvCxnSpPr>
        <p:spPr>
          <a:xfrm flipH="1" rot="10800000">
            <a:off x="2095500" y="1511375"/>
            <a:ext cx="5857800" cy="4219500"/>
          </a:xfrm>
          <a:prstGeom prst="straightConnector1">
            <a:avLst/>
          </a:prstGeom>
          <a:noFill/>
          <a:ln cap="flat" cmpd="sng" w="38100">
            <a:solidFill>
              <a:srgbClr val="0095C4"/>
            </a:solidFill>
            <a:prstDash val="solid"/>
            <a:miter lim="800000"/>
            <a:headEnd len="med" w="med" type="none"/>
            <a:tailEnd len="med" w="med" type="stealth"/>
          </a:ln>
        </p:spPr>
      </p:cxnSp>
      <p:sp>
        <p:nvSpPr>
          <p:cNvPr id="614" name="Google Shape;614;p59"/>
          <p:cNvSpPr txBox="1"/>
          <p:nvPr/>
        </p:nvSpPr>
        <p:spPr>
          <a:xfrm>
            <a:off x="1848774" y="-46050"/>
            <a:ext cx="47844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i="0" lang="es-ES" sz="2400" u="none">
                <a:solidFill>
                  <a:srgbClr val="FFFFFF"/>
                </a:solidFill>
                <a:latin typeface="Arial"/>
                <a:ea typeface="Arial"/>
                <a:cs typeface="Arial"/>
                <a:sym typeface="Arial"/>
              </a:rPr>
              <a:t>Ejemplo: Grupo Volkswagen: estrategias diferenciadas en función del segmento</a:t>
            </a:r>
            <a:endParaRPr sz="2400">
              <a:solidFill>
                <a:srgbClr val="FFFFFF"/>
              </a:solidFill>
            </a:endParaRPr>
          </a:p>
        </p:txBody>
      </p:sp>
      <p:sp>
        <p:nvSpPr>
          <p:cNvPr id="615" name="Google Shape;615;p59"/>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616" name="Google Shape;616;p59"/>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60"/>
          <p:cNvSpPr/>
          <p:nvPr/>
        </p:nvSpPr>
        <p:spPr>
          <a:xfrm>
            <a:off x="480925" y="1616075"/>
            <a:ext cx="1949400" cy="731700"/>
          </a:xfrm>
          <a:prstGeom prst="ellipse">
            <a:avLst/>
          </a:prstGeom>
          <a:solidFill>
            <a:srgbClr val="2D87C5"/>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s-ES" sz="1800" u="none">
                <a:solidFill>
                  <a:srgbClr val="FFFFFF"/>
                </a:solidFill>
                <a:latin typeface="Arial"/>
                <a:ea typeface="Arial"/>
                <a:cs typeface="Arial"/>
                <a:sym typeface="Arial"/>
              </a:rPr>
              <a:t>Estrategia Concentrada</a:t>
            </a:r>
            <a:endParaRPr/>
          </a:p>
        </p:txBody>
      </p:sp>
      <p:sp>
        <p:nvSpPr>
          <p:cNvPr id="622" name="Google Shape;622;p60"/>
          <p:cNvSpPr/>
          <p:nvPr/>
        </p:nvSpPr>
        <p:spPr>
          <a:xfrm>
            <a:off x="2872978" y="1571625"/>
            <a:ext cx="1891800" cy="9288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de la empresa</a:t>
            </a:r>
            <a:endParaRPr/>
          </a:p>
        </p:txBody>
      </p:sp>
      <p:sp>
        <p:nvSpPr>
          <p:cNvPr id="623" name="Google Shape;623;p60"/>
          <p:cNvSpPr/>
          <p:nvPr/>
        </p:nvSpPr>
        <p:spPr>
          <a:xfrm>
            <a:off x="5578073" y="1292225"/>
            <a:ext cx="2014800" cy="336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1</a:t>
            </a:r>
            <a:endParaRPr/>
          </a:p>
        </p:txBody>
      </p:sp>
      <p:sp>
        <p:nvSpPr>
          <p:cNvPr id="624" name="Google Shape;624;p60"/>
          <p:cNvSpPr/>
          <p:nvPr/>
        </p:nvSpPr>
        <p:spPr>
          <a:xfrm>
            <a:off x="5578073" y="1627187"/>
            <a:ext cx="2014800" cy="336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2</a:t>
            </a:r>
            <a:endParaRPr/>
          </a:p>
        </p:txBody>
      </p:sp>
      <p:sp>
        <p:nvSpPr>
          <p:cNvPr id="625" name="Google Shape;625;p60"/>
          <p:cNvSpPr/>
          <p:nvPr/>
        </p:nvSpPr>
        <p:spPr>
          <a:xfrm>
            <a:off x="5578073" y="1971675"/>
            <a:ext cx="2014800" cy="336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a:t>
            </a:r>
            <a:endParaRPr/>
          </a:p>
        </p:txBody>
      </p:sp>
      <p:sp>
        <p:nvSpPr>
          <p:cNvPr id="626" name="Google Shape;626;p60"/>
          <p:cNvSpPr/>
          <p:nvPr/>
        </p:nvSpPr>
        <p:spPr>
          <a:xfrm>
            <a:off x="5578073" y="2311400"/>
            <a:ext cx="2014800" cy="336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n</a:t>
            </a:r>
            <a:endParaRPr/>
          </a:p>
        </p:txBody>
      </p:sp>
      <p:cxnSp>
        <p:nvCxnSpPr>
          <p:cNvPr id="627" name="Google Shape;627;p60"/>
          <p:cNvCxnSpPr>
            <a:stCxn id="621" idx="6"/>
          </p:cNvCxnSpPr>
          <p:nvPr/>
        </p:nvCxnSpPr>
        <p:spPr>
          <a:xfrm flipH="1" rot="10800000">
            <a:off x="2430325" y="1975025"/>
            <a:ext cx="420300" cy="6900"/>
          </a:xfrm>
          <a:prstGeom prst="straightConnector1">
            <a:avLst/>
          </a:prstGeom>
          <a:noFill/>
          <a:ln cap="flat" cmpd="sng" w="38100">
            <a:solidFill>
              <a:srgbClr val="0095C4"/>
            </a:solidFill>
            <a:prstDash val="solid"/>
            <a:miter lim="800000"/>
            <a:headEnd len="med" w="med" type="none"/>
            <a:tailEnd len="med" w="med" type="stealth"/>
          </a:ln>
        </p:spPr>
      </p:cxnSp>
      <p:cxnSp>
        <p:nvCxnSpPr>
          <p:cNvPr id="628" name="Google Shape;628;p60"/>
          <p:cNvCxnSpPr/>
          <p:nvPr/>
        </p:nvCxnSpPr>
        <p:spPr>
          <a:xfrm>
            <a:off x="4764881" y="2036762"/>
            <a:ext cx="756000" cy="0"/>
          </a:xfrm>
          <a:prstGeom prst="straightConnector1">
            <a:avLst/>
          </a:prstGeom>
          <a:noFill/>
          <a:ln cap="flat" cmpd="sng" w="38100">
            <a:solidFill>
              <a:srgbClr val="0095C4"/>
            </a:solidFill>
            <a:prstDash val="solid"/>
            <a:miter lim="800000"/>
            <a:headEnd len="med" w="med" type="none"/>
            <a:tailEnd len="med" w="med" type="stealth"/>
          </a:ln>
        </p:spPr>
      </p:cxnSp>
      <p:sp>
        <p:nvSpPr>
          <p:cNvPr id="629" name="Google Shape;629;p60"/>
          <p:cNvSpPr txBox="1"/>
          <p:nvPr/>
        </p:nvSpPr>
        <p:spPr>
          <a:xfrm>
            <a:off x="778675" y="2787650"/>
            <a:ext cx="7989300" cy="922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La Empresa detecta la existencia de varios segmentos de mercado relevantes pero como no se puede atender a todos de forma adecuada =&gt; Se va a concentrar en uno o en unos pocos segmentos dónde la empresa pueda tener alguna ventaja competitiva.</a:t>
            </a:r>
            <a:endParaRPr/>
          </a:p>
        </p:txBody>
      </p:sp>
      <p:pic>
        <p:nvPicPr>
          <p:cNvPr descr="Résultat de recherche d'images pour &quot;aspa verde&quot;" id="630" name="Google Shape;630;p60"/>
          <p:cNvPicPr preferRelativeResize="0"/>
          <p:nvPr/>
        </p:nvPicPr>
        <p:blipFill rotWithShape="1">
          <a:blip r:embed="rId3">
            <a:alphaModFix/>
          </a:blip>
          <a:srcRect b="0" l="0" r="0" t="0"/>
          <a:stretch/>
        </p:blipFill>
        <p:spPr>
          <a:xfrm>
            <a:off x="7558325" y="1876427"/>
            <a:ext cx="316525" cy="289323"/>
          </a:xfrm>
          <a:prstGeom prst="rect">
            <a:avLst/>
          </a:prstGeom>
          <a:noFill/>
          <a:ln>
            <a:noFill/>
          </a:ln>
        </p:spPr>
      </p:pic>
      <p:pic>
        <p:nvPicPr>
          <p:cNvPr descr="Résultat de recherche d'images pour &quot;aspa verde&quot;" id="631" name="Google Shape;631;p60"/>
          <p:cNvPicPr preferRelativeResize="0"/>
          <p:nvPr/>
        </p:nvPicPr>
        <p:blipFill rotWithShape="1">
          <a:blip r:embed="rId3">
            <a:alphaModFix/>
          </a:blip>
          <a:srcRect b="0" l="0" r="0" t="0"/>
          <a:stretch/>
        </p:blipFill>
        <p:spPr>
          <a:xfrm>
            <a:off x="7594797" y="1260475"/>
            <a:ext cx="317828" cy="289323"/>
          </a:xfrm>
          <a:prstGeom prst="rect">
            <a:avLst/>
          </a:prstGeom>
          <a:noFill/>
          <a:ln>
            <a:noFill/>
          </a:ln>
        </p:spPr>
      </p:pic>
      <p:pic>
        <p:nvPicPr>
          <p:cNvPr descr="Résultat de recherche d'images pour &quot;bmw logo&quot;" id="632" name="Google Shape;632;p60"/>
          <p:cNvPicPr preferRelativeResize="0"/>
          <p:nvPr/>
        </p:nvPicPr>
        <p:blipFill rotWithShape="1">
          <a:blip r:embed="rId4">
            <a:alphaModFix/>
          </a:blip>
          <a:srcRect b="0" l="0" r="0" t="0"/>
          <a:stretch/>
        </p:blipFill>
        <p:spPr>
          <a:xfrm>
            <a:off x="3810774" y="5607577"/>
            <a:ext cx="871425" cy="863700"/>
          </a:xfrm>
          <a:prstGeom prst="rect">
            <a:avLst/>
          </a:prstGeom>
          <a:noFill/>
          <a:ln>
            <a:noFill/>
          </a:ln>
        </p:spPr>
      </p:pic>
      <p:sp>
        <p:nvSpPr>
          <p:cNvPr id="633" name="Google Shape;633;p60"/>
          <p:cNvSpPr txBox="1"/>
          <p:nvPr/>
        </p:nvSpPr>
        <p:spPr>
          <a:xfrm>
            <a:off x="297300" y="4127500"/>
            <a:ext cx="8646900" cy="147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i="0" lang="es-ES" sz="1800" u="none">
                <a:solidFill>
                  <a:schemeClr val="dk1"/>
                </a:solidFill>
                <a:latin typeface="Arial"/>
                <a:ea typeface="Arial"/>
                <a:cs typeface="Arial"/>
                <a:sym typeface="Arial"/>
              </a:rPr>
              <a:t>VENTAJA:</a:t>
            </a:r>
            <a:r>
              <a:rPr b="0" i="0" lang="es-ES" sz="1800" u="none">
                <a:solidFill>
                  <a:schemeClr val="dk1"/>
                </a:solidFill>
                <a:latin typeface="Arial"/>
                <a:ea typeface="Arial"/>
                <a:cs typeface="Arial"/>
                <a:sym typeface="Arial"/>
              </a:rPr>
              <a:t> Se satisface adecuadamente las necesidades de los compradores objetivos.</a:t>
            </a:r>
            <a:br>
              <a:rPr b="0" i="0" lang="es-ES" sz="1800" u="none">
                <a:solidFill>
                  <a:schemeClr val="dk1"/>
                </a:solidFill>
                <a:latin typeface="Arial"/>
                <a:ea typeface="Arial"/>
                <a:cs typeface="Arial"/>
                <a:sym typeface="Arial"/>
              </a:rPr>
            </a:br>
            <a:r>
              <a:rPr b="1" i="0" lang="es-ES" sz="1800" u="none">
                <a:solidFill>
                  <a:schemeClr val="dk1"/>
                </a:solidFill>
                <a:latin typeface="Arial"/>
                <a:ea typeface="Arial"/>
                <a:cs typeface="Arial"/>
                <a:sym typeface="Arial"/>
              </a:rPr>
              <a:t>DESVENTAJA:</a:t>
            </a:r>
            <a:r>
              <a:rPr b="0" i="0" lang="es-ES" sz="1800" u="none">
                <a:solidFill>
                  <a:schemeClr val="dk1"/>
                </a:solidFill>
                <a:latin typeface="Arial"/>
                <a:ea typeface="Arial"/>
                <a:cs typeface="Arial"/>
                <a:sym typeface="Arial"/>
              </a:rPr>
              <a:t> Es una estrategia muy arriesgada porque el segmento o segmentos donde la empresa se va a concentrar pueden presentar un debilitamiento de su demanda o un cambio en sus gustos y preferencias.</a:t>
            </a:r>
            <a:br>
              <a:rPr b="0" i="0" lang="es-ES" sz="1800" u="none">
                <a:solidFill>
                  <a:schemeClr val="dk1"/>
                </a:solidFill>
                <a:latin typeface="Arial"/>
                <a:ea typeface="Arial"/>
                <a:cs typeface="Arial"/>
                <a:sym typeface="Arial"/>
              </a:rPr>
            </a:br>
            <a:endParaRPr/>
          </a:p>
        </p:txBody>
      </p:sp>
      <p:pic>
        <p:nvPicPr>
          <p:cNvPr descr="Résultat de recherche d'images pour &quot;ferrari logo&quot;" id="634" name="Google Shape;634;p60"/>
          <p:cNvPicPr preferRelativeResize="0"/>
          <p:nvPr/>
        </p:nvPicPr>
        <p:blipFill rotWithShape="1">
          <a:blip r:embed="rId5">
            <a:alphaModFix/>
          </a:blip>
          <a:srcRect b="0" l="0" r="0" t="0"/>
          <a:stretch/>
        </p:blipFill>
        <p:spPr>
          <a:xfrm>
            <a:off x="5000904" y="5553576"/>
            <a:ext cx="577170" cy="922200"/>
          </a:xfrm>
          <a:prstGeom prst="rect">
            <a:avLst/>
          </a:prstGeom>
          <a:noFill/>
          <a:ln>
            <a:noFill/>
          </a:ln>
        </p:spPr>
      </p:pic>
      <p:sp>
        <p:nvSpPr>
          <p:cNvPr id="635" name="Google Shape;635;p60"/>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636" name="Google Shape;636;p60"/>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sp>
        <p:nvSpPr>
          <p:cNvPr id="637" name="Google Shape;637;p60"/>
          <p:cNvSpPr txBox="1"/>
          <p:nvPr/>
        </p:nvSpPr>
        <p:spPr>
          <a:xfrm>
            <a:off x="1782575" y="-46050"/>
            <a:ext cx="54753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b)</a:t>
            </a:r>
            <a:r>
              <a:rPr b="1" i="0" lang="es-ES" sz="2400" u="none">
                <a:solidFill>
                  <a:srgbClr val="FFFFFF"/>
                </a:solidFill>
                <a:latin typeface="Arial"/>
                <a:ea typeface="Arial"/>
                <a:cs typeface="Arial"/>
                <a:sym typeface="Arial"/>
              </a:rPr>
              <a:t> Estrategias de segmentación: Act</a:t>
            </a:r>
            <a:r>
              <a:rPr b="1" lang="es-ES" sz="2400">
                <a:solidFill>
                  <a:srgbClr val="FFFFFF"/>
                </a:solidFill>
              </a:rPr>
              <a:t>u</a:t>
            </a:r>
            <a:r>
              <a:rPr b="1" i="0" lang="es-ES" sz="2400" u="none">
                <a:solidFill>
                  <a:srgbClr val="FFFFFF"/>
                </a:solidFill>
                <a:latin typeface="Arial"/>
                <a:ea typeface="Arial"/>
                <a:cs typeface="Arial"/>
                <a:sym typeface="Arial"/>
              </a:rPr>
              <a:t>ar en función del segmento</a:t>
            </a:r>
            <a:endParaRPr sz="2400">
              <a:solidFill>
                <a:srgbClr val="FFFFFF"/>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5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5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500"/>
                                        <p:tgtEl>
                                          <p:spTgt spid="6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5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5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500"/>
                                        <p:tgtEl>
                                          <p:spTgt spid="6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5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1"/>
          <p:cNvSpPr/>
          <p:nvPr/>
        </p:nvSpPr>
        <p:spPr>
          <a:xfrm>
            <a:off x="639846" y="1290625"/>
            <a:ext cx="2353800" cy="731700"/>
          </a:xfrm>
          <a:prstGeom prst="ellipse">
            <a:avLst/>
          </a:prstGeom>
          <a:solidFill>
            <a:srgbClr val="2D87C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s-ES" sz="1800" u="none">
                <a:solidFill>
                  <a:srgbClr val="FFFFFF"/>
                </a:solidFill>
                <a:latin typeface="Arial"/>
                <a:ea typeface="Arial"/>
                <a:cs typeface="Arial"/>
                <a:sym typeface="Arial"/>
              </a:rPr>
              <a:t>Estrategia Indiferencia</a:t>
            </a:r>
            <a:endParaRPr/>
          </a:p>
        </p:txBody>
      </p:sp>
      <p:sp>
        <p:nvSpPr>
          <p:cNvPr id="643" name="Google Shape;643;p61"/>
          <p:cNvSpPr/>
          <p:nvPr/>
        </p:nvSpPr>
        <p:spPr>
          <a:xfrm>
            <a:off x="638326" y="5032375"/>
            <a:ext cx="2355900" cy="731700"/>
          </a:xfrm>
          <a:prstGeom prst="ellipse">
            <a:avLst/>
          </a:prstGeom>
          <a:solidFill>
            <a:srgbClr val="2D87C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s-ES" sz="1800" u="none">
                <a:solidFill>
                  <a:srgbClr val="FFFFFF"/>
                </a:solidFill>
                <a:latin typeface="Arial"/>
                <a:ea typeface="Arial"/>
                <a:cs typeface="Arial"/>
                <a:sym typeface="Arial"/>
              </a:rPr>
              <a:t>Estrategia Concentrada</a:t>
            </a:r>
            <a:endParaRPr/>
          </a:p>
        </p:txBody>
      </p:sp>
      <p:sp>
        <p:nvSpPr>
          <p:cNvPr id="644" name="Google Shape;644;p61"/>
          <p:cNvSpPr/>
          <p:nvPr/>
        </p:nvSpPr>
        <p:spPr>
          <a:xfrm>
            <a:off x="639846" y="2976556"/>
            <a:ext cx="2355900" cy="731700"/>
          </a:xfrm>
          <a:prstGeom prst="ellipse">
            <a:avLst/>
          </a:prstGeom>
          <a:solidFill>
            <a:srgbClr val="2D87C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i="0" lang="es-ES" sz="1800" u="none">
                <a:solidFill>
                  <a:srgbClr val="FFFFFF"/>
                </a:solidFill>
                <a:latin typeface="Arial"/>
                <a:ea typeface="Arial"/>
                <a:cs typeface="Arial"/>
                <a:sym typeface="Arial"/>
              </a:rPr>
              <a:t>Estrategia Diferenciada</a:t>
            </a:r>
            <a:endParaRPr/>
          </a:p>
        </p:txBody>
      </p:sp>
      <p:sp>
        <p:nvSpPr>
          <p:cNvPr id="645" name="Google Shape;645;p61"/>
          <p:cNvSpPr/>
          <p:nvPr/>
        </p:nvSpPr>
        <p:spPr>
          <a:xfrm>
            <a:off x="3468290" y="1268412"/>
            <a:ext cx="1891800" cy="7842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de la empresa</a:t>
            </a:r>
            <a:endParaRPr/>
          </a:p>
        </p:txBody>
      </p:sp>
      <p:sp>
        <p:nvSpPr>
          <p:cNvPr id="646" name="Google Shape;646;p61"/>
          <p:cNvSpPr/>
          <p:nvPr/>
        </p:nvSpPr>
        <p:spPr>
          <a:xfrm>
            <a:off x="6162675" y="1268400"/>
            <a:ext cx="1616400" cy="7842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Mercado</a:t>
            </a:r>
            <a:endParaRPr/>
          </a:p>
        </p:txBody>
      </p:sp>
      <p:sp>
        <p:nvSpPr>
          <p:cNvPr id="647" name="Google Shape;647;p61"/>
          <p:cNvSpPr/>
          <p:nvPr/>
        </p:nvSpPr>
        <p:spPr>
          <a:xfrm>
            <a:off x="3468290" y="2243137"/>
            <a:ext cx="1891800" cy="5637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1</a:t>
            </a:r>
            <a:endParaRPr/>
          </a:p>
        </p:txBody>
      </p:sp>
      <p:sp>
        <p:nvSpPr>
          <p:cNvPr id="648" name="Google Shape;648;p61"/>
          <p:cNvSpPr/>
          <p:nvPr/>
        </p:nvSpPr>
        <p:spPr>
          <a:xfrm>
            <a:off x="3514725" y="4987925"/>
            <a:ext cx="1891800" cy="9288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de la empresa</a:t>
            </a:r>
            <a:endParaRPr/>
          </a:p>
        </p:txBody>
      </p:sp>
      <p:sp>
        <p:nvSpPr>
          <p:cNvPr id="649" name="Google Shape;649;p61"/>
          <p:cNvSpPr/>
          <p:nvPr/>
        </p:nvSpPr>
        <p:spPr>
          <a:xfrm>
            <a:off x="3468290" y="2808287"/>
            <a:ext cx="1891800" cy="5619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2</a:t>
            </a:r>
            <a:endParaRPr/>
          </a:p>
        </p:txBody>
      </p:sp>
      <p:sp>
        <p:nvSpPr>
          <p:cNvPr id="650" name="Google Shape;650;p61"/>
          <p:cNvSpPr/>
          <p:nvPr/>
        </p:nvSpPr>
        <p:spPr>
          <a:xfrm>
            <a:off x="3480197" y="3371850"/>
            <a:ext cx="1891800" cy="5619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a:t>
            </a:r>
            <a:endParaRPr/>
          </a:p>
        </p:txBody>
      </p:sp>
      <p:sp>
        <p:nvSpPr>
          <p:cNvPr id="651" name="Google Shape;651;p61"/>
          <p:cNvSpPr/>
          <p:nvPr/>
        </p:nvSpPr>
        <p:spPr>
          <a:xfrm>
            <a:off x="3480197" y="3935412"/>
            <a:ext cx="1891800" cy="5637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Marketing-Mix n</a:t>
            </a:r>
            <a:endParaRPr/>
          </a:p>
        </p:txBody>
      </p:sp>
      <p:sp>
        <p:nvSpPr>
          <p:cNvPr id="652" name="Google Shape;652;p61"/>
          <p:cNvSpPr/>
          <p:nvPr/>
        </p:nvSpPr>
        <p:spPr>
          <a:xfrm>
            <a:off x="6162675" y="2322503"/>
            <a:ext cx="1616400" cy="4224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1</a:t>
            </a:r>
            <a:endParaRPr/>
          </a:p>
        </p:txBody>
      </p:sp>
      <p:sp>
        <p:nvSpPr>
          <p:cNvPr id="653" name="Google Shape;653;p61"/>
          <p:cNvSpPr/>
          <p:nvPr/>
        </p:nvSpPr>
        <p:spPr>
          <a:xfrm>
            <a:off x="6162675" y="2876542"/>
            <a:ext cx="1616400" cy="4224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2</a:t>
            </a:r>
            <a:endParaRPr/>
          </a:p>
        </p:txBody>
      </p:sp>
      <p:sp>
        <p:nvSpPr>
          <p:cNvPr id="654" name="Google Shape;654;p61"/>
          <p:cNvSpPr/>
          <p:nvPr/>
        </p:nvSpPr>
        <p:spPr>
          <a:xfrm>
            <a:off x="6176582" y="3440106"/>
            <a:ext cx="1617900" cy="4224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a:t>
            </a:r>
            <a:endParaRPr/>
          </a:p>
        </p:txBody>
      </p:sp>
      <p:sp>
        <p:nvSpPr>
          <p:cNvPr id="655" name="Google Shape;655;p61"/>
          <p:cNvSpPr/>
          <p:nvPr/>
        </p:nvSpPr>
        <p:spPr>
          <a:xfrm>
            <a:off x="6176582" y="3998907"/>
            <a:ext cx="1617900" cy="4239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n</a:t>
            </a:r>
            <a:endParaRPr/>
          </a:p>
        </p:txBody>
      </p:sp>
      <p:cxnSp>
        <p:nvCxnSpPr>
          <p:cNvPr id="656" name="Google Shape;656;p61"/>
          <p:cNvCxnSpPr>
            <a:stCxn id="642" idx="6"/>
          </p:cNvCxnSpPr>
          <p:nvPr/>
        </p:nvCxnSpPr>
        <p:spPr>
          <a:xfrm>
            <a:off x="2993646" y="1656475"/>
            <a:ext cx="474900" cy="4200"/>
          </a:xfrm>
          <a:prstGeom prst="straightConnector1">
            <a:avLst/>
          </a:prstGeom>
          <a:noFill/>
          <a:ln cap="flat" cmpd="sng" w="38100">
            <a:solidFill>
              <a:srgbClr val="0095C4"/>
            </a:solidFill>
            <a:prstDash val="solid"/>
            <a:miter lim="800000"/>
            <a:headEnd len="med" w="med" type="none"/>
            <a:tailEnd len="med" w="med" type="stealth"/>
          </a:ln>
        </p:spPr>
      </p:cxnSp>
      <p:cxnSp>
        <p:nvCxnSpPr>
          <p:cNvPr id="657" name="Google Shape;657;p61"/>
          <p:cNvCxnSpPr/>
          <p:nvPr/>
        </p:nvCxnSpPr>
        <p:spPr>
          <a:xfrm>
            <a:off x="5360194" y="1660525"/>
            <a:ext cx="802500" cy="0"/>
          </a:xfrm>
          <a:prstGeom prst="straightConnector1">
            <a:avLst/>
          </a:prstGeom>
          <a:noFill/>
          <a:ln cap="flat" cmpd="sng" w="38100">
            <a:solidFill>
              <a:srgbClr val="0095C4"/>
            </a:solidFill>
            <a:prstDash val="solid"/>
            <a:miter lim="800000"/>
            <a:headEnd len="med" w="med" type="none"/>
            <a:tailEnd len="med" w="med" type="stealth"/>
          </a:ln>
        </p:spPr>
      </p:cxnSp>
      <p:cxnSp>
        <p:nvCxnSpPr>
          <p:cNvPr id="658" name="Google Shape;658;p61"/>
          <p:cNvCxnSpPr>
            <a:stCxn id="644" idx="6"/>
          </p:cNvCxnSpPr>
          <p:nvPr/>
        </p:nvCxnSpPr>
        <p:spPr>
          <a:xfrm>
            <a:off x="2995746" y="3342406"/>
            <a:ext cx="456900" cy="10500"/>
          </a:xfrm>
          <a:prstGeom prst="straightConnector1">
            <a:avLst/>
          </a:prstGeom>
          <a:noFill/>
          <a:ln cap="flat" cmpd="sng" w="38100">
            <a:solidFill>
              <a:srgbClr val="0095C4"/>
            </a:solidFill>
            <a:prstDash val="solid"/>
            <a:miter lim="800000"/>
            <a:headEnd len="med" w="med" type="none"/>
            <a:tailEnd len="med" w="med" type="stealth"/>
          </a:ln>
        </p:spPr>
      </p:cxnSp>
      <p:cxnSp>
        <p:nvCxnSpPr>
          <p:cNvPr id="659" name="Google Shape;659;p61"/>
          <p:cNvCxnSpPr/>
          <p:nvPr/>
        </p:nvCxnSpPr>
        <p:spPr>
          <a:xfrm>
            <a:off x="5360194" y="2525712"/>
            <a:ext cx="802500" cy="7800"/>
          </a:xfrm>
          <a:prstGeom prst="straightConnector1">
            <a:avLst/>
          </a:prstGeom>
          <a:noFill/>
          <a:ln cap="flat" cmpd="sng" w="38100">
            <a:solidFill>
              <a:srgbClr val="0095C4"/>
            </a:solidFill>
            <a:prstDash val="solid"/>
            <a:miter lim="800000"/>
            <a:headEnd len="med" w="med" type="none"/>
            <a:tailEnd len="med" w="med" type="stealth"/>
          </a:ln>
        </p:spPr>
      </p:cxnSp>
      <p:cxnSp>
        <p:nvCxnSpPr>
          <p:cNvPr id="660" name="Google Shape;660;p61"/>
          <p:cNvCxnSpPr/>
          <p:nvPr/>
        </p:nvCxnSpPr>
        <p:spPr>
          <a:xfrm flipH="1" rot="10800000">
            <a:off x="5360194" y="3087774"/>
            <a:ext cx="802500" cy="1500"/>
          </a:xfrm>
          <a:prstGeom prst="straightConnector1">
            <a:avLst/>
          </a:prstGeom>
          <a:noFill/>
          <a:ln cap="flat" cmpd="sng" w="38100">
            <a:solidFill>
              <a:srgbClr val="0095C4"/>
            </a:solidFill>
            <a:prstDash val="solid"/>
            <a:miter lim="800000"/>
            <a:headEnd len="med" w="med" type="none"/>
            <a:tailEnd len="med" w="med" type="stealth"/>
          </a:ln>
        </p:spPr>
      </p:cxnSp>
      <p:cxnSp>
        <p:nvCxnSpPr>
          <p:cNvPr id="661" name="Google Shape;661;p61"/>
          <p:cNvCxnSpPr/>
          <p:nvPr/>
        </p:nvCxnSpPr>
        <p:spPr>
          <a:xfrm flipH="1" rot="10800000">
            <a:off x="5372100" y="3651337"/>
            <a:ext cx="801300" cy="1500"/>
          </a:xfrm>
          <a:prstGeom prst="straightConnector1">
            <a:avLst/>
          </a:prstGeom>
          <a:noFill/>
          <a:ln cap="flat" cmpd="sng" w="38100">
            <a:solidFill>
              <a:srgbClr val="0095C4"/>
            </a:solidFill>
            <a:prstDash val="solid"/>
            <a:miter lim="800000"/>
            <a:headEnd len="med" w="med" type="none"/>
            <a:tailEnd len="med" w="med" type="stealth"/>
          </a:ln>
        </p:spPr>
      </p:cxnSp>
      <p:cxnSp>
        <p:nvCxnSpPr>
          <p:cNvPr id="662" name="Google Shape;662;p61"/>
          <p:cNvCxnSpPr/>
          <p:nvPr/>
        </p:nvCxnSpPr>
        <p:spPr>
          <a:xfrm flipH="1" rot="10800000">
            <a:off x="5360194" y="4210200"/>
            <a:ext cx="813300" cy="18900"/>
          </a:xfrm>
          <a:prstGeom prst="straightConnector1">
            <a:avLst/>
          </a:prstGeom>
          <a:noFill/>
          <a:ln cap="flat" cmpd="sng" w="38100">
            <a:solidFill>
              <a:srgbClr val="0095C4"/>
            </a:solidFill>
            <a:prstDash val="solid"/>
            <a:miter lim="800000"/>
            <a:headEnd len="med" w="med" type="none"/>
            <a:tailEnd len="med" w="med" type="stealth"/>
          </a:ln>
        </p:spPr>
      </p:cxnSp>
      <p:sp>
        <p:nvSpPr>
          <p:cNvPr id="663" name="Google Shape;663;p61"/>
          <p:cNvSpPr/>
          <p:nvPr/>
        </p:nvSpPr>
        <p:spPr>
          <a:xfrm>
            <a:off x="6236852" y="4708522"/>
            <a:ext cx="1616400" cy="336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1</a:t>
            </a:r>
            <a:endParaRPr/>
          </a:p>
        </p:txBody>
      </p:sp>
      <p:sp>
        <p:nvSpPr>
          <p:cNvPr id="664" name="Google Shape;664;p61"/>
          <p:cNvSpPr/>
          <p:nvPr/>
        </p:nvSpPr>
        <p:spPr>
          <a:xfrm>
            <a:off x="6236852" y="5043485"/>
            <a:ext cx="1616400" cy="336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2</a:t>
            </a:r>
            <a:endParaRPr/>
          </a:p>
        </p:txBody>
      </p:sp>
      <p:sp>
        <p:nvSpPr>
          <p:cNvPr id="665" name="Google Shape;665;p61"/>
          <p:cNvSpPr/>
          <p:nvPr/>
        </p:nvSpPr>
        <p:spPr>
          <a:xfrm>
            <a:off x="6236852" y="5387973"/>
            <a:ext cx="1616400" cy="336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a:t>
            </a:r>
            <a:endParaRPr/>
          </a:p>
        </p:txBody>
      </p:sp>
      <p:sp>
        <p:nvSpPr>
          <p:cNvPr id="666" name="Google Shape;666;p61"/>
          <p:cNvSpPr/>
          <p:nvPr/>
        </p:nvSpPr>
        <p:spPr>
          <a:xfrm>
            <a:off x="6236852" y="5727699"/>
            <a:ext cx="1616400" cy="336600"/>
          </a:xfrm>
          <a:prstGeom prst="roundRect">
            <a:avLst>
              <a:gd fmla="val 16667" name="adj"/>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Segmento n</a:t>
            </a:r>
            <a:endParaRPr/>
          </a:p>
        </p:txBody>
      </p:sp>
      <p:cxnSp>
        <p:nvCxnSpPr>
          <p:cNvPr id="667" name="Google Shape;667;p61"/>
          <p:cNvCxnSpPr>
            <a:stCxn id="643" idx="6"/>
          </p:cNvCxnSpPr>
          <p:nvPr/>
        </p:nvCxnSpPr>
        <p:spPr>
          <a:xfrm flipH="1" rot="10800000">
            <a:off x="2994226" y="5391325"/>
            <a:ext cx="497700" cy="6900"/>
          </a:xfrm>
          <a:prstGeom prst="straightConnector1">
            <a:avLst/>
          </a:prstGeom>
          <a:noFill/>
          <a:ln cap="flat" cmpd="sng" w="38100">
            <a:solidFill>
              <a:srgbClr val="0095C4"/>
            </a:solidFill>
            <a:prstDash val="solid"/>
            <a:miter lim="800000"/>
            <a:headEnd len="med" w="med" type="none"/>
            <a:tailEnd len="med" w="med" type="stealth"/>
          </a:ln>
        </p:spPr>
      </p:cxnSp>
      <p:cxnSp>
        <p:nvCxnSpPr>
          <p:cNvPr id="668" name="Google Shape;668;p61"/>
          <p:cNvCxnSpPr/>
          <p:nvPr/>
        </p:nvCxnSpPr>
        <p:spPr>
          <a:xfrm>
            <a:off x="5406628" y="5453062"/>
            <a:ext cx="756000" cy="0"/>
          </a:xfrm>
          <a:prstGeom prst="straightConnector1">
            <a:avLst/>
          </a:prstGeom>
          <a:noFill/>
          <a:ln cap="flat" cmpd="sng" w="38100">
            <a:solidFill>
              <a:srgbClr val="0095C4"/>
            </a:solidFill>
            <a:prstDash val="solid"/>
            <a:miter lim="800000"/>
            <a:headEnd len="med" w="med" type="none"/>
            <a:tailEnd len="med" w="med" type="stealth"/>
          </a:ln>
        </p:spPr>
      </p:cxnSp>
      <p:sp>
        <p:nvSpPr>
          <p:cNvPr id="669" name="Google Shape;669;p61"/>
          <p:cNvSpPr txBox="1"/>
          <p:nvPr/>
        </p:nvSpPr>
        <p:spPr>
          <a:xfrm>
            <a:off x="190500" y="6173775"/>
            <a:ext cx="27909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u="none">
                <a:solidFill>
                  <a:schemeClr val="dk1"/>
                </a:solidFill>
                <a:latin typeface="Arial"/>
                <a:ea typeface="Arial"/>
                <a:cs typeface="Arial"/>
                <a:sym typeface="Arial"/>
              </a:rPr>
              <a:t>Fuente: Bueno (2004)</a:t>
            </a:r>
            <a:endParaRPr/>
          </a:p>
        </p:txBody>
      </p:sp>
      <p:sp>
        <p:nvSpPr>
          <p:cNvPr id="670" name="Google Shape;670;p61"/>
          <p:cNvSpPr/>
          <p:nvPr/>
        </p:nvSpPr>
        <p:spPr>
          <a:xfrm>
            <a:off x="7379225" y="0"/>
            <a:ext cx="1764900" cy="1007400"/>
          </a:xfrm>
          <a:prstGeom prst="roundRect">
            <a:avLst>
              <a:gd fmla="val 16667" name="adj"/>
            </a:avLst>
          </a:prstGeom>
          <a:solidFill>
            <a:srgbClr val="B6D7A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Segmentación</a:t>
            </a:r>
            <a:endParaRPr sz="1800">
              <a:solidFill>
                <a:schemeClr val="dk1"/>
              </a:solidFill>
            </a:endParaRPr>
          </a:p>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Target</a:t>
            </a:r>
            <a:endParaRPr sz="1800">
              <a:solidFill>
                <a:schemeClr val="dk1"/>
              </a:solidFill>
            </a:endParaRPr>
          </a:p>
        </p:txBody>
      </p:sp>
      <p:sp>
        <p:nvSpPr>
          <p:cNvPr id="671" name="Google Shape;671;p61"/>
          <p:cNvSpPr/>
          <p:nvPr/>
        </p:nvSpPr>
        <p:spPr>
          <a:xfrm>
            <a:off x="6767475" y="118050"/>
            <a:ext cx="780900" cy="771300"/>
          </a:xfrm>
          <a:prstGeom prst="ellipse">
            <a:avLst/>
          </a:prstGeom>
          <a:solidFill>
            <a:srgbClr val="B6D7A8"/>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2</a:t>
            </a:r>
            <a:endParaRPr/>
          </a:p>
        </p:txBody>
      </p:sp>
      <p:sp>
        <p:nvSpPr>
          <p:cNvPr id="672" name="Google Shape;672;p61"/>
          <p:cNvSpPr txBox="1"/>
          <p:nvPr/>
        </p:nvSpPr>
        <p:spPr>
          <a:xfrm>
            <a:off x="1782575" y="-46050"/>
            <a:ext cx="54753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b)</a:t>
            </a:r>
            <a:r>
              <a:rPr b="1" i="0" lang="es-ES" sz="2400" u="none">
                <a:solidFill>
                  <a:srgbClr val="FFFFFF"/>
                </a:solidFill>
                <a:latin typeface="Arial"/>
                <a:ea typeface="Arial"/>
                <a:cs typeface="Arial"/>
                <a:sym typeface="Arial"/>
              </a:rPr>
              <a:t> Estrategias de segmentación: Act</a:t>
            </a:r>
            <a:r>
              <a:rPr b="1" lang="es-ES" sz="2400">
                <a:solidFill>
                  <a:srgbClr val="FFFFFF"/>
                </a:solidFill>
              </a:rPr>
              <a:t>u</a:t>
            </a:r>
            <a:r>
              <a:rPr b="1" i="0" lang="es-ES" sz="2400" u="none">
                <a:solidFill>
                  <a:srgbClr val="FFFFFF"/>
                </a:solidFill>
                <a:latin typeface="Arial"/>
                <a:ea typeface="Arial"/>
                <a:cs typeface="Arial"/>
                <a:sym typeface="Arial"/>
              </a:rPr>
              <a:t>ar en función del segmento</a:t>
            </a:r>
            <a:endParaRPr sz="2400">
              <a:solidFill>
                <a:srgbClr val="FFFFFF"/>
              </a:solidFill>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62"/>
          <p:cNvSpPr/>
          <p:nvPr/>
        </p:nvSpPr>
        <p:spPr>
          <a:xfrm>
            <a:off x="7274096" y="0"/>
            <a:ext cx="1869900" cy="1007400"/>
          </a:xfrm>
          <a:prstGeom prst="roundRect">
            <a:avLst>
              <a:gd fmla="val 16667" name="adj"/>
            </a:avLst>
          </a:prstGeom>
          <a:solidFill>
            <a:srgbClr val="F1C2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Posicionamiento de la Marca</a:t>
            </a:r>
            <a:endParaRPr sz="1800">
              <a:solidFill>
                <a:schemeClr val="dk1"/>
              </a:solidFill>
            </a:endParaRPr>
          </a:p>
        </p:txBody>
      </p:sp>
      <p:sp>
        <p:nvSpPr>
          <p:cNvPr id="679" name="Google Shape;679;p62"/>
          <p:cNvSpPr/>
          <p:nvPr/>
        </p:nvSpPr>
        <p:spPr>
          <a:xfrm>
            <a:off x="6625950" y="118050"/>
            <a:ext cx="773400" cy="771300"/>
          </a:xfrm>
          <a:prstGeom prst="ellipse">
            <a:avLst/>
          </a:prstGeom>
          <a:solidFill>
            <a:srgbClr val="F1C232"/>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3</a:t>
            </a:r>
            <a:endParaRPr/>
          </a:p>
        </p:txBody>
      </p:sp>
      <p:sp>
        <p:nvSpPr>
          <p:cNvPr id="680" name="Google Shape;680;p62"/>
          <p:cNvSpPr txBox="1"/>
          <p:nvPr/>
        </p:nvSpPr>
        <p:spPr>
          <a:xfrm>
            <a:off x="-15825" y="1136200"/>
            <a:ext cx="3328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rgbClr val="D21E6D"/>
                </a:solidFill>
              </a:rPr>
              <a:t>¿Cuánto pagarías por esa camiseta?</a:t>
            </a:r>
            <a:endParaRPr b="1" sz="2000">
              <a:solidFill>
                <a:srgbClr val="D21E6D"/>
              </a:solidFill>
            </a:endParaRPr>
          </a:p>
        </p:txBody>
      </p:sp>
      <p:pic>
        <p:nvPicPr>
          <p:cNvPr id="681" name="Google Shape;681;p62"/>
          <p:cNvPicPr preferRelativeResize="0"/>
          <p:nvPr/>
        </p:nvPicPr>
        <p:blipFill>
          <a:blip r:embed="rId3">
            <a:alphaModFix/>
          </a:blip>
          <a:stretch>
            <a:fillRect/>
          </a:stretch>
        </p:blipFill>
        <p:spPr>
          <a:xfrm>
            <a:off x="373325" y="1859000"/>
            <a:ext cx="2202900" cy="2202900"/>
          </a:xfrm>
          <a:prstGeom prst="rect">
            <a:avLst/>
          </a:prstGeom>
          <a:noFill/>
          <a:ln>
            <a:noFill/>
          </a:ln>
        </p:spPr>
      </p:pic>
      <p:sp>
        <p:nvSpPr>
          <p:cNvPr id="682" name="Google Shape;682;p62"/>
          <p:cNvSpPr txBox="1"/>
          <p:nvPr/>
        </p:nvSpPr>
        <p:spPr>
          <a:xfrm>
            <a:off x="2921450" y="1162075"/>
            <a:ext cx="33285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rgbClr val="D21E6D"/>
                </a:solidFill>
              </a:rPr>
              <a:t>¿Y por esa?</a:t>
            </a:r>
            <a:endParaRPr b="1" sz="2000">
              <a:solidFill>
                <a:srgbClr val="D21E6D"/>
              </a:solidFill>
            </a:endParaRPr>
          </a:p>
        </p:txBody>
      </p:sp>
      <p:pic>
        <p:nvPicPr>
          <p:cNvPr id="683" name="Google Shape;683;p62"/>
          <p:cNvPicPr preferRelativeResize="0"/>
          <p:nvPr/>
        </p:nvPicPr>
        <p:blipFill>
          <a:blip r:embed="rId3">
            <a:alphaModFix/>
          </a:blip>
          <a:stretch>
            <a:fillRect/>
          </a:stretch>
        </p:blipFill>
        <p:spPr>
          <a:xfrm>
            <a:off x="3463000" y="1884875"/>
            <a:ext cx="2202900" cy="2202900"/>
          </a:xfrm>
          <a:prstGeom prst="rect">
            <a:avLst/>
          </a:prstGeom>
          <a:noFill/>
          <a:ln>
            <a:noFill/>
          </a:ln>
        </p:spPr>
      </p:pic>
      <p:pic>
        <p:nvPicPr>
          <p:cNvPr id="684" name="Google Shape;684;p62"/>
          <p:cNvPicPr preferRelativeResize="0"/>
          <p:nvPr/>
        </p:nvPicPr>
        <p:blipFill>
          <a:blip r:embed="rId4">
            <a:alphaModFix/>
          </a:blip>
          <a:stretch>
            <a:fillRect/>
          </a:stretch>
        </p:blipFill>
        <p:spPr>
          <a:xfrm rot="-387776">
            <a:off x="4652050" y="2235850"/>
            <a:ext cx="368127" cy="386576"/>
          </a:xfrm>
          <a:prstGeom prst="rect">
            <a:avLst/>
          </a:prstGeom>
          <a:noFill/>
          <a:ln>
            <a:noFill/>
          </a:ln>
        </p:spPr>
      </p:pic>
      <p:sp>
        <p:nvSpPr>
          <p:cNvPr id="685" name="Google Shape;685;p62"/>
          <p:cNvSpPr txBox="1"/>
          <p:nvPr/>
        </p:nvSpPr>
        <p:spPr>
          <a:xfrm>
            <a:off x="6458250" y="1162075"/>
            <a:ext cx="25359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000">
                <a:solidFill>
                  <a:srgbClr val="D21E6D"/>
                </a:solidFill>
              </a:rPr>
              <a:t>¿Y por esa?</a:t>
            </a:r>
            <a:endParaRPr b="1" sz="2000">
              <a:solidFill>
                <a:srgbClr val="D21E6D"/>
              </a:solidFill>
            </a:endParaRPr>
          </a:p>
        </p:txBody>
      </p:sp>
      <p:pic>
        <p:nvPicPr>
          <p:cNvPr id="686" name="Google Shape;686;p62"/>
          <p:cNvPicPr preferRelativeResize="0"/>
          <p:nvPr/>
        </p:nvPicPr>
        <p:blipFill>
          <a:blip r:embed="rId3">
            <a:alphaModFix/>
          </a:blip>
          <a:stretch>
            <a:fillRect/>
          </a:stretch>
        </p:blipFill>
        <p:spPr>
          <a:xfrm>
            <a:off x="6663400" y="1884875"/>
            <a:ext cx="2202900" cy="2202900"/>
          </a:xfrm>
          <a:prstGeom prst="rect">
            <a:avLst/>
          </a:prstGeom>
          <a:noFill/>
          <a:ln>
            <a:noFill/>
          </a:ln>
        </p:spPr>
      </p:pic>
      <p:pic>
        <p:nvPicPr>
          <p:cNvPr id="687" name="Google Shape;687;p62"/>
          <p:cNvPicPr preferRelativeResize="0"/>
          <p:nvPr/>
        </p:nvPicPr>
        <p:blipFill>
          <a:blip r:embed="rId5">
            <a:alphaModFix/>
          </a:blip>
          <a:stretch>
            <a:fillRect/>
          </a:stretch>
        </p:blipFill>
        <p:spPr>
          <a:xfrm>
            <a:off x="7831351" y="2279350"/>
            <a:ext cx="531276" cy="191274"/>
          </a:xfrm>
          <a:prstGeom prst="rect">
            <a:avLst/>
          </a:prstGeom>
          <a:noFill/>
          <a:ln>
            <a:noFill/>
          </a:ln>
        </p:spPr>
      </p:pic>
      <p:sp>
        <p:nvSpPr>
          <p:cNvPr id="688" name="Google Shape;688;p62"/>
          <p:cNvSpPr txBox="1"/>
          <p:nvPr>
            <p:ph type="title"/>
          </p:nvPr>
        </p:nvSpPr>
        <p:spPr>
          <a:xfrm>
            <a:off x="1892200" y="267450"/>
            <a:ext cx="4771200" cy="403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s-ES" sz="3000">
                <a:solidFill>
                  <a:srgbClr val="FFFFFF"/>
                </a:solidFill>
              </a:rPr>
              <a:t>c) </a:t>
            </a:r>
            <a:r>
              <a:rPr b="1" lang="es-ES" sz="3000">
                <a:solidFill>
                  <a:srgbClr val="FFFFFF"/>
                </a:solidFill>
              </a:rPr>
              <a:t>¿Qué es una marca?</a:t>
            </a:r>
            <a:endParaRPr b="1" sz="3000">
              <a:solidFill>
                <a:srgbClr val="FFFFFF"/>
              </a:solidFill>
            </a:endParaRPr>
          </a:p>
        </p:txBody>
      </p:sp>
      <p:sp>
        <p:nvSpPr>
          <p:cNvPr id="689" name="Google Shape;689;p62"/>
          <p:cNvSpPr txBox="1"/>
          <p:nvPr/>
        </p:nvSpPr>
        <p:spPr>
          <a:xfrm>
            <a:off x="279575" y="4503775"/>
            <a:ext cx="5842200" cy="132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ES" sz="2400"/>
              <a:t>Una </a:t>
            </a:r>
            <a:r>
              <a:rPr b="1" lang="es-ES" sz="2400"/>
              <a:t>Marca: </a:t>
            </a:r>
            <a:endParaRPr sz="2400"/>
          </a:p>
          <a:p>
            <a:pPr indent="0" lvl="0" marL="0" rtl="0" algn="l">
              <a:lnSpc>
                <a:spcPct val="100000"/>
              </a:lnSpc>
              <a:spcBef>
                <a:spcPts val="0"/>
              </a:spcBef>
              <a:spcAft>
                <a:spcPts val="0"/>
              </a:spcAft>
              <a:buNone/>
            </a:pPr>
            <a:r>
              <a:rPr lang="es-ES" sz="1800"/>
              <a:t>Es un nombre, término, signo, símbolo, diseño  o combinación de ellos, que permite  </a:t>
            </a:r>
            <a:r>
              <a:rPr b="1" lang="es-ES" sz="1800"/>
              <a:t>identificar</a:t>
            </a:r>
            <a:r>
              <a:rPr lang="es-ES" sz="1800"/>
              <a:t> y reconocer los bienes y servicios de un vendedor y </a:t>
            </a:r>
            <a:r>
              <a:rPr b="1" lang="es-ES" sz="1800"/>
              <a:t>diferenciarlos</a:t>
            </a:r>
            <a:r>
              <a:rPr lang="es-ES" sz="1800"/>
              <a:t> de sus competidores. </a:t>
            </a:r>
            <a:endParaRPr sz="1800"/>
          </a:p>
        </p:txBody>
      </p:sp>
      <p:sp>
        <p:nvSpPr>
          <p:cNvPr id="690" name="Google Shape;690;p62"/>
          <p:cNvSpPr txBox="1"/>
          <p:nvPr/>
        </p:nvSpPr>
        <p:spPr>
          <a:xfrm>
            <a:off x="6508625" y="4572000"/>
            <a:ext cx="2368200" cy="1327800"/>
          </a:xfrm>
          <a:prstGeom prst="rect">
            <a:avLst/>
          </a:prstGeom>
          <a:solidFill>
            <a:srgbClr val="FFFFFF"/>
          </a:solidFill>
          <a:ln>
            <a:noFill/>
          </a:ln>
        </p:spPr>
        <p:txBody>
          <a:bodyPr anchorCtr="0" anchor="ctr" bIns="91425" lIns="91425" spcFirstLastPara="1" rIns="91425" wrap="square" tIns="91425">
            <a:noAutofit/>
          </a:bodyPr>
          <a:lstStyle/>
          <a:p>
            <a:pPr indent="-184150" lvl="2" marL="228600" rtl="0" algn="l">
              <a:spcBef>
                <a:spcPts val="400"/>
              </a:spcBef>
              <a:spcAft>
                <a:spcPts val="0"/>
              </a:spcAft>
              <a:buClr>
                <a:schemeClr val="dk1"/>
              </a:buClr>
              <a:buSzPts val="1800"/>
              <a:buChar char="-"/>
            </a:pPr>
            <a:r>
              <a:rPr lang="es-ES" sz="1800">
                <a:solidFill>
                  <a:schemeClr val="dk1"/>
                </a:solidFill>
              </a:rPr>
              <a:t>No caduca </a:t>
            </a:r>
            <a:endParaRPr sz="1800">
              <a:solidFill>
                <a:schemeClr val="dk1"/>
              </a:solidFill>
            </a:endParaRPr>
          </a:p>
          <a:p>
            <a:pPr indent="-184150" lvl="2" marL="228600" rtl="0" algn="l">
              <a:spcBef>
                <a:spcPts val="400"/>
              </a:spcBef>
              <a:spcAft>
                <a:spcPts val="0"/>
              </a:spcAft>
              <a:buClr>
                <a:schemeClr val="dk1"/>
              </a:buClr>
              <a:buSzPts val="1800"/>
              <a:buChar char="-"/>
            </a:pPr>
            <a:r>
              <a:rPr lang="es-ES" sz="1800">
                <a:solidFill>
                  <a:schemeClr val="dk1"/>
                </a:solidFill>
              </a:rPr>
              <a:t>Garantía para el comprador</a:t>
            </a:r>
            <a:endParaRPr sz="1800">
              <a:solidFill>
                <a:schemeClr val="dk1"/>
              </a:solidFill>
            </a:endParaRPr>
          </a:p>
          <a:p>
            <a:pPr indent="-184150" lvl="2" marL="228600" rtl="0" algn="l">
              <a:spcBef>
                <a:spcPts val="400"/>
              </a:spcBef>
              <a:spcAft>
                <a:spcPts val="0"/>
              </a:spcAft>
              <a:buClr>
                <a:schemeClr val="dk1"/>
              </a:buClr>
              <a:buSzPts val="1800"/>
              <a:buChar char="-"/>
            </a:pPr>
            <a:r>
              <a:rPr lang="es-ES" sz="1800">
                <a:solidFill>
                  <a:schemeClr val="dk1"/>
                </a:solidFill>
              </a:rPr>
              <a:t>Fidelización</a:t>
            </a:r>
            <a:endParaRPr sz="1800">
              <a:solidFill>
                <a:schemeClr val="dk1"/>
              </a:solidFill>
            </a:endParaRPr>
          </a:p>
        </p:txBody>
      </p:sp>
      <p:sp>
        <p:nvSpPr>
          <p:cNvPr id="691" name="Google Shape;691;p62"/>
          <p:cNvSpPr/>
          <p:nvPr/>
        </p:nvSpPr>
        <p:spPr>
          <a:xfrm>
            <a:off x="5830950" y="4956450"/>
            <a:ext cx="541500" cy="863700"/>
          </a:xfrm>
          <a:prstGeom prst="chevron">
            <a:avLst>
              <a:gd fmla="val 50000" name="adj"/>
            </a:avLst>
          </a:prstGeom>
          <a:solidFill>
            <a:srgbClr val="CC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par>
                                <p:cTn fill="hold" nodeType="with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1000"/>
                                        <p:tgtEl>
                                          <p:spTgt spid="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0"/>
                                        </p:tgtEl>
                                        <p:attrNameLst>
                                          <p:attrName>style.visibility</p:attrName>
                                        </p:attrNameLst>
                                      </p:cBhvr>
                                      <p:to>
                                        <p:strVal val="visible"/>
                                      </p:to>
                                    </p:set>
                                    <p:animEffect filter="fade" transition="in">
                                      <p:cBhvr>
                                        <p:cTn dur="1000"/>
                                        <p:tgtEl>
                                          <p:spTgt spid="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63"/>
          <p:cNvSpPr/>
          <p:nvPr/>
        </p:nvSpPr>
        <p:spPr>
          <a:xfrm>
            <a:off x="7274096" y="0"/>
            <a:ext cx="1869900" cy="1007400"/>
          </a:xfrm>
          <a:prstGeom prst="roundRect">
            <a:avLst>
              <a:gd fmla="val 16667" name="adj"/>
            </a:avLst>
          </a:prstGeom>
          <a:solidFill>
            <a:srgbClr val="F1C2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Posicionamiento de la Marca</a:t>
            </a:r>
            <a:endParaRPr sz="1800">
              <a:solidFill>
                <a:schemeClr val="dk1"/>
              </a:solidFill>
            </a:endParaRPr>
          </a:p>
        </p:txBody>
      </p:sp>
      <p:sp>
        <p:nvSpPr>
          <p:cNvPr id="698" name="Google Shape;698;p63"/>
          <p:cNvSpPr/>
          <p:nvPr/>
        </p:nvSpPr>
        <p:spPr>
          <a:xfrm>
            <a:off x="6625950" y="118050"/>
            <a:ext cx="773400" cy="771300"/>
          </a:xfrm>
          <a:prstGeom prst="ellipse">
            <a:avLst/>
          </a:prstGeom>
          <a:solidFill>
            <a:srgbClr val="F1C232"/>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3</a:t>
            </a:r>
            <a:endParaRPr/>
          </a:p>
        </p:txBody>
      </p:sp>
      <p:sp>
        <p:nvSpPr>
          <p:cNvPr id="699" name="Google Shape;699;p63"/>
          <p:cNvSpPr txBox="1"/>
          <p:nvPr/>
        </p:nvSpPr>
        <p:spPr>
          <a:xfrm>
            <a:off x="191100" y="1797150"/>
            <a:ext cx="8876700" cy="81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solidFill>
                  <a:srgbClr val="333333"/>
                </a:solidFill>
              </a:rPr>
              <a:t>El “posicionamiento de Marca</a:t>
            </a:r>
            <a:r>
              <a:rPr lang="es-ES" sz="1800">
                <a:solidFill>
                  <a:srgbClr val="333333"/>
                </a:solidFill>
              </a:rPr>
              <a:t> “ </a:t>
            </a:r>
            <a:r>
              <a:rPr lang="es-ES" sz="1800">
                <a:solidFill>
                  <a:srgbClr val="333333"/>
                </a:solidFill>
              </a:rPr>
              <a:t>es el lugar que ocupa la marca en la mente de los consumidores respecto el resto de sus competidores. </a:t>
            </a:r>
            <a:endParaRPr sz="1800"/>
          </a:p>
        </p:txBody>
      </p:sp>
      <p:sp>
        <p:nvSpPr>
          <p:cNvPr id="700" name="Google Shape;700;p63"/>
          <p:cNvSpPr txBox="1"/>
          <p:nvPr/>
        </p:nvSpPr>
        <p:spPr>
          <a:xfrm>
            <a:off x="191100" y="1017450"/>
            <a:ext cx="8952600" cy="77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800"/>
              <a:buFont typeface="Arial"/>
              <a:buNone/>
            </a:pPr>
            <a:r>
              <a:rPr lang="es-ES" sz="1900">
                <a:solidFill>
                  <a:schemeClr val="dk1"/>
                </a:solidFill>
                <a:latin typeface="Caveat"/>
                <a:ea typeface="Caveat"/>
                <a:cs typeface="Caveat"/>
                <a:sym typeface="Caveat"/>
              </a:rPr>
              <a:t>“</a:t>
            </a:r>
            <a:r>
              <a:rPr lang="es-ES" sz="1900">
                <a:solidFill>
                  <a:schemeClr val="dk1"/>
                </a:solidFill>
                <a:latin typeface="Caveat"/>
                <a:ea typeface="Caveat"/>
                <a:cs typeface="Caveat"/>
                <a:sym typeface="Caveat"/>
              </a:rPr>
              <a:t>Seguramente si mencionamos marcas como</a:t>
            </a:r>
            <a:r>
              <a:rPr lang="es-ES" sz="1900">
                <a:solidFill>
                  <a:schemeClr val="dk1"/>
                </a:solidFill>
                <a:uFill>
                  <a:noFill/>
                </a:uFill>
                <a:latin typeface="Caveat"/>
                <a:ea typeface="Caveat"/>
                <a:cs typeface="Caveat"/>
                <a:sym typeface="Caveat"/>
                <a:hlinkClick r:id="rId3"/>
              </a:rPr>
              <a:t> </a:t>
            </a:r>
            <a:r>
              <a:rPr lang="es-ES" sz="1900">
                <a:solidFill>
                  <a:schemeClr val="dk1"/>
                </a:solidFill>
                <a:latin typeface="Caveat"/>
                <a:ea typeface="Caveat"/>
                <a:cs typeface="Caveat"/>
                <a:sym typeface="Caveat"/>
              </a:rPr>
              <a:t>Nike o Apple, o empresas como </a:t>
            </a:r>
            <a:r>
              <a:rPr lang="es-ES" sz="1900">
                <a:solidFill>
                  <a:schemeClr val="dk1"/>
                </a:solidFill>
                <a:uFill>
                  <a:noFill/>
                </a:uFill>
                <a:latin typeface="Caveat"/>
                <a:ea typeface="Caveat"/>
                <a:cs typeface="Caveat"/>
                <a:sym typeface="Caveat"/>
                <a:hlinkClick r:id="rId4"/>
              </a:rPr>
              <a:t>Google</a:t>
            </a:r>
            <a:r>
              <a:rPr lang="es-ES" sz="1900">
                <a:solidFill>
                  <a:schemeClr val="dk1"/>
                </a:solidFill>
                <a:latin typeface="Caveat"/>
                <a:ea typeface="Caveat"/>
                <a:cs typeface="Caveat"/>
                <a:sym typeface="Caveat"/>
              </a:rPr>
              <a:t> y </a:t>
            </a:r>
            <a:r>
              <a:rPr lang="es-ES" sz="1900">
                <a:solidFill>
                  <a:schemeClr val="dk1"/>
                </a:solidFill>
                <a:uFill>
                  <a:noFill/>
                </a:uFill>
                <a:latin typeface="Caveat"/>
                <a:ea typeface="Caveat"/>
                <a:cs typeface="Caveat"/>
                <a:sym typeface="Caveat"/>
                <a:hlinkClick r:id="rId5"/>
              </a:rPr>
              <a:t>Amazon</a:t>
            </a:r>
            <a:r>
              <a:rPr lang="es-ES" sz="1900">
                <a:solidFill>
                  <a:schemeClr val="dk1"/>
                </a:solidFill>
                <a:latin typeface="Caveat"/>
                <a:ea typeface="Caveat"/>
                <a:cs typeface="Caveat"/>
                <a:sym typeface="Caveat"/>
              </a:rPr>
              <a:t> inmediatamente las reconoces, puedes visualizar mentalmente sus logos e incluso saber a qué sector se dedican”.</a:t>
            </a:r>
            <a:endParaRPr sz="1900">
              <a:solidFill>
                <a:schemeClr val="dk1"/>
              </a:solidFill>
              <a:latin typeface="Caveat"/>
              <a:ea typeface="Caveat"/>
              <a:cs typeface="Caveat"/>
              <a:sym typeface="Caveat"/>
            </a:endParaRPr>
          </a:p>
        </p:txBody>
      </p:sp>
      <p:sp>
        <p:nvSpPr>
          <p:cNvPr id="701" name="Google Shape;701;p63"/>
          <p:cNvSpPr txBox="1"/>
          <p:nvPr/>
        </p:nvSpPr>
        <p:spPr>
          <a:xfrm>
            <a:off x="1782575" y="-46050"/>
            <a:ext cx="54753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lang="es-ES" sz="2400">
                <a:solidFill>
                  <a:srgbClr val="FFFFFF"/>
                </a:solidFill>
              </a:rPr>
              <a:t>c</a:t>
            </a:r>
            <a:r>
              <a:rPr b="1" lang="es-ES" sz="2400">
                <a:solidFill>
                  <a:srgbClr val="FFFFFF"/>
                </a:solidFill>
              </a:rPr>
              <a:t>)</a:t>
            </a:r>
            <a:r>
              <a:rPr b="1" i="0" lang="es-ES" sz="2400" u="none">
                <a:solidFill>
                  <a:srgbClr val="FFFFFF"/>
                </a:solidFill>
                <a:latin typeface="Arial"/>
                <a:ea typeface="Arial"/>
                <a:cs typeface="Arial"/>
                <a:sym typeface="Arial"/>
              </a:rPr>
              <a:t> </a:t>
            </a:r>
            <a:r>
              <a:rPr b="1" lang="es-ES" sz="2400">
                <a:solidFill>
                  <a:srgbClr val="FFFFFF"/>
                </a:solidFill>
              </a:rPr>
              <a:t>Posicionamiento de Marca</a:t>
            </a:r>
            <a:endParaRPr sz="2400">
              <a:solidFill>
                <a:srgbClr val="FFFFFF"/>
              </a:solidFill>
            </a:endParaRPr>
          </a:p>
        </p:txBody>
      </p:sp>
      <p:sp>
        <p:nvSpPr>
          <p:cNvPr id="702" name="Google Shape;702;p63"/>
          <p:cNvSpPr/>
          <p:nvPr/>
        </p:nvSpPr>
        <p:spPr>
          <a:xfrm>
            <a:off x="40575" y="4462575"/>
            <a:ext cx="2366100" cy="1578300"/>
          </a:xfrm>
          <a:prstGeom prst="homePlate">
            <a:avLst>
              <a:gd fmla="val 50000" name="adj"/>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3"/>
          <p:cNvSpPr txBox="1"/>
          <p:nvPr/>
        </p:nvSpPr>
        <p:spPr>
          <a:xfrm>
            <a:off x="40575" y="4482850"/>
            <a:ext cx="1941000" cy="142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a:solidFill>
                  <a:srgbClr val="333333"/>
                </a:solidFill>
              </a:rPr>
              <a:t>Esta imagen propia se construye mediante l</a:t>
            </a:r>
            <a:r>
              <a:rPr lang="es-ES">
                <a:solidFill>
                  <a:srgbClr val="333333"/>
                </a:solidFill>
              </a:rPr>
              <a:t>a </a:t>
            </a:r>
            <a:r>
              <a:rPr b="1" lang="es-ES">
                <a:solidFill>
                  <a:srgbClr val="333333"/>
                </a:solidFill>
              </a:rPr>
              <a:t>comunicación activa</a:t>
            </a:r>
            <a:r>
              <a:rPr lang="es-ES">
                <a:solidFill>
                  <a:srgbClr val="333333"/>
                </a:solidFill>
              </a:rPr>
              <a:t> hacia nuestra audiencia objetivo </a:t>
            </a:r>
            <a:r>
              <a:rPr lang="es-ES">
                <a:solidFill>
                  <a:srgbClr val="333333"/>
                </a:solidFill>
              </a:rPr>
              <a:t>=&gt; </a:t>
            </a:r>
            <a:endParaRPr/>
          </a:p>
        </p:txBody>
      </p:sp>
      <p:sp>
        <p:nvSpPr>
          <p:cNvPr id="704" name="Google Shape;704;p63"/>
          <p:cNvSpPr txBox="1"/>
          <p:nvPr/>
        </p:nvSpPr>
        <p:spPr>
          <a:xfrm>
            <a:off x="329625" y="2501750"/>
            <a:ext cx="8305800" cy="71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500">
                <a:solidFill>
                  <a:srgbClr val="333333"/>
                </a:solidFill>
              </a:rPr>
              <a:t>⇨ Y se construye en base a la </a:t>
            </a:r>
            <a:r>
              <a:rPr b="1" lang="es-ES" sz="1500">
                <a:solidFill>
                  <a:srgbClr val="333333"/>
                </a:solidFill>
              </a:rPr>
              <a:t>percepción</a:t>
            </a:r>
            <a:r>
              <a:rPr lang="es-ES" sz="1500">
                <a:solidFill>
                  <a:srgbClr val="333333"/>
                </a:solidFill>
              </a:rPr>
              <a:t> que tiene el consumidor de nuestra Marca de forma individual y respecto a la competencia.  </a:t>
            </a:r>
            <a:endParaRPr sz="1500">
              <a:solidFill>
                <a:schemeClr val="dk1"/>
              </a:solidFill>
            </a:endParaRPr>
          </a:p>
        </p:txBody>
      </p:sp>
      <p:sp>
        <p:nvSpPr>
          <p:cNvPr id="705" name="Google Shape;705;p63"/>
          <p:cNvSpPr txBox="1"/>
          <p:nvPr/>
        </p:nvSpPr>
        <p:spPr>
          <a:xfrm>
            <a:off x="326550" y="3139550"/>
            <a:ext cx="8643300" cy="81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s-ES" sz="1500">
                <a:solidFill>
                  <a:srgbClr val="333333"/>
                </a:solidFill>
              </a:rPr>
              <a:t>⇨ </a:t>
            </a:r>
            <a:r>
              <a:rPr b="1" lang="es-ES" sz="1500">
                <a:solidFill>
                  <a:srgbClr val="333333"/>
                </a:solidFill>
              </a:rPr>
              <a:t>La estrategia de posicionamiento </a:t>
            </a:r>
            <a:r>
              <a:rPr lang="es-ES" sz="1500">
                <a:solidFill>
                  <a:srgbClr val="333333"/>
                </a:solidFill>
              </a:rPr>
              <a:t>es un proceso mediante el cual se desarrolla una estrategia que tiene como objetivo llevar nuestra marca, empresa o producto desde su imagen actual a la imagen que deseamos.</a:t>
            </a:r>
            <a:endParaRPr sz="1500">
              <a:solidFill>
                <a:srgbClr val="333333"/>
              </a:solidFill>
            </a:endParaRPr>
          </a:p>
        </p:txBody>
      </p:sp>
      <p:sp>
        <p:nvSpPr>
          <p:cNvPr id="706" name="Google Shape;706;p63"/>
          <p:cNvSpPr/>
          <p:nvPr/>
        </p:nvSpPr>
        <p:spPr>
          <a:xfrm>
            <a:off x="3163025" y="4980350"/>
            <a:ext cx="939000" cy="582300"/>
          </a:xfrm>
          <a:prstGeom prst="ellipse">
            <a:avLst/>
          </a:prstGeom>
          <a:solidFill>
            <a:srgbClr val="0C343D"/>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s-ES">
                <a:solidFill>
                  <a:srgbClr val="FFFFFF"/>
                </a:solidFill>
              </a:rPr>
              <a:t>Esencia</a:t>
            </a:r>
            <a:endParaRPr b="1">
              <a:solidFill>
                <a:srgbClr val="FFFFFF"/>
              </a:solidFill>
            </a:endParaRPr>
          </a:p>
        </p:txBody>
      </p:sp>
      <p:sp>
        <p:nvSpPr>
          <p:cNvPr id="707" name="Google Shape;707;p63"/>
          <p:cNvSpPr/>
          <p:nvPr/>
        </p:nvSpPr>
        <p:spPr>
          <a:xfrm>
            <a:off x="2925325" y="4767800"/>
            <a:ext cx="1402500" cy="1007400"/>
          </a:xfrm>
          <a:prstGeom prst="donut">
            <a:avLst>
              <a:gd fmla="val 19016"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3"/>
          <p:cNvSpPr txBox="1"/>
          <p:nvPr/>
        </p:nvSpPr>
        <p:spPr>
          <a:xfrm>
            <a:off x="5799625" y="4937275"/>
            <a:ext cx="3344100" cy="7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333333"/>
                </a:solidFill>
              </a:rPr>
              <a:t>Valores </a:t>
            </a:r>
            <a:r>
              <a:rPr lang="es-ES">
                <a:solidFill>
                  <a:srgbClr val="333333"/>
                </a:solidFill>
              </a:rPr>
              <a:t>que me hace sentir la Marca, qué principios representan, defienden y comparten con su público).</a:t>
            </a:r>
            <a:endParaRPr>
              <a:solidFill>
                <a:srgbClr val="333333"/>
              </a:solidFill>
            </a:endParaRPr>
          </a:p>
        </p:txBody>
      </p:sp>
      <p:sp>
        <p:nvSpPr>
          <p:cNvPr id="709" name="Google Shape;709;p63"/>
          <p:cNvSpPr txBox="1"/>
          <p:nvPr/>
        </p:nvSpPr>
        <p:spPr>
          <a:xfrm>
            <a:off x="5777675" y="5724200"/>
            <a:ext cx="32898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333333"/>
                </a:solidFill>
              </a:rPr>
              <a:t>Personalidad </a:t>
            </a:r>
            <a:r>
              <a:rPr lang="es-ES">
                <a:solidFill>
                  <a:srgbClr val="333333"/>
                </a:solidFill>
              </a:rPr>
              <a:t>de la Marca, quién es (carácter, tono, expresión de la marca).</a:t>
            </a:r>
            <a:endParaRPr>
              <a:solidFill>
                <a:srgbClr val="333333"/>
              </a:solidFill>
            </a:endParaRPr>
          </a:p>
        </p:txBody>
      </p:sp>
      <p:sp>
        <p:nvSpPr>
          <p:cNvPr id="710" name="Google Shape;710;p63"/>
          <p:cNvSpPr txBox="1"/>
          <p:nvPr/>
        </p:nvSpPr>
        <p:spPr>
          <a:xfrm>
            <a:off x="5822400" y="3798325"/>
            <a:ext cx="32898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333333"/>
                </a:solidFill>
              </a:rPr>
              <a:t>¿Qué es la marca? ¿</a:t>
            </a:r>
            <a:r>
              <a:rPr lang="es-ES">
                <a:solidFill>
                  <a:srgbClr val="333333"/>
                </a:solidFill>
              </a:rPr>
              <a:t>qué características tiene?</a:t>
            </a:r>
            <a:endParaRPr/>
          </a:p>
        </p:txBody>
      </p:sp>
      <p:sp>
        <p:nvSpPr>
          <p:cNvPr id="711" name="Google Shape;711;p63"/>
          <p:cNvSpPr txBox="1"/>
          <p:nvPr/>
        </p:nvSpPr>
        <p:spPr>
          <a:xfrm>
            <a:off x="5777675" y="4365025"/>
            <a:ext cx="3289800" cy="6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333333"/>
                </a:solidFill>
              </a:rPr>
              <a:t>¿Q</a:t>
            </a:r>
            <a:r>
              <a:rPr lang="es-ES">
                <a:solidFill>
                  <a:srgbClr val="333333"/>
                </a:solidFill>
              </a:rPr>
              <a:t>ué beneficios voy a tener si compro ese producto?</a:t>
            </a:r>
            <a:endParaRPr/>
          </a:p>
        </p:txBody>
      </p:sp>
      <p:sp>
        <p:nvSpPr>
          <p:cNvPr id="712" name="Google Shape;712;p63"/>
          <p:cNvSpPr/>
          <p:nvPr/>
        </p:nvSpPr>
        <p:spPr>
          <a:xfrm>
            <a:off x="2628175" y="4482850"/>
            <a:ext cx="1984800" cy="1578300"/>
          </a:xfrm>
          <a:prstGeom prst="donut">
            <a:avLst>
              <a:gd fmla="val 16199" name="adj"/>
            </a:avLst>
          </a:prstGeom>
          <a:solidFill>
            <a:srgbClr val="76A5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3"/>
          <p:cNvSpPr/>
          <p:nvPr/>
        </p:nvSpPr>
        <p:spPr>
          <a:xfrm>
            <a:off x="2390450" y="4254900"/>
            <a:ext cx="2472300" cy="2031900"/>
          </a:xfrm>
          <a:prstGeom prst="donut">
            <a:avLst>
              <a:gd fmla="val 10521" name="adj"/>
            </a:avLst>
          </a:prstGeom>
          <a:solidFill>
            <a:srgbClr val="A2C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3"/>
          <p:cNvSpPr/>
          <p:nvPr/>
        </p:nvSpPr>
        <p:spPr>
          <a:xfrm>
            <a:off x="2147925" y="4026875"/>
            <a:ext cx="3000000" cy="2450100"/>
          </a:xfrm>
          <a:prstGeom prst="donut">
            <a:avLst>
              <a:gd fmla="val 9087" name="adj"/>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3"/>
          <p:cNvSpPr txBox="1"/>
          <p:nvPr/>
        </p:nvSpPr>
        <p:spPr>
          <a:xfrm>
            <a:off x="3077725" y="4708675"/>
            <a:ext cx="12564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FFFFFF"/>
                </a:solidFill>
              </a:rPr>
              <a:t>Personalidad</a:t>
            </a:r>
            <a:endParaRPr>
              <a:solidFill>
                <a:srgbClr val="FFFFFF"/>
              </a:solidFill>
            </a:endParaRPr>
          </a:p>
        </p:txBody>
      </p:sp>
      <p:sp>
        <p:nvSpPr>
          <p:cNvPr id="716" name="Google Shape;716;p63"/>
          <p:cNvSpPr txBox="1"/>
          <p:nvPr/>
        </p:nvSpPr>
        <p:spPr>
          <a:xfrm>
            <a:off x="3188950" y="4441700"/>
            <a:ext cx="939000" cy="5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500">
                <a:solidFill>
                  <a:srgbClr val="333333"/>
                </a:solidFill>
              </a:rPr>
              <a:t>Valores</a:t>
            </a:r>
            <a:endParaRPr/>
          </a:p>
        </p:txBody>
      </p:sp>
      <p:sp>
        <p:nvSpPr>
          <p:cNvPr id="717" name="Google Shape;717;p63"/>
          <p:cNvSpPr txBox="1"/>
          <p:nvPr/>
        </p:nvSpPr>
        <p:spPr>
          <a:xfrm>
            <a:off x="3077725" y="4196750"/>
            <a:ext cx="1175400" cy="58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500">
                <a:solidFill>
                  <a:srgbClr val="333333"/>
                </a:solidFill>
              </a:rPr>
              <a:t>Beneficios</a:t>
            </a:r>
            <a:endParaRPr/>
          </a:p>
        </p:txBody>
      </p:sp>
      <p:sp>
        <p:nvSpPr>
          <p:cNvPr id="718" name="Google Shape;718;p63"/>
          <p:cNvSpPr txBox="1"/>
          <p:nvPr/>
        </p:nvSpPr>
        <p:spPr>
          <a:xfrm>
            <a:off x="3252900" y="3944825"/>
            <a:ext cx="1175400" cy="3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500">
                <a:solidFill>
                  <a:srgbClr val="333333"/>
                </a:solidFill>
              </a:rPr>
              <a:t>Atribut</a:t>
            </a:r>
            <a:r>
              <a:rPr b="1" lang="es-ES" sz="1500">
                <a:solidFill>
                  <a:srgbClr val="333333"/>
                </a:solidFill>
              </a:rPr>
              <a:t>os</a:t>
            </a:r>
            <a:endParaRPr/>
          </a:p>
        </p:txBody>
      </p:sp>
      <p:cxnSp>
        <p:nvCxnSpPr>
          <p:cNvPr id="719" name="Google Shape;719;p63"/>
          <p:cNvCxnSpPr>
            <a:endCxn id="710" idx="1"/>
          </p:cNvCxnSpPr>
          <p:nvPr/>
        </p:nvCxnSpPr>
        <p:spPr>
          <a:xfrm flipH="1" rot="10800000">
            <a:off x="4189200" y="4044925"/>
            <a:ext cx="1633200" cy="153900"/>
          </a:xfrm>
          <a:prstGeom prst="straightConnector1">
            <a:avLst/>
          </a:prstGeom>
          <a:noFill/>
          <a:ln cap="flat" cmpd="sng" w="9525">
            <a:solidFill>
              <a:schemeClr val="dk2"/>
            </a:solidFill>
            <a:prstDash val="solid"/>
            <a:round/>
            <a:headEnd len="med" w="med" type="none"/>
            <a:tailEnd len="med" w="med" type="triangle"/>
          </a:ln>
        </p:spPr>
      </p:cxnSp>
      <p:cxnSp>
        <p:nvCxnSpPr>
          <p:cNvPr id="720" name="Google Shape;720;p63"/>
          <p:cNvCxnSpPr>
            <a:stCxn id="717" idx="3"/>
          </p:cNvCxnSpPr>
          <p:nvPr/>
        </p:nvCxnSpPr>
        <p:spPr>
          <a:xfrm>
            <a:off x="4253125" y="4487900"/>
            <a:ext cx="1546500" cy="20850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63"/>
          <p:cNvCxnSpPr/>
          <p:nvPr/>
        </p:nvCxnSpPr>
        <p:spPr>
          <a:xfrm>
            <a:off x="3971950" y="4682750"/>
            <a:ext cx="1791300" cy="56100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63"/>
          <p:cNvCxnSpPr>
            <a:endCxn id="709" idx="1"/>
          </p:cNvCxnSpPr>
          <p:nvPr/>
        </p:nvCxnSpPr>
        <p:spPr>
          <a:xfrm>
            <a:off x="4130375" y="4936100"/>
            <a:ext cx="1647300" cy="10347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63"/>
          <p:cNvCxnSpPr/>
          <p:nvPr/>
        </p:nvCxnSpPr>
        <p:spPr>
          <a:xfrm>
            <a:off x="3736625" y="5334200"/>
            <a:ext cx="877500" cy="968100"/>
          </a:xfrm>
          <a:prstGeom prst="straightConnector1">
            <a:avLst/>
          </a:prstGeom>
          <a:noFill/>
          <a:ln cap="flat" cmpd="sng" w="9525">
            <a:solidFill>
              <a:schemeClr val="dk2"/>
            </a:solidFill>
            <a:prstDash val="solid"/>
            <a:round/>
            <a:headEnd len="med" w="med" type="none"/>
            <a:tailEnd len="med" w="med" type="triangle"/>
          </a:ln>
        </p:spPr>
      </p:cxnSp>
      <p:sp>
        <p:nvSpPr>
          <p:cNvPr id="724" name="Google Shape;724;p63"/>
          <p:cNvSpPr txBox="1"/>
          <p:nvPr/>
        </p:nvSpPr>
        <p:spPr>
          <a:xfrm>
            <a:off x="3559625" y="6196950"/>
            <a:ext cx="5410200" cy="49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rgbClr val="333333"/>
                </a:solidFill>
              </a:rPr>
              <a:t>El Alma de la Marca (</a:t>
            </a:r>
            <a:r>
              <a:rPr lang="es-ES">
                <a:solidFill>
                  <a:srgbClr val="333333"/>
                </a:solidFill>
              </a:rPr>
              <a:t>descriptiva, distintiva y motivante)</a:t>
            </a:r>
            <a:endParaRPr>
              <a:solidFill>
                <a:srgbClr val="33333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64"/>
          <p:cNvSpPr txBox="1"/>
          <p:nvPr>
            <p:ph type="title"/>
          </p:nvPr>
        </p:nvSpPr>
        <p:spPr>
          <a:xfrm>
            <a:off x="444500" y="1216025"/>
            <a:ext cx="8229600" cy="403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s-ES" sz="3200">
                <a:solidFill>
                  <a:srgbClr val="FFFFFF"/>
                </a:solidFill>
              </a:rPr>
              <a:t>Ejercicio</a:t>
            </a:r>
            <a:endParaRPr>
              <a:solidFill>
                <a:srgbClr val="FFFFFF"/>
              </a:solidFill>
            </a:endParaRPr>
          </a:p>
        </p:txBody>
      </p:sp>
      <p:sp>
        <p:nvSpPr>
          <p:cNvPr id="731" name="Google Shape;731;p64"/>
          <p:cNvSpPr/>
          <p:nvPr/>
        </p:nvSpPr>
        <p:spPr>
          <a:xfrm>
            <a:off x="7274096" y="0"/>
            <a:ext cx="1869900" cy="1007400"/>
          </a:xfrm>
          <a:prstGeom prst="roundRect">
            <a:avLst>
              <a:gd fmla="val 16667" name="adj"/>
            </a:avLst>
          </a:prstGeom>
          <a:solidFill>
            <a:srgbClr val="F1C23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Posicionamiento de la Marca</a:t>
            </a:r>
            <a:endParaRPr sz="1800">
              <a:solidFill>
                <a:schemeClr val="dk1"/>
              </a:solidFill>
            </a:endParaRPr>
          </a:p>
        </p:txBody>
      </p:sp>
      <p:sp>
        <p:nvSpPr>
          <p:cNvPr id="732" name="Google Shape;732;p64"/>
          <p:cNvSpPr/>
          <p:nvPr/>
        </p:nvSpPr>
        <p:spPr>
          <a:xfrm>
            <a:off x="6625950" y="118050"/>
            <a:ext cx="773400" cy="771300"/>
          </a:xfrm>
          <a:prstGeom prst="ellipse">
            <a:avLst/>
          </a:prstGeom>
          <a:solidFill>
            <a:srgbClr val="F1C232"/>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3</a:t>
            </a:r>
            <a:endParaRPr/>
          </a:p>
        </p:txBody>
      </p:sp>
      <p:sp>
        <p:nvSpPr>
          <p:cNvPr id="733" name="Google Shape;733;p64"/>
          <p:cNvSpPr txBox="1"/>
          <p:nvPr/>
        </p:nvSpPr>
        <p:spPr>
          <a:xfrm>
            <a:off x="182600" y="1115500"/>
            <a:ext cx="8900100" cy="10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400"/>
              <a:t>Si pregunto por la Marca Samsonite, decidme ¿qué palabras os viene a la mente?</a:t>
            </a:r>
            <a:endParaRPr sz="2400"/>
          </a:p>
        </p:txBody>
      </p:sp>
      <p:pic>
        <p:nvPicPr>
          <p:cNvPr id="734" name="Google Shape;734;p64"/>
          <p:cNvPicPr preferRelativeResize="0"/>
          <p:nvPr/>
        </p:nvPicPr>
        <p:blipFill rotWithShape="1">
          <a:blip r:embed="rId3">
            <a:alphaModFix/>
          </a:blip>
          <a:srcRect b="39093" l="0" r="0" t="39266"/>
          <a:stretch/>
        </p:blipFill>
        <p:spPr>
          <a:xfrm>
            <a:off x="89900" y="2275300"/>
            <a:ext cx="4125500" cy="892750"/>
          </a:xfrm>
          <a:prstGeom prst="rect">
            <a:avLst/>
          </a:prstGeom>
          <a:noFill/>
          <a:ln>
            <a:noFill/>
          </a:ln>
        </p:spPr>
      </p:pic>
      <p:sp>
        <p:nvSpPr>
          <p:cNvPr id="735" name="Google Shape;735;p64"/>
          <p:cNvSpPr txBox="1"/>
          <p:nvPr/>
        </p:nvSpPr>
        <p:spPr>
          <a:xfrm>
            <a:off x="4620700" y="2054700"/>
            <a:ext cx="3000000" cy="100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3000">
                <a:solidFill>
                  <a:srgbClr val="333333"/>
                </a:solidFill>
              </a:rPr>
              <a:t>resistencia</a:t>
            </a:r>
            <a:endParaRPr sz="3000"/>
          </a:p>
        </p:txBody>
      </p:sp>
      <p:sp>
        <p:nvSpPr>
          <p:cNvPr id="736" name="Google Shape;736;p64"/>
          <p:cNvSpPr txBox="1"/>
          <p:nvPr/>
        </p:nvSpPr>
        <p:spPr>
          <a:xfrm>
            <a:off x="6144000" y="1654350"/>
            <a:ext cx="3000000" cy="77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ES" sz="3000">
                <a:solidFill>
                  <a:srgbClr val="333333"/>
                </a:solidFill>
              </a:rPr>
              <a:t>irrompibles</a:t>
            </a:r>
            <a:endParaRPr sz="3000">
              <a:solidFill>
                <a:srgbClr val="333333"/>
              </a:solidFill>
            </a:endParaRPr>
          </a:p>
        </p:txBody>
      </p:sp>
      <p:sp>
        <p:nvSpPr>
          <p:cNvPr id="737" name="Google Shape;737;p64"/>
          <p:cNvSpPr txBox="1"/>
          <p:nvPr/>
        </p:nvSpPr>
        <p:spPr>
          <a:xfrm>
            <a:off x="6871375" y="2651225"/>
            <a:ext cx="2157600" cy="113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3000">
                <a:solidFill>
                  <a:srgbClr val="333333"/>
                </a:solidFill>
              </a:rPr>
              <a:t> seguridad</a:t>
            </a:r>
            <a:endParaRPr/>
          </a:p>
        </p:txBody>
      </p:sp>
      <p:sp>
        <p:nvSpPr>
          <p:cNvPr id="738" name="Google Shape;738;p64"/>
          <p:cNvSpPr txBox="1"/>
          <p:nvPr/>
        </p:nvSpPr>
        <p:spPr>
          <a:xfrm>
            <a:off x="5340900" y="3080975"/>
            <a:ext cx="3000000" cy="65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3000">
                <a:solidFill>
                  <a:srgbClr val="333333"/>
                </a:solidFill>
              </a:rPr>
              <a:t>calidad</a:t>
            </a:r>
            <a:endParaRPr/>
          </a:p>
        </p:txBody>
      </p:sp>
      <p:pic>
        <p:nvPicPr>
          <p:cNvPr id="739" name="Google Shape;739;p64"/>
          <p:cNvPicPr preferRelativeResize="0"/>
          <p:nvPr/>
        </p:nvPicPr>
        <p:blipFill>
          <a:blip r:embed="rId4">
            <a:alphaModFix/>
          </a:blip>
          <a:stretch>
            <a:fillRect/>
          </a:stretch>
        </p:blipFill>
        <p:spPr>
          <a:xfrm>
            <a:off x="2557875" y="4213200"/>
            <a:ext cx="6524625" cy="2085975"/>
          </a:xfrm>
          <a:prstGeom prst="rect">
            <a:avLst/>
          </a:prstGeom>
          <a:noFill/>
          <a:ln>
            <a:noFill/>
          </a:ln>
        </p:spPr>
      </p:pic>
      <p:sp>
        <p:nvSpPr>
          <p:cNvPr id="740" name="Google Shape;740;p64"/>
          <p:cNvSpPr txBox="1"/>
          <p:nvPr/>
        </p:nvSpPr>
        <p:spPr>
          <a:xfrm>
            <a:off x="81175" y="4213050"/>
            <a:ext cx="2476800" cy="2085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1800">
                <a:solidFill>
                  <a:srgbClr val="333333"/>
                </a:solidFill>
              </a:rPr>
              <a:t>Es el </a:t>
            </a:r>
            <a:r>
              <a:rPr lang="es-ES" sz="1800">
                <a:solidFill>
                  <a:srgbClr val="333333"/>
                </a:solidFill>
              </a:rPr>
              <a:t>resultado de una estrategia de posicionamiento impecable por parte de la compañía de maletas.</a:t>
            </a:r>
            <a:endParaRPr sz="1800"/>
          </a:p>
        </p:txBody>
      </p:sp>
      <p:sp>
        <p:nvSpPr>
          <p:cNvPr id="741" name="Google Shape;741;p64"/>
          <p:cNvSpPr txBox="1"/>
          <p:nvPr>
            <p:ph type="title"/>
          </p:nvPr>
        </p:nvSpPr>
        <p:spPr>
          <a:xfrm>
            <a:off x="1892200" y="267450"/>
            <a:ext cx="4771200" cy="403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s-ES" sz="3000">
                <a:solidFill>
                  <a:srgbClr val="FFFFFF"/>
                </a:solidFill>
              </a:rPr>
              <a:t>c) ¿Qué es una marca?</a:t>
            </a:r>
            <a:endParaRPr b="1" sz="3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000"/>
                                        <p:tgtEl>
                                          <p:spTgt spid="7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6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747" name="Google Shape;747;p65"/>
          <p:cNvSpPr/>
          <p:nvPr/>
        </p:nvSpPr>
        <p:spPr>
          <a:xfrm rot="2722275">
            <a:off x="4557736" y="1769886"/>
            <a:ext cx="2499013" cy="2620058"/>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748" name="Google Shape;748;p65"/>
          <p:cNvSpPr/>
          <p:nvPr/>
        </p:nvSpPr>
        <p:spPr>
          <a:xfrm rot="2722275">
            <a:off x="5396455" y="3779026"/>
            <a:ext cx="2264579" cy="2289223"/>
          </a:xfrm>
          <a:custGeom>
            <a:rect b="b" l="l" r="r" t="t"/>
            <a:pathLst>
              <a:path extrusionOk="0" h="2795467" w="2766766">
                <a:moveTo>
                  <a:pt x="0" y="1397734"/>
                </a:moveTo>
                <a:cubicBezTo>
                  <a:pt x="0" y="625787"/>
                  <a:pt x="619362" y="0"/>
                  <a:pt x="1383383" y="0"/>
                </a:cubicBezTo>
                <a:lnTo>
                  <a:pt x="2766766" y="0"/>
                </a:lnTo>
                <a:lnTo>
                  <a:pt x="2766766" y="1397734"/>
                </a:lnTo>
                <a:cubicBezTo>
                  <a:pt x="2766766" y="2169681"/>
                  <a:pt x="2147404" y="2795468"/>
                  <a:pt x="1383383" y="2795468"/>
                </a:cubicBezTo>
                <a:cubicBezTo>
                  <a:pt x="619362" y="2795468"/>
                  <a:pt x="0" y="2169681"/>
                  <a:pt x="0" y="1397734"/>
                </a:cubicBezTo>
                <a:close/>
              </a:path>
            </a:pathLst>
          </a:cu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749" name="Google Shape;749;p65"/>
          <p:cNvSpPr/>
          <p:nvPr/>
        </p:nvSpPr>
        <p:spPr>
          <a:xfrm rot="2722275">
            <a:off x="2333286" y="1868337"/>
            <a:ext cx="2499013" cy="2620058"/>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B7B7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750" name="Google Shape;750;p65"/>
          <p:cNvSpPr/>
          <p:nvPr/>
        </p:nvSpPr>
        <p:spPr>
          <a:xfrm rot="2722275">
            <a:off x="2650201" y="3557829"/>
            <a:ext cx="2499013" cy="2620058"/>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751" name="Google Shape;751;p65"/>
          <p:cNvSpPr txBox="1"/>
          <p:nvPr/>
        </p:nvSpPr>
        <p:spPr>
          <a:xfrm>
            <a:off x="2661091" y="2448136"/>
            <a:ext cx="1946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1 </a:t>
            </a:r>
            <a:endParaRPr b="1" i="0" sz="24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PRODUCT</a:t>
            </a:r>
            <a:endParaRPr sz="2400"/>
          </a:p>
        </p:txBody>
      </p:sp>
      <p:sp>
        <p:nvSpPr>
          <p:cNvPr id="752" name="Google Shape;752;p65"/>
          <p:cNvSpPr txBox="1"/>
          <p:nvPr/>
        </p:nvSpPr>
        <p:spPr>
          <a:xfrm>
            <a:off x="5084562" y="2448136"/>
            <a:ext cx="1946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2 </a:t>
            </a:r>
            <a:endParaRPr sz="2400"/>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PRICE</a:t>
            </a:r>
            <a:endParaRPr sz="2400"/>
          </a:p>
        </p:txBody>
      </p:sp>
      <p:sp>
        <p:nvSpPr>
          <p:cNvPr id="753" name="Google Shape;753;p65"/>
          <p:cNvSpPr txBox="1"/>
          <p:nvPr/>
        </p:nvSpPr>
        <p:spPr>
          <a:xfrm>
            <a:off x="3027906" y="4431583"/>
            <a:ext cx="1946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3 </a:t>
            </a:r>
            <a:endParaRPr sz="2400"/>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PLACE</a:t>
            </a:r>
            <a:endParaRPr sz="2400"/>
          </a:p>
        </p:txBody>
      </p:sp>
      <p:sp>
        <p:nvSpPr>
          <p:cNvPr id="754" name="Google Shape;754;p65"/>
          <p:cNvSpPr txBox="1"/>
          <p:nvPr/>
        </p:nvSpPr>
        <p:spPr>
          <a:xfrm>
            <a:off x="5266032" y="4541741"/>
            <a:ext cx="2609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4</a:t>
            </a:r>
            <a:endParaRPr sz="2400"/>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PROMOTION</a:t>
            </a:r>
            <a:endParaRPr sz="2400"/>
          </a:p>
        </p:txBody>
      </p:sp>
      <p:sp>
        <p:nvSpPr>
          <p:cNvPr id="755" name="Google Shape;755;p65"/>
          <p:cNvSpPr txBox="1"/>
          <p:nvPr/>
        </p:nvSpPr>
        <p:spPr>
          <a:xfrm>
            <a:off x="231450" y="3369162"/>
            <a:ext cx="19686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a:solidFill>
                  <a:srgbClr val="000000"/>
                </a:solidFill>
                <a:latin typeface="Arial"/>
                <a:ea typeface="Arial"/>
                <a:cs typeface="Arial"/>
                <a:sym typeface="Arial"/>
              </a:rPr>
              <a:t>Las </a:t>
            </a:r>
            <a:r>
              <a:rPr b="1" i="0" lang="es-ES" sz="8000" u="none">
                <a:solidFill>
                  <a:srgbClr val="000000"/>
                </a:solidFill>
                <a:latin typeface="Arial"/>
                <a:ea typeface="Arial"/>
                <a:cs typeface="Arial"/>
                <a:sym typeface="Arial"/>
              </a:rPr>
              <a:t>4</a:t>
            </a:r>
            <a:r>
              <a:rPr b="0" i="0" lang="es-ES" sz="3600" u="none">
                <a:solidFill>
                  <a:srgbClr val="000000"/>
                </a:solidFill>
                <a:latin typeface="Arial"/>
                <a:ea typeface="Arial"/>
                <a:cs typeface="Arial"/>
                <a:sym typeface="Arial"/>
              </a:rPr>
              <a:t>P</a:t>
            </a:r>
            <a:endParaRPr/>
          </a:p>
        </p:txBody>
      </p:sp>
      <p:sp>
        <p:nvSpPr>
          <p:cNvPr id="756" name="Google Shape;756;p65"/>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757" name="Google Shape;757;p65"/>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758" name="Google Shape;758;p65"/>
          <p:cNvSpPr txBox="1"/>
          <p:nvPr>
            <p:ph idx="1" type="body"/>
          </p:nvPr>
        </p:nvSpPr>
        <p:spPr>
          <a:xfrm>
            <a:off x="457200" y="1066225"/>
            <a:ext cx="82296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s-ES">
                <a:solidFill>
                  <a:srgbClr val="000000"/>
                </a:solidFill>
              </a:rPr>
              <a:t>Es el conjunto de herramientas que usa una empresa para alcanzar sus objetivos de marketing en el mercado elegido</a:t>
            </a:r>
            <a:endParaRPr>
              <a:solidFill>
                <a:srgbClr val="000000"/>
              </a:solidFill>
            </a:endParaRPr>
          </a:p>
        </p:txBody>
      </p:sp>
      <p:sp>
        <p:nvSpPr>
          <p:cNvPr descr="White marble" id="759" name="Google Shape;759;p65"/>
          <p:cNvSpPr txBox="1"/>
          <p:nvPr/>
        </p:nvSpPr>
        <p:spPr>
          <a:xfrm>
            <a:off x="2194900" y="3235175"/>
            <a:ext cx="26091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s-ES"/>
              <a:t>Consumidor:  necesidades y deseos</a:t>
            </a:r>
            <a:endParaRPr/>
          </a:p>
        </p:txBody>
      </p:sp>
      <p:sp>
        <p:nvSpPr>
          <p:cNvPr descr="White marble" id="760" name="Google Shape;760;p65"/>
          <p:cNvSpPr txBox="1"/>
          <p:nvPr/>
        </p:nvSpPr>
        <p:spPr>
          <a:xfrm>
            <a:off x="5058700" y="3148550"/>
            <a:ext cx="1946100" cy="822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s-ES"/>
              <a:t>Coste para </a:t>
            </a:r>
            <a:br>
              <a:rPr lang="es-ES"/>
            </a:br>
            <a:r>
              <a:rPr lang="es-ES"/>
              <a:t>el consumidor</a:t>
            </a:r>
            <a:endParaRPr/>
          </a:p>
        </p:txBody>
      </p:sp>
      <p:sp>
        <p:nvSpPr>
          <p:cNvPr descr="White marble" id="761" name="Google Shape;761;p65"/>
          <p:cNvSpPr txBox="1"/>
          <p:nvPr/>
        </p:nvSpPr>
        <p:spPr>
          <a:xfrm>
            <a:off x="5410200" y="5410200"/>
            <a:ext cx="2554200" cy="45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s-ES"/>
              <a:t>Comunicación</a:t>
            </a:r>
            <a:endParaRPr/>
          </a:p>
        </p:txBody>
      </p:sp>
      <p:sp>
        <p:nvSpPr>
          <p:cNvPr descr="White marble" id="762" name="Google Shape;762;p65"/>
          <p:cNvSpPr txBox="1"/>
          <p:nvPr/>
        </p:nvSpPr>
        <p:spPr>
          <a:xfrm>
            <a:off x="2781750" y="5248050"/>
            <a:ext cx="2286000" cy="426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a:t>Conveniencia</a:t>
            </a:r>
            <a:endParaRPr b="0" i="0" sz="1800" u="none" cap="none" strike="noStrike">
              <a:solidFill>
                <a:srgbClr val="29FFFF"/>
              </a:solidFill>
              <a:latin typeface="Arial Black"/>
              <a:ea typeface="Arial Black"/>
              <a:cs typeface="Arial Black"/>
              <a:sym typeface="Arial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444500" y="1216025"/>
            <a:ext cx="8229600" cy="403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278" name="Google Shape;278;p39"/>
          <p:cNvSpPr txBox="1"/>
          <p:nvPr>
            <p:ph idx="1" type="body"/>
          </p:nvPr>
        </p:nvSpPr>
        <p:spPr>
          <a:xfrm>
            <a:off x="457200" y="2066925"/>
            <a:ext cx="8229600" cy="4059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279" name="Google Shape;279;p39"/>
          <p:cNvPicPr preferRelativeResize="0"/>
          <p:nvPr/>
        </p:nvPicPr>
        <p:blipFill>
          <a:blip r:embed="rId3">
            <a:alphaModFix/>
          </a:blip>
          <a:stretch>
            <a:fillRect/>
          </a:stretch>
        </p:blipFill>
        <p:spPr>
          <a:xfrm>
            <a:off x="0" y="999750"/>
            <a:ext cx="9144000" cy="5934500"/>
          </a:xfrm>
          <a:prstGeom prst="rect">
            <a:avLst/>
          </a:prstGeom>
          <a:noFill/>
          <a:ln>
            <a:noFill/>
          </a:ln>
        </p:spPr>
      </p:pic>
      <p:sp>
        <p:nvSpPr>
          <p:cNvPr id="280" name="Google Shape;280;p39"/>
          <p:cNvSpPr txBox="1"/>
          <p:nvPr/>
        </p:nvSpPr>
        <p:spPr>
          <a:xfrm>
            <a:off x="157025" y="4806825"/>
            <a:ext cx="5770500" cy="13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3600">
                <a:solidFill>
                  <a:srgbClr val="FFFFFF"/>
                </a:solidFill>
                <a:highlight>
                  <a:srgbClr val="D81F85"/>
                </a:highlight>
              </a:rPr>
              <a:t>1- Concepto del Marketing</a:t>
            </a:r>
            <a:endParaRPr sz="3600">
              <a:solidFill>
                <a:srgbClr val="FFFFFF"/>
              </a:solidFill>
              <a:highlight>
                <a:srgbClr val="D81F85"/>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6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768" name="Google Shape;768;p66"/>
          <p:cNvSpPr/>
          <p:nvPr/>
        </p:nvSpPr>
        <p:spPr>
          <a:xfrm rot="2724851">
            <a:off x="4166195" y="1797281"/>
            <a:ext cx="2239948" cy="2359658"/>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769" name="Google Shape;769;p66"/>
          <p:cNvSpPr/>
          <p:nvPr/>
        </p:nvSpPr>
        <p:spPr>
          <a:xfrm rot="2722275">
            <a:off x="4405855" y="3779026"/>
            <a:ext cx="2264579" cy="2289223"/>
          </a:xfrm>
          <a:custGeom>
            <a:rect b="b" l="l" r="r" t="t"/>
            <a:pathLst>
              <a:path extrusionOk="0" h="2795467" w="2766766">
                <a:moveTo>
                  <a:pt x="0" y="1397734"/>
                </a:moveTo>
                <a:cubicBezTo>
                  <a:pt x="0" y="625787"/>
                  <a:pt x="619362" y="0"/>
                  <a:pt x="1383383" y="0"/>
                </a:cubicBezTo>
                <a:lnTo>
                  <a:pt x="2766766" y="0"/>
                </a:lnTo>
                <a:lnTo>
                  <a:pt x="2766766" y="1397734"/>
                </a:lnTo>
                <a:cubicBezTo>
                  <a:pt x="2766766" y="2169681"/>
                  <a:pt x="2147404" y="2795468"/>
                  <a:pt x="1383383" y="2795468"/>
                </a:cubicBezTo>
                <a:cubicBezTo>
                  <a:pt x="619362" y="2795468"/>
                  <a:pt x="0" y="2169681"/>
                  <a:pt x="0" y="1397734"/>
                </a:cubicBezTo>
                <a:close/>
              </a:path>
            </a:pathLst>
          </a:cu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770" name="Google Shape;770;p66"/>
          <p:cNvSpPr/>
          <p:nvPr/>
        </p:nvSpPr>
        <p:spPr>
          <a:xfrm rot="2724497">
            <a:off x="1840871" y="1747980"/>
            <a:ext cx="2272331" cy="2388105"/>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B7B7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771" name="Google Shape;771;p66"/>
          <p:cNvSpPr/>
          <p:nvPr/>
        </p:nvSpPr>
        <p:spPr>
          <a:xfrm rot="2731110">
            <a:off x="2055763" y="3543267"/>
            <a:ext cx="2385714" cy="2416190"/>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772" name="Google Shape;772;p66"/>
          <p:cNvSpPr txBox="1"/>
          <p:nvPr/>
        </p:nvSpPr>
        <p:spPr>
          <a:xfrm>
            <a:off x="2051491" y="2371936"/>
            <a:ext cx="1946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1 </a:t>
            </a:r>
            <a:endParaRPr b="1" i="0" sz="24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PRODUCT</a:t>
            </a:r>
            <a:endParaRPr sz="2400"/>
          </a:p>
        </p:txBody>
      </p:sp>
      <p:sp>
        <p:nvSpPr>
          <p:cNvPr id="773" name="Google Shape;773;p66"/>
          <p:cNvSpPr txBox="1"/>
          <p:nvPr/>
        </p:nvSpPr>
        <p:spPr>
          <a:xfrm>
            <a:off x="4474962" y="2371936"/>
            <a:ext cx="1946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2 </a:t>
            </a:r>
            <a:endParaRPr sz="2400"/>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PRICE</a:t>
            </a:r>
            <a:endParaRPr sz="2400"/>
          </a:p>
        </p:txBody>
      </p:sp>
      <p:sp>
        <p:nvSpPr>
          <p:cNvPr id="774" name="Google Shape;774;p66"/>
          <p:cNvSpPr txBox="1"/>
          <p:nvPr/>
        </p:nvSpPr>
        <p:spPr>
          <a:xfrm>
            <a:off x="2265906" y="4279183"/>
            <a:ext cx="1946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3 </a:t>
            </a:r>
            <a:endParaRPr sz="2400"/>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PLACE</a:t>
            </a:r>
            <a:endParaRPr sz="2400"/>
          </a:p>
        </p:txBody>
      </p:sp>
      <p:sp>
        <p:nvSpPr>
          <p:cNvPr id="775" name="Google Shape;775;p66"/>
          <p:cNvSpPr txBox="1"/>
          <p:nvPr/>
        </p:nvSpPr>
        <p:spPr>
          <a:xfrm>
            <a:off x="4427832" y="4465541"/>
            <a:ext cx="2609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4</a:t>
            </a:r>
            <a:endParaRPr sz="2400"/>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PROMOTION</a:t>
            </a:r>
            <a:endParaRPr sz="2400"/>
          </a:p>
        </p:txBody>
      </p:sp>
      <p:sp>
        <p:nvSpPr>
          <p:cNvPr id="776" name="Google Shape;776;p66"/>
          <p:cNvSpPr txBox="1"/>
          <p:nvPr/>
        </p:nvSpPr>
        <p:spPr>
          <a:xfrm>
            <a:off x="3221225" y="-163813"/>
            <a:ext cx="19686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0" i="0" lang="es-ES" sz="3600" u="none">
                <a:solidFill>
                  <a:srgbClr val="FFFFFF"/>
                </a:solidFill>
                <a:latin typeface="Arial"/>
                <a:ea typeface="Arial"/>
                <a:cs typeface="Arial"/>
                <a:sym typeface="Arial"/>
              </a:rPr>
              <a:t>Las </a:t>
            </a:r>
            <a:r>
              <a:rPr b="1" i="0" lang="es-ES" sz="8000" u="none">
                <a:solidFill>
                  <a:srgbClr val="FFFFFF"/>
                </a:solidFill>
                <a:latin typeface="Arial"/>
                <a:ea typeface="Arial"/>
                <a:cs typeface="Arial"/>
                <a:sym typeface="Arial"/>
              </a:rPr>
              <a:t>4</a:t>
            </a:r>
            <a:r>
              <a:rPr b="0" i="0" lang="es-ES" sz="3600" u="none">
                <a:solidFill>
                  <a:srgbClr val="FFFFFF"/>
                </a:solidFill>
                <a:latin typeface="Arial"/>
                <a:ea typeface="Arial"/>
                <a:cs typeface="Arial"/>
                <a:sym typeface="Arial"/>
              </a:rPr>
              <a:t>P</a:t>
            </a:r>
            <a:endParaRPr>
              <a:solidFill>
                <a:srgbClr val="FFFFFF"/>
              </a:solidFill>
            </a:endParaRPr>
          </a:p>
        </p:txBody>
      </p:sp>
      <p:sp>
        <p:nvSpPr>
          <p:cNvPr id="777" name="Google Shape;777;p66"/>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778" name="Google Shape;778;p66"/>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grpSp>
        <p:nvGrpSpPr>
          <p:cNvPr id="779" name="Google Shape;779;p66"/>
          <p:cNvGrpSpPr/>
          <p:nvPr/>
        </p:nvGrpSpPr>
        <p:grpSpPr>
          <a:xfrm>
            <a:off x="29850" y="985319"/>
            <a:ext cx="1750248" cy="411480"/>
            <a:chOff x="0" y="0"/>
            <a:chExt cx="2147483646" cy="2147483647"/>
          </a:xfrm>
        </p:grpSpPr>
        <p:sp>
          <p:nvSpPr>
            <p:cNvPr id="780" name="Google Shape;780;p66"/>
            <p:cNvSpPr/>
            <p:nvPr/>
          </p:nvSpPr>
          <p:spPr>
            <a:xfrm>
              <a:off x="0" y="0"/>
              <a:ext cx="2147483646" cy="2147483647"/>
            </a:xfrm>
            <a:prstGeom prst="rect">
              <a:avLst/>
            </a:prstGeom>
            <a:solidFill>
              <a:srgbClr val="00B0EA"/>
            </a:solidFill>
            <a:ln cap="flat" cmpd="sng" w="12700">
              <a:solidFill>
                <a:srgbClr val="00B0EA"/>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81" name="Google Shape;781;p66"/>
            <p:cNvSpPr txBox="1"/>
            <p:nvPr/>
          </p:nvSpPr>
          <p:spPr>
            <a:xfrm>
              <a:off x="0" y="0"/>
              <a:ext cx="2147483646" cy="2147483647"/>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Producto</a:t>
              </a:r>
              <a:endParaRPr/>
            </a:p>
          </p:txBody>
        </p:sp>
      </p:grpSp>
      <p:sp>
        <p:nvSpPr>
          <p:cNvPr id="782" name="Google Shape;782;p66"/>
          <p:cNvSpPr/>
          <p:nvPr/>
        </p:nvSpPr>
        <p:spPr>
          <a:xfrm>
            <a:off x="29450" y="1402000"/>
            <a:ext cx="1764900" cy="2388000"/>
          </a:xfrm>
          <a:prstGeom prst="rect">
            <a:avLst/>
          </a:prstGeom>
          <a:solidFill>
            <a:srgbClr val="CBE4F7">
              <a:alpha val="89800"/>
            </a:srgbClr>
          </a:solidFill>
          <a:ln cap="flat" cmpd="sng" w="12700">
            <a:solidFill>
              <a:srgbClr val="CBE4F7">
                <a:alpha val="89800"/>
              </a:srgbClr>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83" name="Google Shape;783;p66"/>
          <p:cNvSpPr txBox="1"/>
          <p:nvPr/>
        </p:nvSpPr>
        <p:spPr>
          <a:xfrm>
            <a:off x="29451" y="1402000"/>
            <a:ext cx="1679100" cy="2388000"/>
          </a:xfrm>
          <a:prstGeom prst="rect">
            <a:avLst/>
          </a:prstGeom>
          <a:noFill/>
          <a:ln>
            <a:noFill/>
          </a:ln>
        </p:spPr>
        <p:txBody>
          <a:bodyPr anchorCtr="0" anchor="t" bIns="46800" lIns="0" spcFirstLastPara="1" rIns="0" wrap="square" tIns="7200">
            <a:noAutofit/>
          </a:bodyPr>
          <a:lstStyle/>
          <a:p>
            <a:pPr indent="-114300" lvl="1" marL="114300" marR="0" rtl="0" algn="l">
              <a:lnSpc>
                <a:spcPct val="90000"/>
              </a:lnSpc>
              <a:spcBef>
                <a:spcPts val="0"/>
              </a:spcBef>
              <a:spcAft>
                <a:spcPts val="0"/>
              </a:spcAft>
              <a:buClr>
                <a:srgbClr val="000000"/>
              </a:buClr>
              <a:buSzPts val="1500"/>
              <a:buChar char="•"/>
            </a:pPr>
            <a:r>
              <a:rPr i="0" lang="es-ES" sz="1500" u="none" cap="none" strike="noStrike">
                <a:solidFill>
                  <a:srgbClr val="000000"/>
                </a:solidFill>
              </a:rPr>
              <a:t>Variedad</a:t>
            </a:r>
            <a:endParaRPr i="0" sz="1500" u="none" cap="none" strike="noStrike">
              <a:solidFill>
                <a:srgbClr val="000000"/>
              </a:solidFill>
            </a:endParaRPr>
          </a:p>
          <a:p>
            <a:pPr indent="-114300" lvl="1" marL="114300" marR="0" rtl="0" algn="l">
              <a:lnSpc>
                <a:spcPct val="90000"/>
              </a:lnSpc>
              <a:spcBef>
                <a:spcPts val="225"/>
              </a:spcBef>
              <a:spcAft>
                <a:spcPts val="0"/>
              </a:spcAft>
              <a:buClr>
                <a:srgbClr val="000000"/>
              </a:buClr>
              <a:buSzPts val="1500"/>
              <a:buChar char="•"/>
            </a:pPr>
            <a:r>
              <a:rPr i="0" lang="es-ES" sz="1500" u="none" cap="none" strike="noStrike">
                <a:solidFill>
                  <a:srgbClr val="000000"/>
                </a:solidFill>
              </a:rPr>
              <a:t>Calidad</a:t>
            </a:r>
            <a:endParaRPr i="0" sz="1500" u="none" cap="none" strike="noStrike">
              <a:solidFill>
                <a:srgbClr val="000000"/>
              </a:solidFill>
            </a:endParaRPr>
          </a:p>
          <a:p>
            <a:pPr indent="-114300" lvl="1" marL="114300" marR="0" rtl="0" algn="l">
              <a:lnSpc>
                <a:spcPct val="90000"/>
              </a:lnSpc>
              <a:spcBef>
                <a:spcPts val="225"/>
              </a:spcBef>
              <a:spcAft>
                <a:spcPts val="0"/>
              </a:spcAft>
              <a:buClr>
                <a:srgbClr val="000000"/>
              </a:buClr>
              <a:buSzPts val="1500"/>
              <a:buChar char="•"/>
            </a:pPr>
            <a:r>
              <a:rPr i="0" lang="es-ES" sz="1500" u="none" cap="none" strike="noStrike">
                <a:solidFill>
                  <a:srgbClr val="000000"/>
                </a:solidFill>
              </a:rPr>
              <a:t>Diseño</a:t>
            </a:r>
            <a:endParaRPr i="0" sz="1500" u="none" cap="none" strike="noStrike">
              <a:solidFill>
                <a:srgbClr val="000000"/>
              </a:solidFill>
            </a:endParaRPr>
          </a:p>
          <a:p>
            <a:pPr indent="-114300" lvl="1" marL="114300" marR="0" rtl="0" algn="l">
              <a:lnSpc>
                <a:spcPct val="90000"/>
              </a:lnSpc>
              <a:spcBef>
                <a:spcPts val="225"/>
              </a:spcBef>
              <a:spcAft>
                <a:spcPts val="0"/>
              </a:spcAft>
              <a:buClr>
                <a:srgbClr val="000000"/>
              </a:buClr>
              <a:buSzPts val="1500"/>
              <a:buChar char="•"/>
            </a:pPr>
            <a:r>
              <a:rPr i="0" lang="es-ES" sz="1500" u="none" cap="none" strike="noStrike">
                <a:solidFill>
                  <a:srgbClr val="000000"/>
                </a:solidFill>
              </a:rPr>
              <a:t>Características</a:t>
            </a:r>
            <a:endParaRPr i="0" sz="1500" u="none" cap="none" strike="noStrike">
              <a:solidFill>
                <a:srgbClr val="000000"/>
              </a:solidFill>
            </a:endParaRPr>
          </a:p>
          <a:p>
            <a:pPr indent="-114300" lvl="1" marL="114300" marR="0" rtl="0" algn="l">
              <a:lnSpc>
                <a:spcPct val="90000"/>
              </a:lnSpc>
              <a:spcBef>
                <a:spcPts val="225"/>
              </a:spcBef>
              <a:spcAft>
                <a:spcPts val="0"/>
              </a:spcAft>
              <a:buClr>
                <a:srgbClr val="000000"/>
              </a:buClr>
              <a:buSzPts val="1500"/>
              <a:buChar char="•"/>
            </a:pPr>
            <a:r>
              <a:rPr i="0" lang="es-ES" sz="1500" u="none" cap="none" strike="noStrike">
                <a:solidFill>
                  <a:srgbClr val="000000"/>
                </a:solidFill>
              </a:rPr>
              <a:t>Nombre de marca</a:t>
            </a:r>
            <a:endParaRPr i="0" sz="1500" u="none" cap="none" strike="noStrike">
              <a:solidFill>
                <a:srgbClr val="000000"/>
              </a:solidFill>
            </a:endParaRPr>
          </a:p>
          <a:p>
            <a:pPr indent="-114300" lvl="1" marL="114300" marR="0" rtl="0" algn="l">
              <a:lnSpc>
                <a:spcPct val="90000"/>
              </a:lnSpc>
              <a:spcBef>
                <a:spcPts val="225"/>
              </a:spcBef>
              <a:spcAft>
                <a:spcPts val="0"/>
              </a:spcAft>
              <a:buClr>
                <a:srgbClr val="000000"/>
              </a:buClr>
              <a:buSzPts val="1500"/>
              <a:buChar char="•"/>
            </a:pPr>
            <a:r>
              <a:rPr i="0" lang="es-ES" sz="1500" u="none" cap="none" strike="noStrike">
                <a:solidFill>
                  <a:srgbClr val="000000"/>
                </a:solidFill>
              </a:rPr>
              <a:t>Envase</a:t>
            </a:r>
            <a:endParaRPr i="0" sz="1500" u="none" cap="none" strike="noStrike">
              <a:solidFill>
                <a:srgbClr val="000000"/>
              </a:solidFill>
            </a:endParaRPr>
          </a:p>
          <a:p>
            <a:pPr indent="-114300" lvl="1" marL="114300" marR="0" rtl="0" algn="l">
              <a:lnSpc>
                <a:spcPct val="90000"/>
              </a:lnSpc>
              <a:spcBef>
                <a:spcPts val="225"/>
              </a:spcBef>
              <a:spcAft>
                <a:spcPts val="0"/>
              </a:spcAft>
              <a:buClr>
                <a:srgbClr val="000000"/>
              </a:buClr>
              <a:buSzPts val="1500"/>
              <a:buChar char="•"/>
            </a:pPr>
            <a:r>
              <a:rPr i="0" lang="es-ES" sz="1500" u="none" cap="none" strike="noStrike">
                <a:solidFill>
                  <a:srgbClr val="000000"/>
                </a:solidFill>
              </a:rPr>
              <a:t>Garantía</a:t>
            </a:r>
            <a:endParaRPr i="0" sz="1500" u="none" cap="none" strike="noStrike">
              <a:solidFill>
                <a:srgbClr val="000000"/>
              </a:solidFill>
            </a:endParaRPr>
          </a:p>
          <a:p>
            <a:pPr indent="-114300" lvl="1" marL="114300" marR="0" rtl="0" algn="l">
              <a:lnSpc>
                <a:spcPct val="90000"/>
              </a:lnSpc>
              <a:spcBef>
                <a:spcPts val="225"/>
              </a:spcBef>
              <a:spcAft>
                <a:spcPts val="0"/>
              </a:spcAft>
              <a:buClr>
                <a:srgbClr val="000000"/>
              </a:buClr>
              <a:buSzPts val="1500"/>
              <a:buChar char="•"/>
            </a:pPr>
            <a:r>
              <a:rPr i="0" lang="es-ES" sz="1500" u="none" cap="none" strike="noStrike">
                <a:solidFill>
                  <a:srgbClr val="000000"/>
                </a:solidFill>
              </a:rPr>
              <a:t>Servicio</a:t>
            </a:r>
            <a:endParaRPr i="0" sz="1500" u="none" cap="none" strike="noStrike">
              <a:solidFill>
                <a:srgbClr val="000000"/>
              </a:solidFill>
            </a:endParaRPr>
          </a:p>
          <a:p>
            <a:pPr indent="-114300" lvl="1" marL="114300" marR="0" rtl="0" algn="l">
              <a:lnSpc>
                <a:spcPct val="90000"/>
              </a:lnSpc>
              <a:spcBef>
                <a:spcPts val="225"/>
              </a:spcBef>
              <a:spcAft>
                <a:spcPts val="0"/>
              </a:spcAft>
              <a:buClr>
                <a:srgbClr val="000000"/>
              </a:buClr>
              <a:buSzPts val="1500"/>
              <a:buChar char="•"/>
            </a:pPr>
            <a:r>
              <a:rPr i="0" lang="es-ES" sz="1500" u="none" cap="none" strike="noStrike">
                <a:solidFill>
                  <a:srgbClr val="000000"/>
                </a:solidFill>
              </a:rPr>
              <a:t>Devoluciones</a:t>
            </a:r>
            <a:endParaRPr/>
          </a:p>
        </p:txBody>
      </p:sp>
      <p:sp>
        <p:nvSpPr>
          <p:cNvPr id="784" name="Google Shape;784;p66"/>
          <p:cNvSpPr/>
          <p:nvPr/>
        </p:nvSpPr>
        <p:spPr>
          <a:xfrm>
            <a:off x="328274" y="3917700"/>
            <a:ext cx="1946100" cy="411600"/>
          </a:xfrm>
          <a:prstGeom prst="rect">
            <a:avLst/>
          </a:prstGeom>
          <a:solidFill>
            <a:srgbClr val="00B0EA"/>
          </a:solidFill>
          <a:ln cap="flat" cmpd="sng" w="12700">
            <a:solidFill>
              <a:srgbClr val="00B0EA"/>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85" name="Google Shape;785;p66"/>
          <p:cNvSpPr txBox="1"/>
          <p:nvPr/>
        </p:nvSpPr>
        <p:spPr>
          <a:xfrm>
            <a:off x="328274" y="3917700"/>
            <a:ext cx="1946100" cy="4116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500"/>
              <a:buFont typeface="Arial"/>
              <a:buNone/>
            </a:pPr>
            <a:r>
              <a:rPr b="1" i="0" lang="es-ES" sz="1500" u="none">
                <a:solidFill>
                  <a:srgbClr val="FFFFFF"/>
                </a:solidFill>
                <a:latin typeface="Arial"/>
                <a:ea typeface="Arial"/>
                <a:cs typeface="Arial"/>
                <a:sym typeface="Arial"/>
              </a:rPr>
              <a:t>Distribución</a:t>
            </a:r>
            <a:endParaRPr/>
          </a:p>
        </p:txBody>
      </p:sp>
      <p:sp>
        <p:nvSpPr>
          <p:cNvPr id="786" name="Google Shape;786;p66"/>
          <p:cNvSpPr/>
          <p:nvPr/>
        </p:nvSpPr>
        <p:spPr>
          <a:xfrm>
            <a:off x="312251" y="4329559"/>
            <a:ext cx="1946100" cy="2299800"/>
          </a:xfrm>
          <a:prstGeom prst="rect">
            <a:avLst/>
          </a:prstGeom>
          <a:solidFill>
            <a:srgbClr val="CBE4F7">
              <a:alpha val="89800"/>
            </a:srgbClr>
          </a:solidFill>
          <a:ln cap="flat" cmpd="sng" w="12700">
            <a:solidFill>
              <a:srgbClr val="CBE4F7">
                <a:alpha val="8980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87" name="Google Shape;787;p66"/>
          <p:cNvSpPr txBox="1"/>
          <p:nvPr/>
        </p:nvSpPr>
        <p:spPr>
          <a:xfrm>
            <a:off x="312251" y="4329559"/>
            <a:ext cx="1946100" cy="2299800"/>
          </a:xfrm>
          <a:prstGeom prst="rect">
            <a:avLst/>
          </a:prstGeom>
          <a:noFill/>
          <a:ln>
            <a:noFill/>
          </a:ln>
        </p:spPr>
        <p:txBody>
          <a:bodyPr anchorCtr="0" anchor="t" bIns="120000" lIns="80000" spcFirstLastPara="1" rIns="106675" wrap="square" tIns="80000">
            <a:noAutofit/>
          </a:bodyPr>
          <a:lstStyle/>
          <a:p>
            <a:pPr indent="-114300" lvl="1" marL="114300" marR="0" rtl="0" algn="l">
              <a:lnSpc>
                <a:spcPct val="90000"/>
              </a:lnSpc>
              <a:spcBef>
                <a:spcPts val="0"/>
              </a:spcBef>
              <a:spcAft>
                <a:spcPts val="0"/>
              </a:spcAft>
              <a:buClr>
                <a:srgbClr val="000000"/>
              </a:buClr>
              <a:buSzPts val="1600"/>
              <a:buChar char="•"/>
            </a:pPr>
            <a:r>
              <a:rPr i="0" lang="es-ES" sz="1600" u="none" cap="none" strike="noStrike">
                <a:solidFill>
                  <a:srgbClr val="000000"/>
                </a:solidFill>
              </a:rPr>
              <a:t>Canales</a:t>
            </a:r>
            <a:endParaRPr i="0" sz="1600" u="none" cap="none" strike="noStrike">
              <a:solidFill>
                <a:srgbClr val="000000"/>
              </a:solidFill>
            </a:endParaRPr>
          </a:p>
          <a:p>
            <a:pPr indent="-114300" lvl="1" marL="114300" marR="0" rtl="0" algn="l">
              <a:lnSpc>
                <a:spcPct val="90000"/>
              </a:lnSpc>
              <a:spcBef>
                <a:spcPts val="240"/>
              </a:spcBef>
              <a:spcAft>
                <a:spcPts val="0"/>
              </a:spcAft>
              <a:buClr>
                <a:srgbClr val="000000"/>
              </a:buClr>
              <a:buSzPts val="1600"/>
              <a:buChar char="•"/>
            </a:pPr>
            <a:r>
              <a:rPr i="0" lang="es-ES" sz="1600" u="none" cap="none" strike="noStrike">
                <a:solidFill>
                  <a:srgbClr val="000000"/>
                </a:solidFill>
              </a:rPr>
              <a:t>Cobertura</a:t>
            </a:r>
            <a:endParaRPr i="0" sz="1600" u="none" cap="none" strike="noStrike">
              <a:solidFill>
                <a:srgbClr val="000000"/>
              </a:solidFill>
            </a:endParaRPr>
          </a:p>
          <a:p>
            <a:pPr indent="-114300" lvl="1" marL="114300" marR="0" rtl="0" algn="l">
              <a:lnSpc>
                <a:spcPct val="90000"/>
              </a:lnSpc>
              <a:spcBef>
                <a:spcPts val="240"/>
              </a:spcBef>
              <a:spcAft>
                <a:spcPts val="0"/>
              </a:spcAft>
              <a:buClr>
                <a:srgbClr val="000000"/>
              </a:buClr>
              <a:buSzPts val="1600"/>
              <a:buChar char="•"/>
            </a:pPr>
            <a:r>
              <a:rPr i="0" lang="es-ES" sz="1600" u="none" cap="none" strike="noStrike">
                <a:solidFill>
                  <a:srgbClr val="000000"/>
                </a:solidFill>
              </a:rPr>
              <a:t>Surtido</a:t>
            </a:r>
            <a:endParaRPr i="0" sz="1600" u="none" cap="none" strike="noStrike">
              <a:solidFill>
                <a:srgbClr val="000000"/>
              </a:solidFill>
            </a:endParaRPr>
          </a:p>
          <a:p>
            <a:pPr indent="-114300" lvl="1" marL="114300" marR="0" rtl="0" algn="l">
              <a:lnSpc>
                <a:spcPct val="90000"/>
              </a:lnSpc>
              <a:spcBef>
                <a:spcPts val="240"/>
              </a:spcBef>
              <a:spcAft>
                <a:spcPts val="0"/>
              </a:spcAft>
              <a:buClr>
                <a:srgbClr val="000000"/>
              </a:buClr>
              <a:buSzPts val="1600"/>
              <a:buChar char="•"/>
            </a:pPr>
            <a:r>
              <a:rPr i="0" lang="es-ES" sz="1600" u="none" cap="none" strike="noStrike">
                <a:solidFill>
                  <a:srgbClr val="000000"/>
                </a:solidFill>
              </a:rPr>
              <a:t>Ubicaciones</a:t>
            </a:r>
            <a:endParaRPr i="0" sz="1600" u="none" cap="none" strike="noStrike">
              <a:solidFill>
                <a:srgbClr val="000000"/>
              </a:solidFill>
            </a:endParaRPr>
          </a:p>
          <a:p>
            <a:pPr indent="-114300" lvl="1" marL="114300" marR="0" rtl="0" algn="l">
              <a:lnSpc>
                <a:spcPct val="90000"/>
              </a:lnSpc>
              <a:spcBef>
                <a:spcPts val="240"/>
              </a:spcBef>
              <a:spcAft>
                <a:spcPts val="0"/>
              </a:spcAft>
              <a:buClr>
                <a:srgbClr val="000000"/>
              </a:buClr>
              <a:buSzPts val="1600"/>
              <a:buChar char="•"/>
            </a:pPr>
            <a:r>
              <a:rPr i="0" lang="es-ES" sz="1600" u="none" cap="none" strike="noStrike">
                <a:solidFill>
                  <a:srgbClr val="000000"/>
                </a:solidFill>
              </a:rPr>
              <a:t>Inventario</a:t>
            </a:r>
            <a:endParaRPr i="0" sz="1600" u="none" cap="none" strike="noStrike">
              <a:solidFill>
                <a:srgbClr val="000000"/>
              </a:solidFill>
            </a:endParaRPr>
          </a:p>
          <a:p>
            <a:pPr indent="-114300" lvl="1" marL="114300" marR="0" rtl="0" algn="l">
              <a:lnSpc>
                <a:spcPct val="90000"/>
              </a:lnSpc>
              <a:spcBef>
                <a:spcPts val="240"/>
              </a:spcBef>
              <a:spcAft>
                <a:spcPts val="0"/>
              </a:spcAft>
              <a:buClr>
                <a:srgbClr val="000000"/>
              </a:buClr>
              <a:buSzPts val="1600"/>
              <a:buChar char="•"/>
            </a:pPr>
            <a:r>
              <a:rPr i="0" lang="es-ES" sz="1600" u="none" cap="none" strike="noStrike">
                <a:solidFill>
                  <a:srgbClr val="000000"/>
                </a:solidFill>
              </a:rPr>
              <a:t>Transporte</a:t>
            </a:r>
            <a:endParaRPr i="0" sz="1600" u="none" cap="none" strike="noStrike">
              <a:solidFill>
                <a:srgbClr val="000000"/>
              </a:solidFill>
            </a:endParaRPr>
          </a:p>
          <a:p>
            <a:pPr indent="-114300" lvl="1" marL="114300" marR="0" rtl="0" algn="l">
              <a:lnSpc>
                <a:spcPct val="90000"/>
              </a:lnSpc>
              <a:spcBef>
                <a:spcPts val="240"/>
              </a:spcBef>
              <a:spcAft>
                <a:spcPts val="0"/>
              </a:spcAft>
              <a:buClr>
                <a:srgbClr val="000000"/>
              </a:buClr>
              <a:buSzPts val="1600"/>
              <a:buChar char="•"/>
            </a:pPr>
            <a:r>
              <a:rPr i="0" lang="es-ES" sz="1600" u="none" cap="none" strike="noStrike">
                <a:solidFill>
                  <a:srgbClr val="000000"/>
                </a:solidFill>
              </a:rPr>
              <a:t>Almacenamiento</a:t>
            </a:r>
            <a:endParaRPr i="0" sz="1600" u="none" cap="none" strike="noStrike">
              <a:solidFill>
                <a:srgbClr val="000000"/>
              </a:solidFill>
            </a:endParaRPr>
          </a:p>
          <a:p>
            <a:pPr indent="-114300" lvl="1" marL="114300" marR="0" rtl="0" algn="l">
              <a:lnSpc>
                <a:spcPct val="90000"/>
              </a:lnSpc>
              <a:spcBef>
                <a:spcPts val="240"/>
              </a:spcBef>
              <a:spcAft>
                <a:spcPts val="0"/>
              </a:spcAft>
              <a:buClr>
                <a:srgbClr val="000000"/>
              </a:buClr>
              <a:buSzPts val="1600"/>
              <a:buChar char="•"/>
            </a:pPr>
            <a:r>
              <a:rPr i="0" lang="es-ES" sz="1600" u="none" cap="none" strike="noStrike">
                <a:solidFill>
                  <a:srgbClr val="000000"/>
                </a:solidFill>
              </a:rPr>
              <a:t>Logística</a:t>
            </a:r>
            <a:endParaRPr/>
          </a:p>
        </p:txBody>
      </p:sp>
      <p:sp>
        <p:nvSpPr>
          <p:cNvPr id="788" name="Google Shape;788;p66"/>
          <p:cNvSpPr/>
          <p:nvPr/>
        </p:nvSpPr>
        <p:spPr>
          <a:xfrm>
            <a:off x="6877200" y="3921900"/>
            <a:ext cx="2133600" cy="411600"/>
          </a:xfrm>
          <a:prstGeom prst="rect">
            <a:avLst/>
          </a:prstGeom>
          <a:solidFill>
            <a:srgbClr val="00B0EA"/>
          </a:solidFill>
          <a:ln cap="flat" cmpd="sng" w="12700">
            <a:solidFill>
              <a:srgbClr val="00B0EA"/>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89" name="Google Shape;789;p66"/>
          <p:cNvSpPr txBox="1"/>
          <p:nvPr/>
        </p:nvSpPr>
        <p:spPr>
          <a:xfrm>
            <a:off x="6877200" y="3921900"/>
            <a:ext cx="2133600" cy="4116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600"/>
              <a:buFont typeface="Arial"/>
              <a:buNone/>
            </a:pPr>
            <a:r>
              <a:rPr b="1" i="0" lang="es-ES" sz="1600" u="none">
                <a:solidFill>
                  <a:srgbClr val="FFFFFF"/>
                </a:solidFill>
                <a:latin typeface="Arial"/>
                <a:ea typeface="Arial"/>
                <a:cs typeface="Arial"/>
                <a:sym typeface="Arial"/>
              </a:rPr>
              <a:t>Promoción</a:t>
            </a:r>
            <a:endParaRPr/>
          </a:p>
        </p:txBody>
      </p:sp>
      <p:sp>
        <p:nvSpPr>
          <p:cNvPr id="790" name="Google Shape;790;p66"/>
          <p:cNvSpPr/>
          <p:nvPr/>
        </p:nvSpPr>
        <p:spPr>
          <a:xfrm>
            <a:off x="6890375" y="4340225"/>
            <a:ext cx="2133600" cy="1970100"/>
          </a:xfrm>
          <a:prstGeom prst="rect">
            <a:avLst/>
          </a:prstGeom>
          <a:solidFill>
            <a:srgbClr val="CBE4F7">
              <a:alpha val="89800"/>
            </a:srgbClr>
          </a:solidFill>
          <a:ln cap="flat" cmpd="sng" w="12700">
            <a:solidFill>
              <a:srgbClr val="CBE4F7">
                <a:alpha val="8980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91" name="Google Shape;791;p66"/>
          <p:cNvSpPr txBox="1"/>
          <p:nvPr/>
        </p:nvSpPr>
        <p:spPr>
          <a:xfrm>
            <a:off x="6877200" y="4349225"/>
            <a:ext cx="2246400" cy="1795200"/>
          </a:xfrm>
          <a:prstGeom prst="rect">
            <a:avLst/>
          </a:prstGeom>
          <a:noFill/>
          <a:ln>
            <a:noFill/>
          </a:ln>
        </p:spPr>
        <p:txBody>
          <a:bodyPr anchorCtr="0" anchor="t" bIns="120000" lIns="80000" spcFirstLastPara="1" rIns="106675" wrap="square" tIns="80000">
            <a:noAutofit/>
          </a:bodyPr>
          <a:lstStyle/>
          <a:p>
            <a:pPr indent="-107950" lvl="1" marL="114300" marR="0" rtl="0" algn="l">
              <a:lnSpc>
                <a:spcPct val="90000"/>
              </a:lnSpc>
              <a:spcBef>
                <a:spcPts val="0"/>
              </a:spcBef>
              <a:spcAft>
                <a:spcPts val="0"/>
              </a:spcAft>
              <a:buClr>
                <a:srgbClr val="000000"/>
              </a:buClr>
              <a:buSzPts val="1500"/>
              <a:buChar char="•"/>
            </a:pPr>
            <a:r>
              <a:rPr i="0" lang="es-ES" sz="1500" u="none" cap="none" strike="noStrike">
                <a:solidFill>
                  <a:srgbClr val="000000"/>
                </a:solidFill>
              </a:rPr>
              <a:t>Publicidad</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Promoción</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Relaciones p</a:t>
            </a:r>
            <a:r>
              <a:rPr lang="es-ES" sz="1500"/>
              <a:t>ú</a:t>
            </a:r>
            <a:r>
              <a:rPr i="0" lang="es-ES" sz="1500" u="none" cap="none" strike="noStrike">
                <a:solidFill>
                  <a:srgbClr val="000000"/>
                </a:solidFill>
              </a:rPr>
              <a:t>blicas</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Patrocinio</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Marketing directo</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Marketing fidelización</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Marketing on-line</a:t>
            </a:r>
            <a:endParaRPr sz="1500"/>
          </a:p>
        </p:txBody>
      </p:sp>
      <p:grpSp>
        <p:nvGrpSpPr>
          <p:cNvPr id="792" name="Google Shape;792;p66"/>
          <p:cNvGrpSpPr/>
          <p:nvPr/>
        </p:nvGrpSpPr>
        <p:grpSpPr>
          <a:xfrm>
            <a:off x="6687950" y="1154373"/>
            <a:ext cx="2041956" cy="411480"/>
            <a:chOff x="0" y="0"/>
            <a:chExt cx="2147483646" cy="2147483647"/>
          </a:xfrm>
        </p:grpSpPr>
        <p:sp>
          <p:nvSpPr>
            <p:cNvPr id="793" name="Google Shape;793;p66"/>
            <p:cNvSpPr/>
            <p:nvPr/>
          </p:nvSpPr>
          <p:spPr>
            <a:xfrm>
              <a:off x="0" y="0"/>
              <a:ext cx="2147483646" cy="2147483647"/>
            </a:xfrm>
            <a:prstGeom prst="rect">
              <a:avLst/>
            </a:prstGeom>
            <a:solidFill>
              <a:srgbClr val="00B0EA"/>
            </a:solidFill>
            <a:ln cap="flat" cmpd="sng" w="12700">
              <a:solidFill>
                <a:srgbClr val="00B0EA"/>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94" name="Google Shape;794;p66"/>
            <p:cNvSpPr txBox="1"/>
            <p:nvPr/>
          </p:nvSpPr>
          <p:spPr>
            <a:xfrm>
              <a:off x="0" y="0"/>
              <a:ext cx="2147483646" cy="2147483647"/>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800"/>
                <a:buFont typeface="Arial"/>
                <a:buNone/>
              </a:pPr>
              <a:r>
                <a:rPr b="1" i="0" lang="es-ES" sz="1800" u="none">
                  <a:solidFill>
                    <a:srgbClr val="FFFFFF"/>
                  </a:solidFill>
                  <a:latin typeface="Arial"/>
                  <a:ea typeface="Arial"/>
                  <a:cs typeface="Arial"/>
                  <a:sym typeface="Arial"/>
                </a:rPr>
                <a:t>Precio</a:t>
              </a:r>
              <a:endParaRPr/>
            </a:p>
          </p:txBody>
        </p:sp>
      </p:grpSp>
      <p:sp>
        <p:nvSpPr>
          <p:cNvPr id="795" name="Google Shape;795;p66"/>
          <p:cNvSpPr/>
          <p:nvPr/>
        </p:nvSpPr>
        <p:spPr>
          <a:xfrm>
            <a:off x="6689750" y="1569275"/>
            <a:ext cx="2042100" cy="1970100"/>
          </a:xfrm>
          <a:prstGeom prst="rect">
            <a:avLst/>
          </a:prstGeom>
          <a:solidFill>
            <a:srgbClr val="CBE4F7">
              <a:alpha val="89800"/>
            </a:srgbClr>
          </a:solidFill>
          <a:ln cap="flat" cmpd="sng" w="12700">
            <a:solidFill>
              <a:srgbClr val="CBE4F7">
                <a:alpha val="8980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796" name="Google Shape;796;p66"/>
          <p:cNvSpPr txBox="1"/>
          <p:nvPr/>
        </p:nvSpPr>
        <p:spPr>
          <a:xfrm>
            <a:off x="6689750" y="1569275"/>
            <a:ext cx="2042100" cy="1859700"/>
          </a:xfrm>
          <a:prstGeom prst="rect">
            <a:avLst/>
          </a:prstGeom>
          <a:noFill/>
          <a:ln>
            <a:noFill/>
          </a:ln>
        </p:spPr>
        <p:txBody>
          <a:bodyPr anchorCtr="0" anchor="t" bIns="120000" lIns="80000" spcFirstLastPara="1" rIns="106675" wrap="square" tIns="80000">
            <a:noAutofit/>
          </a:bodyPr>
          <a:lstStyle/>
          <a:p>
            <a:pPr indent="-107950" lvl="1" marL="114300" marR="0" rtl="0" algn="l">
              <a:lnSpc>
                <a:spcPct val="90000"/>
              </a:lnSpc>
              <a:spcBef>
                <a:spcPts val="0"/>
              </a:spcBef>
              <a:spcAft>
                <a:spcPts val="0"/>
              </a:spcAft>
              <a:buClr>
                <a:srgbClr val="000000"/>
              </a:buClr>
              <a:buSzPts val="1500"/>
              <a:buChar char="•"/>
            </a:pPr>
            <a:r>
              <a:rPr i="0" lang="es-ES" sz="1500" u="none" cap="none" strike="noStrike">
                <a:solidFill>
                  <a:srgbClr val="000000"/>
                </a:solidFill>
              </a:rPr>
              <a:t>Precio</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Márgenes</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Condiciones</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Descuentos</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Bonificaciones</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Periodo de pago</a:t>
            </a:r>
            <a:endParaRPr i="0" sz="1500" u="none" cap="none" strike="noStrike">
              <a:solidFill>
                <a:srgbClr val="000000"/>
              </a:solidFill>
            </a:endParaRPr>
          </a:p>
          <a:p>
            <a:pPr indent="-107950" lvl="1" marL="114300" marR="0" rtl="0" algn="l">
              <a:lnSpc>
                <a:spcPct val="90000"/>
              </a:lnSpc>
              <a:spcBef>
                <a:spcPts val="240"/>
              </a:spcBef>
              <a:spcAft>
                <a:spcPts val="0"/>
              </a:spcAft>
              <a:buClr>
                <a:srgbClr val="000000"/>
              </a:buClr>
              <a:buSzPts val="1500"/>
              <a:buChar char="•"/>
            </a:pPr>
            <a:r>
              <a:rPr i="0" lang="es-ES" sz="1500" u="none" cap="none" strike="noStrike">
                <a:solidFill>
                  <a:srgbClr val="000000"/>
                </a:solidFill>
              </a:rPr>
              <a:t>Planes de crédito</a:t>
            </a:r>
            <a:endParaRPr sz="1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6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802" name="Google Shape;802;p67"/>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803" name="Google Shape;803;p67"/>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pic>
        <p:nvPicPr>
          <p:cNvPr id="804" name="Google Shape;804;p67"/>
          <p:cNvPicPr preferRelativeResize="0"/>
          <p:nvPr/>
        </p:nvPicPr>
        <p:blipFill>
          <a:blip r:embed="rId3">
            <a:alphaModFix/>
          </a:blip>
          <a:stretch>
            <a:fillRect/>
          </a:stretch>
        </p:blipFill>
        <p:spPr>
          <a:xfrm>
            <a:off x="0" y="1007400"/>
            <a:ext cx="9144000" cy="5425800"/>
          </a:xfrm>
          <a:prstGeom prst="rect">
            <a:avLst/>
          </a:prstGeom>
          <a:noFill/>
          <a:ln>
            <a:noFill/>
          </a:ln>
        </p:spPr>
      </p:pic>
      <p:sp>
        <p:nvSpPr>
          <p:cNvPr id="805" name="Google Shape;805;p67"/>
          <p:cNvSpPr/>
          <p:nvPr/>
        </p:nvSpPr>
        <p:spPr>
          <a:xfrm>
            <a:off x="0" y="0"/>
            <a:ext cx="1347300" cy="771300"/>
          </a:xfrm>
          <a:prstGeom prst="diagStripe">
            <a:avLst>
              <a:gd fmla="val 6747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6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811" name="Google Shape;811;p68"/>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812" name="Google Shape;812;p68"/>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pic>
        <p:nvPicPr>
          <p:cNvPr id="813" name="Google Shape;813;p68"/>
          <p:cNvPicPr preferRelativeResize="0"/>
          <p:nvPr/>
        </p:nvPicPr>
        <p:blipFill rotWithShape="1">
          <a:blip r:embed="rId3">
            <a:alphaModFix/>
          </a:blip>
          <a:srcRect b="0" l="0" r="0" t="0"/>
          <a:stretch/>
        </p:blipFill>
        <p:spPr>
          <a:xfrm>
            <a:off x="5397125" y="0"/>
            <a:ext cx="1126850" cy="932600"/>
          </a:xfrm>
          <a:prstGeom prst="rect">
            <a:avLst/>
          </a:prstGeom>
          <a:noFill/>
          <a:ln>
            <a:noFill/>
          </a:ln>
        </p:spPr>
      </p:pic>
      <p:sp>
        <p:nvSpPr>
          <p:cNvPr id="814" name="Google Shape;814;p68"/>
          <p:cNvSpPr/>
          <p:nvPr/>
        </p:nvSpPr>
        <p:spPr>
          <a:xfrm rot="2724497">
            <a:off x="2084346" y="2191518"/>
            <a:ext cx="2272331" cy="2388105"/>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B7B7B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815" name="Google Shape;815;p68"/>
          <p:cNvSpPr txBox="1"/>
          <p:nvPr/>
        </p:nvSpPr>
        <p:spPr>
          <a:xfrm>
            <a:off x="2294966" y="2815473"/>
            <a:ext cx="1946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1 </a:t>
            </a:r>
            <a:endParaRPr b="1" i="0" sz="2400" u="non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PRODUCT</a:t>
            </a:r>
            <a:endParaRPr sz="2400"/>
          </a:p>
        </p:txBody>
      </p:sp>
      <p:sp>
        <p:nvSpPr>
          <p:cNvPr id="816" name="Google Shape;816;p68"/>
          <p:cNvSpPr/>
          <p:nvPr/>
        </p:nvSpPr>
        <p:spPr>
          <a:xfrm>
            <a:off x="4890325" y="1857625"/>
            <a:ext cx="2394000" cy="480000"/>
          </a:xfrm>
          <a:prstGeom prst="rect">
            <a:avLst/>
          </a:prstGeom>
          <a:solidFill>
            <a:srgbClr val="00B0EA"/>
          </a:solidFill>
          <a:ln cap="flat" cmpd="sng" w="12700">
            <a:solidFill>
              <a:srgbClr val="00B0EA"/>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17" name="Google Shape;817;p68"/>
          <p:cNvSpPr txBox="1"/>
          <p:nvPr/>
        </p:nvSpPr>
        <p:spPr>
          <a:xfrm>
            <a:off x="4890325" y="1857625"/>
            <a:ext cx="2229300" cy="4800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600"/>
              <a:buFont typeface="Arial"/>
              <a:buNone/>
            </a:pPr>
            <a:r>
              <a:rPr b="1" i="0" lang="es-ES" sz="1800" u="none">
                <a:solidFill>
                  <a:srgbClr val="FFFFFF"/>
                </a:solidFill>
                <a:latin typeface="Arial"/>
                <a:ea typeface="Arial"/>
                <a:cs typeface="Arial"/>
                <a:sym typeface="Arial"/>
              </a:rPr>
              <a:t>Producto</a:t>
            </a:r>
            <a:endParaRPr sz="1800"/>
          </a:p>
        </p:txBody>
      </p:sp>
      <p:sp>
        <p:nvSpPr>
          <p:cNvPr id="818" name="Google Shape;818;p68"/>
          <p:cNvSpPr/>
          <p:nvPr/>
        </p:nvSpPr>
        <p:spPr>
          <a:xfrm>
            <a:off x="4890000" y="2330191"/>
            <a:ext cx="2394000" cy="2767200"/>
          </a:xfrm>
          <a:prstGeom prst="rect">
            <a:avLst/>
          </a:prstGeom>
          <a:solidFill>
            <a:srgbClr val="CBE4F7">
              <a:alpha val="89800"/>
            </a:srgbClr>
          </a:solidFill>
          <a:ln cap="flat" cmpd="sng" w="12700">
            <a:solidFill>
              <a:srgbClr val="CBE4F7">
                <a:alpha val="89800"/>
              </a:srgbClr>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819" name="Google Shape;819;p68"/>
          <p:cNvSpPr txBox="1"/>
          <p:nvPr/>
        </p:nvSpPr>
        <p:spPr>
          <a:xfrm>
            <a:off x="4890001" y="2330191"/>
            <a:ext cx="2277600" cy="2767200"/>
          </a:xfrm>
          <a:prstGeom prst="rect">
            <a:avLst/>
          </a:prstGeom>
          <a:noFill/>
          <a:ln>
            <a:noFill/>
          </a:ln>
        </p:spPr>
        <p:txBody>
          <a:bodyPr anchorCtr="0" anchor="t" bIns="46800" lIns="0" spcFirstLastPara="1" rIns="0" wrap="square" tIns="7200">
            <a:noAutofit/>
          </a:bodyPr>
          <a:lstStyle/>
          <a:p>
            <a:pPr indent="-133350" lvl="1" marL="114300" marR="0" rtl="0" algn="l">
              <a:lnSpc>
                <a:spcPct val="90000"/>
              </a:lnSpc>
              <a:spcBef>
                <a:spcPts val="0"/>
              </a:spcBef>
              <a:spcAft>
                <a:spcPts val="0"/>
              </a:spcAft>
              <a:buClr>
                <a:srgbClr val="000000"/>
              </a:buClr>
              <a:buSzPts val="1800"/>
              <a:buChar char="•"/>
            </a:pPr>
            <a:r>
              <a:rPr i="0" lang="es-ES" sz="1800" u="none" cap="none" strike="noStrike">
                <a:solidFill>
                  <a:srgbClr val="000000"/>
                </a:solidFill>
              </a:rPr>
              <a:t>Variedad</a:t>
            </a:r>
            <a:endParaRPr i="0" sz="1800" u="none" cap="none" strike="noStrike">
              <a:solidFill>
                <a:srgbClr val="000000"/>
              </a:solidFill>
            </a:endParaRPr>
          </a:p>
          <a:p>
            <a:pPr indent="-133350" lvl="1" marL="114300" marR="0" rtl="0" algn="l">
              <a:lnSpc>
                <a:spcPct val="90000"/>
              </a:lnSpc>
              <a:spcBef>
                <a:spcPts val="225"/>
              </a:spcBef>
              <a:spcAft>
                <a:spcPts val="0"/>
              </a:spcAft>
              <a:buClr>
                <a:srgbClr val="000000"/>
              </a:buClr>
              <a:buSzPts val="1800"/>
              <a:buChar char="•"/>
            </a:pPr>
            <a:r>
              <a:rPr i="0" lang="es-ES" sz="1800" u="none" cap="none" strike="noStrike">
                <a:solidFill>
                  <a:srgbClr val="000000"/>
                </a:solidFill>
              </a:rPr>
              <a:t>Calidad</a:t>
            </a:r>
            <a:endParaRPr i="0" sz="1800" u="none" cap="none" strike="noStrike">
              <a:solidFill>
                <a:srgbClr val="000000"/>
              </a:solidFill>
            </a:endParaRPr>
          </a:p>
          <a:p>
            <a:pPr indent="-133350" lvl="1" marL="114300" marR="0" rtl="0" algn="l">
              <a:lnSpc>
                <a:spcPct val="90000"/>
              </a:lnSpc>
              <a:spcBef>
                <a:spcPts val="225"/>
              </a:spcBef>
              <a:spcAft>
                <a:spcPts val="0"/>
              </a:spcAft>
              <a:buClr>
                <a:srgbClr val="000000"/>
              </a:buClr>
              <a:buSzPts val="1800"/>
              <a:buChar char="•"/>
            </a:pPr>
            <a:r>
              <a:rPr i="0" lang="es-ES" sz="1800" u="none" cap="none" strike="noStrike">
                <a:solidFill>
                  <a:srgbClr val="000000"/>
                </a:solidFill>
              </a:rPr>
              <a:t>Diseño</a:t>
            </a:r>
            <a:endParaRPr i="0" sz="1800" u="none" cap="none" strike="noStrike">
              <a:solidFill>
                <a:srgbClr val="000000"/>
              </a:solidFill>
            </a:endParaRPr>
          </a:p>
          <a:p>
            <a:pPr indent="-133350" lvl="1" marL="114300" marR="0" rtl="0" algn="l">
              <a:lnSpc>
                <a:spcPct val="90000"/>
              </a:lnSpc>
              <a:spcBef>
                <a:spcPts val="225"/>
              </a:spcBef>
              <a:spcAft>
                <a:spcPts val="0"/>
              </a:spcAft>
              <a:buClr>
                <a:srgbClr val="000000"/>
              </a:buClr>
              <a:buSzPts val="1800"/>
              <a:buChar char="•"/>
            </a:pPr>
            <a:r>
              <a:rPr i="0" lang="es-ES" sz="1800" u="none" cap="none" strike="noStrike">
                <a:solidFill>
                  <a:srgbClr val="000000"/>
                </a:solidFill>
              </a:rPr>
              <a:t>Características</a:t>
            </a:r>
            <a:endParaRPr i="0" sz="1800" u="none" cap="none" strike="noStrike">
              <a:solidFill>
                <a:srgbClr val="000000"/>
              </a:solidFill>
            </a:endParaRPr>
          </a:p>
          <a:p>
            <a:pPr indent="-133350" lvl="1" marL="114300" marR="0" rtl="0" algn="l">
              <a:lnSpc>
                <a:spcPct val="90000"/>
              </a:lnSpc>
              <a:spcBef>
                <a:spcPts val="225"/>
              </a:spcBef>
              <a:spcAft>
                <a:spcPts val="0"/>
              </a:spcAft>
              <a:buClr>
                <a:srgbClr val="000000"/>
              </a:buClr>
              <a:buSzPts val="1800"/>
              <a:buChar char="•"/>
            </a:pPr>
            <a:r>
              <a:rPr i="0" lang="es-ES" sz="1800" u="none" cap="none" strike="noStrike">
                <a:solidFill>
                  <a:srgbClr val="000000"/>
                </a:solidFill>
              </a:rPr>
              <a:t>Nombre de marca</a:t>
            </a:r>
            <a:endParaRPr i="0" sz="1800" u="none" cap="none" strike="noStrike">
              <a:solidFill>
                <a:srgbClr val="000000"/>
              </a:solidFill>
            </a:endParaRPr>
          </a:p>
          <a:p>
            <a:pPr indent="-133350" lvl="1" marL="114300" marR="0" rtl="0" algn="l">
              <a:lnSpc>
                <a:spcPct val="90000"/>
              </a:lnSpc>
              <a:spcBef>
                <a:spcPts val="225"/>
              </a:spcBef>
              <a:spcAft>
                <a:spcPts val="0"/>
              </a:spcAft>
              <a:buClr>
                <a:srgbClr val="000000"/>
              </a:buClr>
              <a:buSzPts val="1800"/>
              <a:buChar char="•"/>
            </a:pPr>
            <a:r>
              <a:rPr i="0" lang="es-ES" sz="1800" u="none" cap="none" strike="noStrike">
                <a:solidFill>
                  <a:srgbClr val="000000"/>
                </a:solidFill>
              </a:rPr>
              <a:t>Envase</a:t>
            </a:r>
            <a:endParaRPr i="0" sz="1800" u="none" cap="none" strike="noStrike">
              <a:solidFill>
                <a:srgbClr val="000000"/>
              </a:solidFill>
            </a:endParaRPr>
          </a:p>
          <a:p>
            <a:pPr indent="-133350" lvl="1" marL="114300" marR="0" rtl="0" algn="l">
              <a:lnSpc>
                <a:spcPct val="90000"/>
              </a:lnSpc>
              <a:spcBef>
                <a:spcPts val="225"/>
              </a:spcBef>
              <a:spcAft>
                <a:spcPts val="0"/>
              </a:spcAft>
              <a:buClr>
                <a:srgbClr val="000000"/>
              </a:buClr>
              <a:buSzPts val="1800"/>
              <a:buChar char="•"/>
            </a:pPr>
            <a:r>
              <a:rPr i="0" lang="es-ES" sz="1800" u="none" cap="none" strike="noStrike">
                <a:solidFill>
                  <a:srgbClr val="000000"/>
                </a:solidFill>
              </a:rPr>
              <a:t>Garantía</a:t>
            </a:r>
            <a:endParaRPr i="0" sz="1800" u="none" cap="none" strike="noStrike">
              <a:solidFill>
                <a:srgbClr val="000000"/>
              </a:solidFill>
            </a:endParaRPr>
          </a:p>
          <a:p>
            <a:pPr indent="-133350" lvl="1" marL="114300" marR="0" rtl="0" algn="l">
              <a:lnSpc>
                <a:spcPct val="90000"/>
              </a:lnSpc>
              <a:spcBef>
                <a:spcPts val="225"/>
              </a:spcBef>
              <a:spcAft>
                <a:spcPts val="0"/>
              </a:spcAft>
              <a:buClr>
                <a:srgbClr val="000000"/>
              </a:buClr>
              <a:buSzPts val="1800"/>
              <a:buChar char="•"/>
            </a:pPr>
            <a:r>
              <a:rPr i="0" lang="es-ES" sz="1800" u="none" cap="none" strike="noStrike">
                <a:solidFill>
                  <a:srgbClr val="000000"/>
                </a:solidFill>
              </a:rPr>
              <a:t>Servicio</a:t>
            </a:r>
            <a:endParaRPr i="0" sz="1800" u="none" cap="none" strike="noStrike">
              <a:solidFill>
                <a:srgbClr val="000000"/>
              </a:solidFill>
            </a:endParaRPr>
          </a:p>
          <a:p>
            <a:pPr indent="-133350" lvl="1" marL="114300" marR="0" rtl="0" algn="l">
              <a:lnSpc>
                <a:spcPct val="90000"/>
              </a:lnSpc>
              <a:spcBef>
                <a:spcPts val="225"/>
              </a:spcBef>
              <a:spcAft>
                <a:spcPts val="0"/>
              </a:spcAft>
              <a:buClr>
                <a:srgbClr val="000000"/>
              </a:buClr>
              <a:buSzPts val="1800"/>
              <a:buChar char="•"/>
            </a:pPr>
            <a:r>
              <a:rPr i="0" lang="es-ES" sz="1800" u="none" cap="none" strike="noStrike">
                <a:solidFill>
                  <a:srgbClr val="000000"/>
                </a:solidFill>
              </a:rPr>
              <a:t>Devoluciones</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69"/>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826" name="Google Shape;826;p69"/>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pic>
        <p:nvPicPr>
          <p:cNvPr id="827" name="Google Shape;827;p69"/>
          <p:cNvPicPr preferRelativeResize="0"/>
          <p:nvPr/>
        </p:nvPicPr>
        <p:blipFill rotWithShape="1">
          <a:blip r:embed="rId3">
            <a:alphaModFix/>
          </a:blip>
          <a:srcRect b="0" l="0" r="0" t="0"/>
          <a:stretch/>
        </p:blipFill>
        <p:spPr>
          <a:xfrm>
            <a:off x="5683825" y="5675"/>
            <a:ext cx="1217227" cy="1007400"/>
          </a:xfrm>
          <a:prstGeom prst="rect">
            <a:avLst/>
          </a:prstGeom>
          <a:noFill/>
          <a:ln>
            <a:noFill/>
          </a:ln>
        </p:spPr>
      </p:pic>
      <p:sp>
        <p:nvSpPr>
          <p:cNvPr id="828" name="Google Shape;828;p69"/>
          <p:cNvSpPr txBox="1"/>
          <p:nvPr/>
        </p:nvSpPr>
        <p:spPr>
          <a:xfrm>
            <a:off x="98400" y="1071550"/>
            <a:ext cx="89019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¿Lo primero que debemos decidir es </a:t>
            </a:r>
            <a:r>
              <a:rPr b="1" i="0" lang="es-ES" sz="1700" u="none">
                <a:solidFill>
                  <a:srgbClr val="000000"/>
                </a:solidFill>
                <a:latin typeface="Arial"/>
                <a:ea typeface="Arial"/>
                <a:cs typeface="Arial"/>
                <a:sym typeface="Arial"/>
              </a:rPr>
              <a:t>qué productos </a:t>
            </a:r>
            <a:r>
              <a:rPr b="0" i="0" lang="es-ES" sz="1700" u="none">
                <a:solidFill>
                  <a:srgbClr val="000000"/>
                </a:solidFill>
                <a:latin typeface="Arial"/>
                <a:ea typeface="Arial"/>
                <a:cs typeface="Arial"/>
                <a:sym typeface="Arial"/>
              </a:rPr>
              <a:t>vamos a ofrecer en el mercado?</a:t>
            </a:r>
            <a:endParaRPr sz="1700"/>
          </a:p>
        </p:txBody>
      </p:sp>
      <p:pic>
        <p:nvPicPr>
          <p:cNvPr descr="http://blogs.udima.es/administracion-y-direccion-de-empresas/wp-content/uploads/06_04_01.jpg" id="829" name="Google Shape;829;p69"/>
          <p:cNvPicPr preferRelativeResize="0"/>
          <p:nvPr/>
        </p:nvPicPr>
        <p:blipFill rotWithShape="1">
          <a:blip r:embed="rId4">
            <a:alphaModFix/>
          </a:blip>
          <a:srcRect b="3194" l="0" r="2353" t="0"/>
          <a:stretch/>
        </p:blipFill>
        <p:spPr>
          <a:xfrm>
            <a:off x="3167050" y="3147850"/>
            <a:ext cx="5914075" cy="3325900"/>
          </a:xfrm>
          <a:prstGeom prst="rect">
            <a:avLst/>
          </a:prstGeom>
          <a:noFill/>
          <a:ln>
            <a:noFill/>
          </a:ln>
        </p:spPr>
      </p:pic>
      <p:sp>
        <p:nvSpPr>
          <p:cNvPr id="830" name="Google Shape;830;p69"/>
          <p:cNvSpPr/>
          <p:nvPr/>
        </p:nvSpPr>
        <p:spPr>
          <a:xfrm>
            <a:off x="96825" y="3881701"/>
            <a:ext cx="3501916" cy="1535309"/>
          </a:xfrm>
          <a:custGeom>
            <a:rect b="b" l="l" r="r" t="t"/>
            <a:pathLst>
              <a:path extrusionOk="0" h="2040278" w="3619551">
                <a:moveTo>
                  <a:pt x="0" y="357671"/>
                </a:moveTo>
                <a:lnTo>
                  <a:pt x="63759" y="357671"/>
                </a:lnTo>
                <a:lnTo>
                  <a:pt x="63759" y="1682607"/>
                </a:lnTo>
                <a:lnTo>
                  <a:pt x="0" y="1682607"/>
                </a:lnTo>
                <a:lnTo>
                  <a:pt x="0" y="357671"/>
                </a:lnTo>
                <a:close/>
                <a:moveTo>
                  <a:pt x="127517" y="357671"/>
                </a:moveTo>
                <a:lnTo>
                  <a:pt x="255035" y="357671"/>
                </a:lnTo>
                <a:lnTo>
                  <a:pt x="255035" y="1682607"/>
                </a:lnTo>
                <a:lnTo>
                  <a:pt x="127517" y="1682607"/>
                </a:lnTo>
                <a:lnTo>
                  <a:pt x="127517" y="357671"/>
                </a:lnTo>
                <a:close/>
                <a:moveTo>
                  <a:pt x="318793" y="357671"/>
                </a:moveTo>
                <a:lnTo>
                  <a:pt x="2599412" y="357671"/>
                </a:lnTo>
                <a:lnTo>
                  <a:pt x="2599412" y="0"/>
                </a:lnTo>
                <a:lnTo>
                  <a:pt x="3619551" y="1020139"/>
                </a:lnTo>
                <a:lnTo>
                  <a:pt x="2599412" y="2040278"/>
                </a:lnTo>
                <a:lnTo>
                  <a:pt x="2599412" y="1682607"/>
                </a:lnTo>
                <a:lnTo>
                  <a:pt x="318793" y="1682607"/>
                </a:lnTo>
                <a:lnTo>
                  <a:pt x="318793" y="357671"/>
                </a:lnTo>
                <a:close/>
              </a:path>
            </a:pathLst>
          </a:cu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1" i="1" lang="es-ES" sz="2000" u="none">
                <a:solidFill>
                  <a:srgbClr val="FFFFFF"/>
                </a:solidFill>
              </a:rPr>
              <a:t>Se integran en: </a:t>
            </a:r>
            <a:endParaRPr b="1" sz="2000"/>
          </a:p>
          <a:p>
            <a:pPr indent="0" lvl="0" marL="0" marR="0" rtl="0" algn="ctr">
              <a:lnSpc>
                <a:spcPct val="100000"/>
              </a:lnSpc>
              <a:spcBef>
                <a:spcPts val="0"/>
              </a:spcBef>
              <a:spcAft>
                <a:spcPts val="0"/>
              </a:spcAft>
              <a:buClr>
                <a:srgbClr val="FFFFFF"/>
              </a:buClr>
              <a:buSzPts val="2400"/>
              <a:buFont typeface="Arial"/>
              <a:buNone/>
            </a:pPr>
            <a:r>
              <a:rPr b="1" i="1" lang="es-ES" sz="2000" u="none">
                <a:solidFill>
                  <a:srgbClr val="FFFFFF"/>
                </a:solidFill>
              </a:rPr>
              <a:t>“el brillante competitivo”</a:t>
            </a:r>
            <a:endParaRPr b="1" sz="2000"/>
          </a:p>
        </p:txBody>
      </p:sp>
      <p:sp>
        <p:nvSpPr>
          <p:cNvPr id="831" name="Google Shape;831;p69"/>
          <p:cNvSpPr txBox="1"/>
          <p:nvPr/>
        </p:nvSpPr>
        <p:spPr>
          <a:xfrm>
            <a:off x="4292600" y="5949950"/>
            <a:ext cx="3860700" cy="523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s-ES" sz="1400" u="none">
                <a:solidFill>
                  <a:srgbClr val="000000"/>
                </a:solidFill>
                <a:latin typeface="Arial"/>
                <a:ea typeface="Arial"/>
                <a:cs typeface="Arial"/>
                <a:sym typeface="Arial"/>
              </a:rPr>
              <a:t>Aspectos competitivos del producto «el brillante competitivo»</a:t>
            </a:r>
            <a:endParaRPr/>
          </a:p>
        </p:txBody>
      </p:sp>
      <p:sp>
        <p:nvSpPr>
          <p:cNvPr id="832" name="Google Shape;832;p69"/>
          <p:cNvSpPr txBox="1"/>
          <p:nvPr/>
        </p:nvSpPr>
        <p:spPr>
          <a:xfrm>
            <a:off x="1543650" y="0"/>
            <a:ext cx="4713300" cy="771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s-ES" sz="3000">
                <a:solidFill>
                  <a:srgbClr val="FFFFFF"/>
                </a:solidFill>
              </a:rPr>
              <a:t>Decisiones Comerciales: el producto</a:t>
            </a:r>
            <a:endParaRPr sz="3000">
              <a:solidFill>
                <a:srgbClr val="FFFFFF"/>
              </a:solidFill>
            </a:endParaRPr>
          </a:p>
        </p:txBody>
      </p:sp>
      <p:pic>
        <p:nvPicPr>
          <p:cNvPr id="833" name="Google Shape;833;p69"/>
          <p:cNvPicPr preferRelativeResize="0"/>
          <p:nvPr/>
        </p:nvPicPr>
        <p:blipFill>
          <a:blip r:embed="rId5">
            <a:alphaModFix/>
          </a:blip>
          <a:stretch>
            <a:fillRect/>
          </a:stretch>
        </p:blipFill>
        <p:spPr>
          <a:xfrm>
            <a:off x="626353" y="1494338"/>
            <a:ext cx="7891295" cy="1900400"/>
          </a:xfrm>
          <a:prstGeom prst="rect">
            <a:avLst/>
          </a:prstGeom>
          <a:noFill/>
          <a:ln>
            <a:noFill/>
          </a:ln>
        </p:spPr>
      </p:pic>
      <p:sp>
        <p:nvSpPr>
          <p:cNvPr id="834" name="Google Shape;834;p69"/>
          <p:cNvSpPr txBox="1"/>
          <p:nvPr/>
        </p:nvSpPr>
        <p:spPr>
          <a:xfrm>
            <a:off x="319450" y="2747950"/>
            <a:ext cx="2271600" cy="39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a:solidFill>
                  <a:schemeClr val="dk1"/>
                </a:solidFill>
              </a:rPr>
              <a:t>El medio que satisface las necesidades del consumidor </a:t>
            </a:r>
            <a:endParaRPr/>
          </a:p>
        </p:txBody>
      </p:sp>
      <p:sp>
        <p:nvSpPr>
          <p:cNvPr id="835" name="Google Shape;835;p69"/>
          <p:cNvSpPr txBox="1"/>
          <p:nvPr/>
        </p:nvSpPr>
        <p:spPr>
          <a:xfrm>
            <a:off x="7317425" y="2824150"/>
            <a:ext cx="1835400" cy="77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ES">
                <a:solidFill>
                  <a:schemeClr val="dk1"/>
                </a:solidFill>
              </a:rPr>
              <a:t>El sumatorio de </a:t>
            </a:r>
            <a:r>
              <a:rPr lang="es-ES">
                <a:solidFill>
                  <a:schemeClr val="dk1"/>
                </a:solidFill>
              </a:rPr>
              <a:t>características</a:t>
            </a:r>
            <a:r>
              <a:rPr lang="es-ES">
                <a:solidFill>
                  <a:schemeClr val="dk1"/>
                </a:solidFill>
              </a:rPr>
              <a:t> y atributos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70"/>
          <p:cNvSpPr txBox="1"/>
          <p:nvPr/>
        </p:nvSpPr>
        <p:spPr>
          <a:xfrm>
            <a:off x="7912075" y="5822900"/>
            <a:ext cx="1217100" cy="646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u="none">
                <a:solidFill>
                  <a:srgbClr val="000000"/>
                </a:solidFill>
                <a:latin typeface="Arial"/>
                <a:ea typeface="Arial"/>
                <a:cs typeface="Arial"/>
                <a:sym typeface="Arial"/>
              </a:rPr>
              <a:t>Amplitud de la gama (nº de líneas)</a:t>
            </a:r>
            <a:endParaRPr/>
          </a:p>
        </p:txBody>
      </p:sp>
      <p:sp>
        <p:nvSpPr>
          <p:cNvPr id="841" name="Google Shape;841;p70"/>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842" name="Google Shape;842;p70"/>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pic>
        <p:nvPicPr>
          <p:cNvPr id="843" name="Google Shape;843;p70"/>
          <p:cNvPicPr preferRelativeResize="0"/>
          <p:nvPr/>
        </p:nvPicPr>
        <p:blipFill rotWithShape="1">
          <a:blip r:embed="rId3">
            <a:alphaModFix/>
          </a:blip>
          <a:srcRect b="0" l="0" r="0" t="0"/>
          <a:stretch/>
        </p:blipFill>
        <p:spPr>
          <a:xfrm>
            <a:off x="5778125" y="0"/>
            <a:ext cx="1217227" cy="1007400"/>
          </a:xfrm>
          <a:prstGeom prst="rect">
            <a:avLst/>
          </a:prstGeom>
          <a:noFill/>
          <a:ln>
            <a:noFill/>
          </a:ln>
        </p:spPr>
      </p:pic>
      <p:pic>
        <p:nvPicPr>
          <p:cNvPr descr="Image associée" id="844" name="Google Shape;844;p70"/>
          <p:cNvPicPr preferRelativeResize="0"/>
          <p:nvPr/>
        </p:nvPicPr>
        <p:blipFill rotWithShape="1">
          <a:blip r:embed="rId4">
            <a:alphaModFix/>
          </a:blip>
          <a:srcRect b="0" l="0" r="0" t="0"/>
          <a:stretch/>
        </p:blipFill>
        <p:spPr>
          <a:xfrm>
            <a:off x="6357950" y="4763575"/>
            <a:ext cx="1644650" cy="1231900"/>
          </a:xfrm>
          <a:prstGeom prst="rect">
            <a:avLst/>
          </a:prstGeom>
          <a:noFill/>
          <a:ln>
            <a:noFill/>
          </a:ln>
        </p:spPr>
      </p:pic>
      <p:pic>
        <p:nvPicPr>
          <p:cNvPr descr="Image associée" id="845" name="Google Shape;845;p70"/>
          <p:cNvPicPr preferRelativeResize="0"/>
          <p:nvPr/>
        </p:nvPicPr>
        <p:blipFill rotWithShape="1">
          <a:blip r:embed="rId5">
            <a:alphaModFix/>
          </a:blip>
          <a:srcRect b="0" l="0" r="36374" t="0"/>
          <a:stretch/>
        </p:blipFill>
        <p:spPr>
          <a:xfrm>
            <a:off x="4387850" y="4378325"/>
            <a:ext cx="1371600" cy="1608137"/>
          </a:xfrm>
          <a:prstGeom prst="rect">
            <a:avLst/>
          </a:prstGeom>
          <a:noFill/>
          <a:ln>
            <a:noFill/>
          </a:ln>
        </p:spPr>
      </p:pic>
      <p:sp>
        <p:nvSpPr>
          <p:cNvPr id="846" name="Google Shape;846;p70"/>
          <p:cNvSpPr txBox="1"/>
          <p:nvPr/>
        </p:nvSpPr>
        <p:spPr>
          <a:xfrm>
            <a:off x="718625" y="1384025"/>
            <a:ext cx="8425500" cy="1523700"/>
          </a:xfrm>
          <a:prstGeom prst="rect">
            <a:avLst/>
          </a:prstGeom>
          <a:noFill/>
          <a:ln>
            <a:noFill/>
          </a:ln>
        </p:spPr>
        <p:txBody>
          <a:bodyPr anchorCtr="0" anchor="t" bIns="45700" lIns="91425" spcFirstLastPara="1" rIns="91425" wrap="square" tIns="45700">
            <a:noAutofit/>
          </a:bodyPr>
          <a:lstStyle/>
          <a:p>
            <a:pPr indent="-95250" lvl="0" marL="35999" marR="0" rtl="0" algn="l">
              <a:lnSpc>
                <a:spcPct val="100000"/>
              </a:lnSpc>
              <a:spcBef>
                <a:spcPts val="0"/>
              </a:spcBef>
              <a:spcAft>
                <a:spcPts val="0"/>
              </a:spcAft>
              <a:buClr>
                <a:srgbClr val="000000"/>
              </a:buClr>
              <a:buSzPts val="1500"/>
              <a:buFont typeface="Noto Sans Symbols"/>
              <a:buChar char="❑"/>
            </a:pPr>
            <a:r>
              <a:rPr b="1" lang="es-ES" sz="1500"/>
              <a:t>  </a:t>
            </a:r>
            <a:r>
              <a:rPr b="1" i="0" lang="es-ES" sz="1500" u="none">
                <a:solidFill>
                  <a:srgbClr val="000000"/>
                </a:solidFill>
                <a:latin typeface="Arial"/>
                <a:ea typeface="Arial"/>
                <a:cs typeface="Arial"/>
                <a:sym typeface="Arial"/>
              </a:rPr>
              <a:t>Productos de consumo:</a:t>
            </a:r>
            <a:endParaRPr sz="1500"/>
          </a:p>
          <a:p>
            <a:pPr indent="-95250" lvl="1" marL="395999" marR="0" rtl="0" algn="l">
              <a:lnSpc>
                <a:spcPct val="100000"/>
              </a:lnSpc>
              <a:spcBef>
                <a:spcPts val="0"/>
              </a:spcBef>
              <a:spcAft>
                <a:spcPts val="0"/>
              </a:spcAft>
              <a:buClr>
                <a:srgbClr val="000000"/>
              </a:buClr>
              <a:buSzPts val="1500"/>
              <a:buFont typeface="Courier New"/>
              <a:buChar char="o"/>
            </a:pPr>
            <a:r>
              <a:rPr lang="es-ES" sz="1500"/>
              <a:t> </a:t>
            </a:r>
            <a:r>
              <a:rPr b="0" i="0" lang="es-ES" sz="1500" u="none" cap="none" strike="noStrike">
                <a:solidFill>
                  <a:srgbClr val="000000"/>
                </a:solidFill>
                <a:latin typeface="Arial"/>
                <a:ea typeface="Arial"/>
                <a:cs typeface="Arial"/>
                <a:sym typeface="Arial"/>
              </a:rPr>
              <a:t>de</a:t>
            </a:r>
            <a:r>
              <a:rPr b="1" i="0" lang="es-ES" sz="1500" u="none" cap="none" strike="noStrike">
                <a:solidFill>
                  <a:srgbClr val="000000"/>
                </a:solidFill>
                <a:latin typeface="Arial"/>
                <a:ea typeface="Arial"/>
                <a:cs typeface="Arial"/>
                <a:sym typeface="Arial"/>
              </a:rPr>
              <a:t> consumo duradero </a:t>
            </a:r>
            <a:r>
              <a:rPr b="0" i="0" lang="es-ES" sz="1500" u="none" cap="none" strike="noStrike">
                <a:solidFill>
                  <a:srgbClr val="000000"/>
                </a:solidFill>
                <a:latin typeface="Arial"/>
                <a:ea typeface="Arial"/>
                <a:cs typeface="Arial"/>
                <a:sym typeface="Arial"/>
              </a:rPr>
              <a:t>que satisfacen al cliente durante varios años (</a:t>
            </a:r>
            <a:r>
              <a:rPr lang="es-ES" sz="1500"/>
              <a:t>coche,</a:t>
            </a:r>
            <a:r>
              <a:rPr b="0" i="0" lang="es-ES" sz="1500" u="none" cap="none" strike="noStrike">
                <a:solidFill>
                  <a:srgbClr val="000000"/>
                </a:solidFill>
                <a:latin typeface="Arial"/>
                <a:ea typeface="Arial"/>
                <a:cs typeface="Arial"/>
                <a:sym typeface="Arial"/>
              </a:rPr>
              <a:t> ordenad</a:t>
            </a:r>
            <a:r>
              <a:rPr lang="es-ES" sz="1500"/>
              <a:t>or</a:t>
            </a:r>
            <a:r>
              <a:rPr b="0" i="0" lang="es-ES" sz="1500" u="none" cap="none" strike="noStrike">
                <a:solidFill>
                  <a:srgbClr val="000000"/>
                </a:solidFill>
                <a:latin typeface="Arial"/>
                <a:ea typeface="Arial"/>
                <a:cs typeface="Arial"/>
                <a:sym typeface="Arial"/>
              </a:rPr>
              <a:t>). </a:t>
            </a:r>
            <a:endParaRPr sz="1500"/>
          </a:p>
          <a:p>
            <a:pPr indent="-95250" lvl="1" marL="395999" marR="0" rtl="0" algn="l">
              <a:lnSpc>
                <a:spcPct val="100000"/>
              </a:lnSpc>
              <a:spcBef>
                <a:spcPts val="0"/>
              </a:spcBef>
              <a:spcAft>
                <a:spcPts val="0"/>
              </a:spcAft>
              <a:buClr>
                <a:srgbClr val="000000"/>
              </a:buClr>
              <a:buSzPts val="1500"/>
              <a:buFont typeface="Courier New"/>
              <a:buChar char="o"/>
            </a:pPr>
            <a:r>
              <a:rPr lang="es-ES" sz="1500"/>
              <a:t> </a:t>
            </a:r>
            <a:r>
              <a:rPr b="0" i="0" lang="es-ES" sz="1500" u="none" cap="none" strike="noStrike">
                <a:solidFill>
                  <a:srgbClr val="000000"/>
                </a:solidFill>
                <a:latin typeface="Arial"/>
                <a:ea typeface="Arial"/>
                <a:cs typeface="Arial"/>
                <a:sym typeface="Arial"/>
              </a:rPr>
              <a:t>de </a:t>
            </a:r>
            <a:r>
              <a:rPr b="1" i="0" lang="es-ES" sz="1500" u="none" cap="none" strike="noStrike">
                <a:solidFill>
                  <a:srgbClr val="000000"/>
                </a:solidFill>
                <a:latin typeface="Arial"/>
                <a:ea typeface="Arial"/>
                <a:cs typeface="Arial"/>
                <a:sym typeface="Arial"/>
              </a:rPr>
              <a:t>consumo inmediato </a:t>
            </a:r>
            <a:r>
              <a:rPr b="0" i="0" lang="es-ES" sz="1500" u="none" cap="none" strike="noStrike">
                <a:solidFill>
                  <a:srgbClr val="000000"/>
                </a:solidFill>
                <a:latin typeface="Arial"/>
                <a:ea typeface="Arial"/>
                <a:cs typeface="Arial"/>
                <a:sym typeface="Arial"/>
              </a:rPr>
              <a:t>o bienes de consumo no duradero</a:t>
            </a:r>
            <a:r>
              <a:rPr lang="es-ES" sz="1500"/>
              <a:t> (</a:t>
            </a:r>
            <a:r>
              <a:rPr b="0" i="0" lang="es-ES" sz="1500" u="none" cap="none" strike="noStrike">
                <a:solidFill>
                  <a:srgbClr val="000000"/>
                </a:solidFill>
                <a:latin typeface="Arial"/>
                <a:ea typeface="Arial"/>
                <a:cs typeface="Arial"/>
                <a:sym typeface="Arial"/>
              </a:rPr>
              <a:t>alimentación</a:t>
            </a:r>
            <a:r>
              <a:rPr lang="es-ES" sz="1500"/>
              <a:t>, higiene)</a:t>
            </a:r>
            <a:endParaRPr sz="1500"/>
          </a:p>
          <a:p>
            <a:pPr indent="-95250" lvl="0" marL="0" marR="0" rtl="0" algn="l">
              <a:lnSpc>
                <a:spcPct val="100000"/>
              </a:lnSpc>
              <a:spcBef>
                <a:spcPts val="0"/>
              </a:spcBef>
              <a:spcAft>
                <a:spcPts val="0"/>
              </a:spcAft>
              <a:buClr>
                <a:srgbClr val="000000"/>
              </a:buClr>
              <a:buSzPts val="1500"/>
              <a:buFont typeface="Noto Sans Symbols"/>
              <a:buChar char="❑"/>
            </a:pPr>
            <a:r>
              <a:rPr b="1" lang="es-ES" sz="1500"/>
              <a:t>  </a:t>
            </a:r>
            <a:r>
              <a:rPr b="1" i="0" lang="es-ES" sz="1500" u="none">
                <a:solidFill>
                  <a:srgbClr val="000000"/>
                </a:solidFill>
                <a:latin typeface="Arial"/>
                <a:ea typeface="Arial"/>
                <a:cs typeface="Arial"/>
                <a:sym typeface="Arial"/>
              </a:rPr>
              <a:t>Productos industriales </a:t>
            </a:r>
            <a:r>
              <a:rPr b="0" i="0" lang="es-ES" sz="1500" u="none">
                <a:solidFill>
                  <a:srgbClr val="000000"/>
                </a:solidFill>
                <a:latin typeface="Arial"/>
                <a:ea typeface="Arial"/>
                <a:cs typeface="Arial"/>
                <a:sym typeface="Arial"/>
              </a:rPr>
              <a:t>o que son adquiridos para producir otros bienes. </a:t>
            </a:r>
            <a:endParaRPr sz="1500"/>
          </a:p>
          <a:p>
            <a:pPr indent="-95250" lvl="0" marL="0" marR="0" rtl="0" algn="l">
              <a:lnSpc>
                <a:spcPct val="100000"/>
              </a:lnSpc>
              <a:spcBef>
                <a:spcPts val="0"/>
              </a:spcBef>
              <a:spcAft>
                <a:spcPts val="0"/>
              </a:spcAft>
              <a:buClr>
                <a:srgbClr val="000000"/>
              </a:buClr>
              <a:buSzPts val="1500"/>
              <a:buFont typeface="Noto Sans Symbols"/>
              <a:buChar char="❑"/>
            </a:pPr>
            <a:r>
              <a:rPr b="1" lang="es-ES" sz="1500"/>
              <a:t>  </a:t>
            </a:r>
            <a:r>
              <a:rPr b="1" i="0" lang="es-ES" sz="1500" u="none">
                <a:solidFill>
                  <a:srgbClr val="000000"/>
                </a:solidFill>
                <a:latin typeface="Arial"/>
                <a:ea typeface="Arial"/>
                <a:cs typeface="Arial"/>
                <a:sym typeface="Arial"/>
              </a:rPr>
              <a:t>Productos básicos </a:t>
            </a:r>
            <a:r>
              <a:rPr b="0" i="0" lang="es-ES" sz="1500" u="none">
                <a:solidFill>
                  <a:srgbClr val="000000"/>
                </a:solidFill>
                <a:latin typeface="Arial"/>
                <a:ea typeface="Arial"/>
                <a:cs typeface="Arial"/>
                <a:sym typeface="Arial"/>
              </a:rPr>
              <a:t>o primarios necesarios para la transformación de otros bienes intermedios. </a:t>
            </a:r>
            <a:endParaRPr sz="1500"/>
          </a:p>
          <a:p>
            <a:pPr indent="-95250" lvl="0" marL="0" marR="0" rtl="0" algn="l">
              <a:lnSpc>
                <a:spcPct val="100000"/>
              </a:lnSpc>
              <a:spcBef>
                <a:spcPts val="0"/>
              </a:spcBef>
              <a:spcAft>
                <a:spcPts val="0"/>
              </a:spcAft>
              <a:buClr>
                <a:srgbClr val="000000"/>
              </a:buClr>
              <a:buSzPts val="1500"/>
              <a:buFont typeface="Noto Sans Symbols"/>
              <a:buChar char="❑"/>
            </a:pPr>
            <a:r>
              <a:rPr b="1" lang="es-ES" sz="1500"/>
              <a:t>  </a:t>
            </a:r>
            <a:r>
              <a:rPr b="1" i="0" lang="es-ES" sz="1500" u="none">
                <a:solidFill>
                  <a:srgbClr val="000000"/>
                </a:solidFill>
                <a:latin typeface="Arial"/>
                <a:ea typeface="Arial"/>
                <a:cs typeface="Arial"/>
                <a:sym typeface="Arial"/>
              </a:rPr>
              <a:t>Servicios</a:t>
            </a:r>
            <a:r>
              <a:rPr b="0" i="0" lang="es-ES" sz="1500" u="none">
                <a:solidFill>
                  <a:srgbClr val="000000"/>
                </a:solidFill>
                <a:latin typeface="Arial"/>
                <a:ea typeface="Arial"/>
                <a:cs typeface="Arial"/>
                <a:sym typeface="Arial"/>
              </a:rPr>
              <a:t> o productos no tangibles.</a:t>
            </a:r>
            <a:endParaRPr sz="1500"/>
          </a:p>
        </p:txBody>
      </p:sp>
      <p:sp>
        <p:nvSpPr>
          <p:cNvPr id="847" name="Google Shape;847;p70"/>
          <p:cNvSpPr txBox="1"/>
          <p:nvPr/>
        </p:nvSpPr>
        <p:spPr>
          <a:xfrm>
            <a:off x="76200" y="1058850"/>
            <a:ext cx="88701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s-ES" sz="1800" u="none">
                <a:solidFill>
                  <a:srgbClr val="000000"/>
                </a:solidFill>
                <a:latin typeface="Arial"/>
                <a:ea typeface="Arial"/>
                <a:cs typeface="Arial"/>
                <a:sym typeface="Arial"/>
              </a:rPr>
              <a:t>El mercado tiene las siguientes opciones de productos:</a:t>
            </a:r>
            <a:endParaRPr sz="1800"/>
          </a:p>
        </p:txBody>
      </p:sp>
      <p:sp>
        <p:nvSpPr>
          <p:cNvPr id="848" name="Google Shape;848;p70"/>
          <p:cNvSpPr txBox="1"/>
          <p:nvPr/>
        </p:nvSpPr>
        <p:spPr>
          <a:xfrm>
            <a:off x="228592" y="2945088"/>
            <a:ext cx="77334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lang="es-ES" sz="1800"/>
              <a:t>Conceptos de </a:t>
            </a:r>
            <a:r>
              <a:rPr b="1" i="0" lang="es-ES" sz="1800" u="none">
                <a:solidFill>
                  <a:srgbClr val="000000"/>
                </a:solidFill>
                <a:latin typeface="Arial"/>
                <a:ea typeface="Arial"/>
                <a:cs typeface="Arial"/>
                <a:sym typeface="Arial"/>
              </a:rPr>
              <a:t>Amplitud y Profundidad:</a:t>
            </a:r>
            <a:endParaRPr sz="1800"/>
          </a:p>
        </p:txBody>
      </p:sp>
      <p:cxnSp>
        <p:nvCxnSpPr>
          <p:cNvPr id="849" name="Google Shape;849;p70"/>
          <p:cNvCxnSpPr/>
          <p:nvPr/>
        </p:nvCxnSpPr>
        <p:spPr>
          <a:xfrm flipH="1">
            <a:off x="1404275" y="3731725"/>
            <a:ext cx="1800" cy="2278200"/>
          </a:xfrm>
          <a:prstGeom prst="straightConnector1">
            <a:avLst/>
          </a:prstGeom>
          <a:noFill/>
          <a:ln cap="flat" cmpd="sng" w="9525">
            <a:solidFill>
              <a:srgbClr val="00B0EA"/>
            </a:solidFill>
            <a:prstDash val="solid"/>
            <a:miter lim="800000"/>
            <a:headEnd len="med" w="med" type="stealth"/>
            <a:tailEnd len="med" w="med" type="none"/>
          </a:ln>
        </p:spPr>
      </p:cxnSp>
      <p:cxnSp>
        <p:nvCxnSpPr>
          <p:cNvPr id="850" name="Google Shape;850;p70"/>
          <p:cNvCxnSpPr/>
          <p:nvPr/>
        </p:nvCxnSpPr>
        <p:spPr>
          <a:xfrm rot="10800000">
            <a:off x="1384300" y="6012550"/>
            <a:ext cx="7416900" cy="0"/>
          </a:xfrm>
          <a:prstGeom prst="straightConnector1">
            <a:avLst/>
          </a:prstGeom>
          <a:noFill/>
          <a:ln cap="flat" cmpd="sng" w="9525">
            <a:solidFill>
              <a:srgbClr val="00B0EA"/>
            </a:solidFill>
            <a:prstDash val="solid"/>
            <a:miter lim="800000"/>
            <a:headEnd len="med" w="med" type="stealth"/>
            <a:tailEnd len="med" w="med" type="none"/>
          </a:ln>
        </p:spPr>
      </p:cxnSp>
      <p:sp>
        <p:nvSpPr>
          <p:cNvPr id="851" name="Google Shape;851;p70"/>
          <p:cNvSpPr txBox="1"/>
          <p:nvPr/>
        </p:nvSpPr>
        <p:spPr>
          <a:xfrm>
            <a:off x="0" y="4230175"/>
            <a:ext cx="13320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u="none">
                <a:solidFill>
                  <a:srgbClr val="000000"/>
                </a:solidFill>
                <a:latin typeface="Arial"/>
                <a:ea typeface="Arial"/>
                <a:cs typeface="Arial"/>
                <a:sym typeface="Arial"/>
              </a:rPr>
              <a:t>Profundidad</a:t>
            </a:r>
            <a:endParaRPr/>
          </a:p>
          <a:p>
            <a:pPr indent="0" lvl="0" marL="0" marR="0" rtl="0" algn="ctr">
              <a:lnSpc>
                <a:spcPct val="100000"/>
              </a:lnSpc>
              <a:spcBef>
                <a:spcPts val="0"/>
              </a:spcBef>
              <a:spcAft>
                <a:spcPts val="0"/>
              </a:spcAft>
              <a:buClr>
                <a:srgbClr val="000000"/>
              </a:buClr>
              <a:buSzPts val="1800"/>
              <a:buFont typeface="Arial"/>
              <a:buNone/>
            </a:pPr>
            <a:r>
              <a:rPr b="1" i="0" lang="es-ES" u="none">
                <a:solidFill>
                  <a:srgbClr val="000000"/>
                </a:solidFill>
                <a:latin typeface="Arial"/>
                <a:ea typeface="Arial"/>
                <a:cs typeface="Arial"/>
                <a:sym typeface="Arial"/>
              </a:rPr>
              <a:t>de la línea</a:t>
            </a:r>
            <a:endParaRPr/>
          </a:p>
          <a:p>
            <a:pPr indent="0" lvl="0" marL="0" marR="0" rtl="0" algn="ctr">
              <a:lnSpc>
                <a:spcPct val="100000"/>
              </a:lnSpc>
              <a:spcBef>
                <a:spcPts val="0"/>
              </a:spcBef>
              <a:spcAft>
                <a:spcPts val="0"/>
              </a:spcAft>
              <a:buClr>
                <a:srgbClr val="000000"/>
              </a:buClr>
              <a:buSzPts val="1800"/>
              <a:buFont typeface="Arial"/>
              <a:buNone/>
            </a:pPr>
            <a:r>
              <a:rPr b="1" i="0" lang="es-ES" u="none">
                <a:solidFill>
                  <a:srgbClr val="000000"/>
                </a:solidFill>
                <a:latin typeface="Arial"/>
                <a:ea typeface="Arial"/>
                <a:cs typeface="Arial"/>
                <a:sym typeface="Arial"/>
              </a:rPr>
              <a:t>(nº de referencias)</a:t>
            </a:r>
            <a:endParaRPr/>
          </a:p>
        </p:txBody>
      </p:sp>
      <p:pic>
        <p:nvPicPr>
          <p:cNvPr descr="Résultat de recherche d'images pour &quot;cuidado oral&quot;" id="852" name="Google Shape;852;p70"/>
          <p:cNvPicPr preferRelativeResize="0"/>
          <p:nvPr/>
        </p:nvPicPr>
        <p:blipFill rotWithShape="1">
          <a:blip r:embed="rId6">
            <a:alphaModFix/>
          </a:blip>
          <a:srcRect b="0" l="0" r="0" t="0"/>
          <a:stretch/>
        </p:blipFill>
        <p:spPr>
          <a:xfrm>
            <a:off x="1860550" y="4927600"/>
            <a:ext cx="1571625" cy="1047750"/>
          </a:xfrm>
          <a:prstGeom prst="rect">
            <a:avLst/>
          </a:prstGeom>
          <a:noFill/>
          <a:ln>
            <a:noFill/>
          </a:ln>
        </p:spPr>
      </p:pic>
      <p:sp>
        <p:nvSpPr>
          <p:cNvPr id="853" name="Google Shape;853;p70"/>
          <p:cNvSpPr txBox="1"/>
          <p:nvPr/>
        </p:nvSpPr>
        <p:spPr>
          <a:xfrm>
            <a:off x="1614487" y="5967412"/>
            <a:ext cx="1635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Cuidado Oral</a:t>
            </a:r>
            <a:endParaRPr/>
          </a:p>
        </p:txBody>
      </p:sp>
      <p:sp>
        <p:nvSpPr>
          <p:cNvPr id="854" name="Google Shape;854;p70"/>
          <p:cNvSpPr txBox="1"/>
          <p:nvPr/>
        </p:nvSpPr>
        <p:spPr>
          <a:xfrm>
            <a:off x="3811587" y="5961062"/>
            <a:ext cx="21351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Cuidado personal</a:t>
            </a:r>
            <a:endParaRPr/>
          </a:p>
        </p:txBody>
      </p:sp>
      <p:sp>
        <p:nvSpPr>
          <p:cNvPr id="855" name="Google Shape;855;p70"/>
          <p:cNvSpPr txBox="1"/>
          <p:nvPr/>
        </p:nvSpPr>
        <p:spPr>
          <a:xfrm>
            <a:off x="6072187" y="5961062"/>
            <a:ext cx="18399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Cuidado Hogar</a:t>
            </a:r>
            <a:endParaRPr/>
          </a:p>
        </p:txBody>
      </p:sp>
      <p:sp>
        <p:nvSpPr>
          <p:cNvPr id="856" name="Google Shape;856;p70"/>
          <p:cNvSpPr txBox="1"/>
          <p:nvPr/>
        </p:nvSpPr>
        <p:spPr>
          <a:xfrm>
            <a:off x="1931987" y="6208712"/>
            <a:ext cx="981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Línea 1</a:t>
            </a:r>
            <a:endParaRPr/>
          </a:p>
        </p:txBody>
      </p:sp>
      <p:sp>
        <p:nvSpPr>
          <p:cNvPr id="857" name="Google Shape;857;p70"/>
          <p:cNvSpPr txBox="1"/>
          <p:nvPr/>
        </p:nvSpPr>
        <p:spPr>
          <a:xfrm>
            <a:off x="4446587" y="6208712"/>
            <a:ext cx="981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Línea 2</a:t>
            </a:r>
            <a:endParaRPr/>
          </a:p>
        </p:txBody>
      </p:sp>
      <p:sp>
        <p:nvSpPr>
          <p:cNvPr id="858" name="Google Shape;858;p70"/>
          <p:cNvSpPr txBox="1"/>
          <p:nvPr/>
        </p:nvSpPr>
        <p:spPr>
          <a:xfrm>
            <a:off x="6338887" y="6216650"/>
            <a:ext cx="9810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Línea 3</a:t>
            </a:r>
            <a:endParaRPr/>
          </a:p>
        </p:txBody>
      </p:sp>
      <p:pic>
        <p:nvPicPr>
          <p:cNvPr descr="Résultat de recherche d'images pour &quot;cuidado personal colgate palmolive&quot;" id="859" name="Google Shape;859;p70"/>
          <p:cNvPicPr preferRelativeResize="0"/>
          <p:nvPr/>
        </p:nvPicPr>
        <p:blipFill rotWithShape="1">
          <a:blip r:embed="rId7">
            <a:alphaModFix/>
          </a:blip>
          <a:srcRect b="0" l="25584" r="43089" t="24930"/>
          <a:stretch/>
        </p:blipFill>
        <p:spPr>
          <a:xfrm>
            <a:off x="4256100" y="3562100"/>
            <a:ext cx="1839899" cy="1405175"/>
          </a:xfrm>
          <a:prstGeom prst="rect">
            <a:avLst/>
          </a:prstGeom>
          <a:noFill/>
          <a:ln>
            <a:noFill/>
          </a:ln>
        </p:spPr>
      </p:pic>
      <p:pic>
        <p:nvPicPr>
          <p:cNvPr descr="Image associée" id="860" name="Google Shape;860;p70"/>
          <p:cNvPicPr preferRelativeResize="0"/>
          <p:nvPr/>
        </p:nvPicPr>
        <p:blipFill rotWithShape="1">
          <a:blip r:embed="rId8">
            <a:alphaModFix/>
          </a:blip>
          <a:srcRect b="0" l="47086" r="23716" t="6463"/>
          <a:stretch/>
        </p:blipFill>
        <p:spPr>
          <a:xfrm>
            <a:off x="6357950" y="3382364"/>
            <a:ext cx="1644649" cy="1523611"/>
          </a:xfrm>
          <a:prstGeom prst="rect">
            <a:avLst/>
          </a:prstGeom>
          <a:noFill/>
          <a:ln>
            <a:noFill/>
          </a:ln>
        </p:spPr>
      </p:pic>
      <p:pic>
        <p:nvPicPr>
          <p:cNvPr descr="Résultat de recherche d'images pour &quot;cuidado oral colgate&quot;" id="861" name="Google Shape;861;p70"/>
          <p:cNvPicPr preferRelativeResize="0"/>
          <p:nvPr/>
        </p:nvPicPr>
        <p:blipFill rotWithShape="1">
          <a:blip r:embed="rId9">
            <a:alphaModFix/>
          </a:blip>
          <a:srcRect b="0" l="0" r="0" t="0"/>
          <a:stretch/>
        </p:blipFill>
        <p:spPr>
          <a:xfrm>
            <a:off x="1560501" y="3514725"/>
            <a:ext cx="2433650" cy="1855040"/>
          </a:xfrm>
          <a:prstGeom prst="rect">
            <a:avLst/>
          </a:prstGeom>
          <a:noFill/>
          <a:ln>
            <a:noFill/>
          </a:ln>
        </p:spPr>
      </p:pic>
      <p:sp>
        <p:nvSpPr>
          <p:cNvPr id="862" name="Google Shape;862;p70"/>
          <p:cNvSpPr txBox="1"/>
          <p:nvPr/>
        </p:nvSpPr>
        <p:spPr>
          <a:xfrm>
            <a:off x="1543650" y="0"/>
            <a:ext cx="4713300" cy="771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s-ES" sz="3000">
                <a:solidFill>
                  <a:srgbClr val="FFFFFF"/>
                </a:solidFill>
              </a:rPr>
              <a:t>Decisiones Comerciales: el producto</a:t>
            </a:r>
            <a:endParaRPr sz="3000">
              <a:solidFill>
                <a:srgbClr val="FFFFFF"/>
              </a:solidFill>
            </a:endParaRPr>
          </a:p>
        </p:txBody>
      </p:sp>
      <p:pic>
        <p:nvPicPr>
          <p:cNvPr id="863" name="Google Shape;863;p70"/>
          <p:cNvPicPr preferRelativeResize="0"/>
          <p:nvPr/>
        </p:nvPicPr>
        <p:blipFill>
          <a:blip r:embed="rId10">
            <a:alphaModFix/>
          </a:blip>
          <a:stretch>
            <a:fillRect/>
          </a:stretch>
        </p:blipFill>
        <p:spPr>
          <a:xfrm>
            <a:off x="208800" y="3382375"/>
            <a:ext cx="1371600" cy="3786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1000"/>
                                        <p:tgtEl>
                                          <p:spTgt spid="8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10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000"/>
                                        <p:tgtEl>
                                          <p:spTgt spid="8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44"/>
                                        </p:tgtEl>
                                        <p:attrNameLst>
                                          <p:attrName>style.visibility</p:attrName>
                                        </p:attrNameLst>
                                      </p:cBhvr>
                                      <p:to>
                                        <p:strVal val="visible"/>
                                      </p:to>
                                    </p:set>
                                    <p:anim calcmode="lin" valueType="num">
                                      <p:cBhvr additive="base">
                                        <p:cTn dur="1000"/>
                                        <p:tgtEl>
                                          <p:spTgt spid="8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71"/>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pic>
        <p:nvPicPr>
          <p:cNvPr descr="http://blogs.udima.es/administracion-y-direccion-de-empresas/wp-content/uploads/06_04_02.jpg" id="869" name="Google Shape;869;p71"/>
          <p:cNvPicPr preferRelativeResize="0"/>
          <p:nvPr/>
        </p:nvPicPr>
        <p:blipFill rotWithShape="1">
          <a:blip r:embed="rId3">
            <a:alphaModFix/>
          </a:blip>
          <a:srcRect b="12310" l="3315" r="3539" t="5729"/>
          <a:stretch/>
        </p:blipFill>
        <p:spPr>
          <a:xfrm>
            <a:off x="675225" y="1087351"/>
            <a:ext cx="7641146" cy="3563475"/>
          </a:xfrm>
          <a:prstGeom prst="rect">
            <a:avLst/>
          </a:prstGeom>
          <a:noFill/>
          <a:ln>
            <a:noFill/>
          </a:ln>
        </p:spPr>
      </p:pic>
      <p:sp>
        <p:nvSpPr>
          <p:cNvPr id="870" name="Google Shape;870;p71"/>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pic>
        <p:nvPicPr>
          <p:cNvPr id="871" name="Google Shape;871;p71"/>
          <p:cNvPicPr preferRelativeResize="0"/>
          <p:nvPr/>
        </p:nvPicPr>
        <p:blipFill rotWithShape="1">
          <a:blip r:embed="rId4">
            <a:alphaModFix/>
          </a:blip>
          <a:srcRect b="0" l="0" r="0" t="0"/>
          <a:stretch/>
        </p:blipFill>
        <p:spPr>
          <a:xfrm>
            <a:off x="5549525" y="0"/>
            <a:ext cx="1217227" cy="1007400"/>
          </a:xfrm>
          <a:prstGeom prst="rect">
            <a:avLst/>
          </a:prstGeom>
          <a:noFill/>
          <a:ln>
            <a:noFill/>
          </a:ln>
        </p:spPr>
      </p:pic>
      <p:sp>
        <p:nvSpPr>
          <p:cNvPr id="872" name="Google Shape;872;p71"/>
          <p:cNvSpPr txBox="1"/>
          <p:nvPr/>
        </p:nvSpPr>
        <p:spPr>
          <a:xfrm>
            <a:off x="428625" y="4879425"/>
            <a:ext cx="8468700" cy="1543800"/>
          </a:xfrm>
          <a:prstGeom prst="rect">
            <a:avLst/>
          </a:prstGeom>
          <a:solidFill>
            <a:srgbClr val="FFFFFF"/>
          </a:solidFill>
          <a:ln>
            <a:noFill/>
          </a:ln>
        </p:spPr>
        <p:txBody>
          <a:bodyPr anchorCtr="0" anchor="t" bIns="45700" lIns="91425" spcFirstLastPara="1" rIns="91425" wrap="square" tIns="45700">
            <a:noAutofit/>
          </a:bodyPr>
          <a:lstStyle/>
          <a:p>
            <a:pPr indent="-157499" lvl="0" marL="97199" marR="0" rtl="0" algn="just">
              <a:lnSpc>
                <a:spcPct val="100000"/>
              </a:lnSpc>
              <a:spcBef>
                <a:spcPts val="0"/>
              </a:spcBef>
              <a:spcAft>
                <a:spcPts val="0"/>
              </a:spcAft>
              <a:buClr>
                <a:srgbClr val="000000"/>
              </a:buClr>
              <a:buSzPts val="1800"/>
              <a:buFont typeface="Arial"/>
              <a:buAutoNum type="arabicPeriod"/>
            </a:pPr>
            <a:r>
              <a:rPr b="1" i="0" lang="es-ES" sz="1800" u="none">
                <a:solidFill>
                  <a:srgbClr val="000000"/>
                </a:solidFill>
                <a:latin typeface="Arial"/>
                <a:ea typeface="Arial"/>
                <a:cs typeface="Arial"/>
                <a:sym typeface="Arial"/>
              </a:rPr>
              <a:t>Introducción: </a:t>
            </a:r>
            <a:r>
              <a:rPr b="0" i="0" lang="es-ES" sz="1800" u="none">
                <a:solidFill>
                  <a:srgbClr val="000000"/>
                </a:solidFill>
                <a:latin typeface="Arial"/>
                <a:ea typeface="Arial"/>
                <a:cs typeface="Arial"/>
                <a:sym typeface="Arial"/>
              </a:rPr>
              <a:t>etapa preliminar. Volumen ventas bajo, pocos clientes, crecimiento lento e inexistencia de beneficios</a:t>
            </a:r>
            <a:endParaRPr sz="1800"/>
          </a:p>
          <a:p>
            <a:pPr indent="-157499" lvl="0" marL="97199" marR="0" rtl="0" algn="just">
              <a:lnSpc>
                <a:spcPct val="100000"/>
              </a:lnSpc>
              <a:spcBef>
                <a:spcPts val="0"/>
              </a:spcBef>
              <a:spcAft>
                <a:spcPts val="0"/>
              </a:spcAft>
              <a:buClr>
                <a:srgbClr val="000000"/>
              </a:buClr>
              <a:buSzPts val="1800"/>
              <a:buFont typeface="Arial"/>
              <a:buAutoNum type="arabicPeriod"/>
            </a:pPr>
            <a:r>
              <a:rPr b="1" i="0" lang="es-ES" sz="1800" u="none">
                <a:solidFill>
                  <a:srgbClr val="000000"/>
                </a:solidFill>
                <a:latin typeface="Arial"/>
                <a:ea typeface="Arial"/>
                <a:cs typeface="Arial"/>
                <a:sym typeface="Arial"/>
              </a:rPr>
              <a:t>Crecimiento: </a:t>
            </a:r>
            <a:r>
              <a:rPr b="0" i="0" lang="es-ES" sz="1800" u="none">
                <a:solidFill>
                  <a:srgbClr val="000000"/>
                </a:solidFill>
                <a:latin typeface="Arial"/>
                <a:ea typeface="Arial"/>
                <a:cs typeface="Arial"/>
                <a:sym typeface="Arial"/>
              </a:rPr>
              <a:t>etapa expansiva de ventas y beneficios.</a:t>
            </a:r>
            <a:endParaRPr sz="1800"/>
          </a:p>
          <a:p>
            <a:pPr indent="-157499" lvl="0" marL="97199" marR="0" rtl="0" algn="just">
              <a:lnSpc>
                <a:spcPct val="100000"/>
              </a:lnSpc>
              <a:spcBef>
                <a:spcPts val="0"/>
              </a:spcBef>
              <a:spcAft>
                <a:spcPts val="0"/>
              </a:spcAft>
              <a:buClr>
                <a:srgbClr val="000000"/>
              </a:buClr>
              <a:buSzPts val="1800"/>
              <a:buFont typeface="Arial"/>
              <a:buAutoNum type="arabicPeriod"/>
            </a:pPr>
            <a:r>
              <a:rPr b="1" i="0" lang="es-ES" sz="1800" u="none">
                <a:solidFill>
                  <a:srgbClr val="000000"/>
                </a:solidFill>
                <a:latin typeface="Arial"/>
                <a:ea typeface="Arial"/>
                <a:cs typeface="Arial"/>
                <a:sym typeface="Arial"/>
              </a:rPr>
              <a:t>Madurez: </a:t>
            </a:r>
            <a:r>
              <a:rPr b="0" i="0" lang="es-ES" sz="1800" u="none">
                <a:solidFill>
                  <a:srgbClr val="000000"/>
                </a:solidFill>
                <a:latin typeface="Arial"/>
                <a:ea typeface="Arial"/>
                <a:cs typeface="Arial"/>
                <a:sym typeface="Arial"/>
              </a:rPr>
              <a:t>mayor volumen de negocio y beneficios (estabilidad de la demanda).</a:t>
            </a:r>
            <a:endParaRPr sz="1800"/>
          </a:p>
          <a:p>
            <a:pPr indent="-157499" lvl="0" marL="97199" marR="0" rtl="0" algn="just">
              <a:lnSpc>
                <a:spcPct val="100000"/>
              </a:lnSpc>
              <a:spcBef>
                <a:spcPts val="0"/>
              </a:spcBef>
              <a:spcAft>
                <a:spcPts val="0"/>
              </a:spcAft>
              <a:buClr>
                <a:srgbClr val="000000"/>
              </a:buClr>
              <a:buSzPts val="1800"/>
              <a:buFont typeface="Arial"/>
              <a:buAutoNum type="arabicPeriod"/>
            </a:pPr>
            <a:r>
              <a:rPr b="1" i="0" lang="es-ES" sz="1800" u="none">
                <a:solidFill>
                  <a:srgbClr val="000000"/>
                </a:solidFill>
                <a:latin typeface="Arial"/>
                <a:ea typeface="Arial"/>
                <a:cs typeface="Arial"/>
                <a:sym typeface="Arial"/>
              </a:rPr>
              <a:t>Declive: </a:t>
            </a:r>
            <a:r>
              <a:rPr b="0" i="0" lang="es-ES" sz="1800" u="none">
                <a:solidFill>
                  <a:srgbClr val="000000"/>
                </a:solidFill>
                <a:latin typeface="Arial"/>
                <a:ea typeface="Arial"/>
                <a:cs typeface="Arial"/>
                <a:sym typeface="Arial"/>
              </a:rPr>
              <a:t>final del ciclo de ventas. Beneficios descienden.</a:t>
            </a:r>
            <a:endParaRPr sz="1800"/>
          </a:p>
        </p:txBody>
      </p:sp>
      <p:sp>
        <p:nvSpPr>
          <p:cNvPr id="873" name="Google Shape;873;p71"/>
          <p:cNvSpPr txBox="1"/>
          <p:nvPr/>
        </p:nvSpPr>
        <p:spPr>
          <a:xfrm>
            <a:off x="2061875" y="0"/>
            <a:ext cx="3549900" cy="771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s-ES" sz="3000">
                <a:solidFill>
                  <a:srgbClr val="FFFFFF"/>
                </a:solidFill>
              </a:rPr>
              <a:t>Ciclo de Vida de un producto</a:t>
            </a:r>
            <a:endParaRPr sz="30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72"/>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880" name="Google Shape;880;p72"/>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pic>
        <p:nvPicPr>
          <p:cNvPr id="881" name="Google Shape;881;p72"/>
          <p:cNvPicPr preferRelativeResize="0"/>
          <p:nvPr/>
        </p:nvPicPr>
        <p:blipFill rotWithShape="1">
          <a:blip r:embed="rId3">
            <a:alphaModFix/>
          </a:blip>
          <a:srcRect b="0" l="0" r="0" t="0"/>
          <a:stretch/>
        </p:blipFill>
        <p:spPr>
          <a:xfrm>
            <a:off x="5778125" y="0"/>
            <a:ext cx="1217227" cy="1007400"/>
          </a:xfrm>
          <a:prstGeom prst="rect">
            <a:avLst/>
          </a:prstGeom>
          <a:noFill/>
          <a:ln>
            <a:noFill/>
          </a:ln>
        </p:spPr>
      </p:pic>
      <p:sp>
        <p:nvSpPr>
          <p:cNvPr id="882" name="Google Shape;882;p72"/>
          <p:cNvSpPr txBox="1"/>
          <p:nvPr/>
        </p:nvSpPr>
        <p:spPr>
          <a:xfrm>
            <a:off x="1725900" y="76200"/>
            <a:ext cx="4183200" cy="771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s-ES" sz="2400">
                <a:solidFill>
                  <a:srgbClr val="FFFFFF"/>
                </a:solidFill>
              </a:rPr>
              <a:t>Identificación del producto. La Marca y el Envase</a:t>
            </a:r>
            <a:endParaRPr sz="2400">
              <a:solidFill>
                <a:srgbClr val="FFFFFF"/>
              </a:solidFill>
            </a:endParaRPr>
          </a:p>
        </p:txBody>
      </p:sp>
      <p:sp>
        <p:nvSpPr>
          <p:cNvPr id="883" name="Google Shape;883;p72"/>
          <p:cNvSpPr txBox="1"/>
          <p:nvPr/>
        </p:nvSpPr>
        <p:spPr>
          <a:xfrm>
            <a:off x="125178" y="1066450"/>
            <a:ext cx="8706300" cy="5478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s-ES" sz="2400" u="none">
                <a:solidFill>
                  <a:srgbClr val="000000"/>
                </a:solidFill>
                <a:latin typeface="Arial"/>
                <a:ea typeface="Arial"/>
                <a:cs typeface="Arial"/>
                <a:sym typeface="Arial"/>
              </a:rPr>
              <a:t>Marca: </a:t>
            </a:r>
            <a:r>
              <a:rPr b="0" i="0" lang="es-ES" sz="1800" u="none">
                <a:solidFill>
                  <a:srgbClr val="000000"/>
                </a:solidFill>
                <a:latin typeface="Arial"/>
                <a:ea typeface="Arial"/>
                <a:cs typeface="Arial"/>
                <a:sym typeface="Arial"/>
              </a:rPr>
              <a:t>identifica y permite el reconocimiento del producto por una palabra, nombre, símbolo, diseño o una combinación de tales signos. </a:t>
            </a:r>
            <a:endParaRPr/>
          </a:p>
          <a:p>
            <a:pPr indent="0" lvl="0" marL="0" marR="0" rtl="0" algn="l">
              <a:lnSpc>
                <a:spcPct val="100000"/>
              </a:lnSpc>
              <a:spcBef>
                <a:spcPts val="0"/>
              </a:spcBef>
              <a:spcAft>
                <a:spcPts val="0"/>
              </a:spcAft>
              <a:buClr>
                <a:srgbClr val="000000"/>
              </a:buClr>
              <a:buSzPts val="1800"/>
              <a:buFont typeface="Arial"/>
              <a:buNone/>
            </a:pPr>
            <a:r>
              <a:rPr b="0" i="0" lang="es-ES" sz="1800" u="sng">
                <a:solidFill>
                  <a:srgbClr val="000000"/>
                </a:solidFill>
                <a:latin typeface="Arial"/>
                <a:ea typeface="Arial"/>
                <a:cs typeface="Arial"/>
                <a:sym typeface="Arial"/>
              </a:rPr>
              <a:t>Ventajas:</a:t>
            </a:r>
            <a:endParaRPr/>
          </a:p>
          <a:p>
            <a:pPr indent="-114300" lvl="0" marL="7200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Para la empresa: identificar sus productos; protegerse de imitaciones; ser referente para el consumidor; obtener lealtad a la marca, etc..</a:t>
            </a:r>
            <a:endParaRPr/>
          </a:p>
          <a:p>
            <a:pPr indent="-114300" lvl="0" marL="7200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Para los consumidores: facilita su repetición previa satisfacción; etc.</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sng">
                <a:solidFill>
                  <a:srgbClr val="000000"/>
                </a:solidFill>
                <a:latin typeface="Arial"/>
                <a:ea typeface="Arial"/>
                <a:cs typeface="Arial"/>
                <a:sym typeface="Arial"/>
              </a:rPr>
              <a:t>Distinguiremos en función de la relación de productos a que hace referencia:</a:t>
            </a:r>
            <a:endParaRPr/>
          </a:p>
          <a:p>
            <a:pPr indent="-114300" lvl="0" marL="7200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Marca de familia: es común a varios productos de la misma empresa</a:t>
            </a:r>
            <a:endParaRPr/>
          </a:p>
          <a:p>
            <a:pPr indent="-114300" lvl="0" marL="7200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Marca individual: se refiere a un solo producto.</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ES" sz="1800" u="sng">
                <a:solidFill>
                  <a:srgbClr val="000000"/>
                </a:solidFill>
                <a:latin typeface="Arial"/>
                <a:ea typeface="Arial"/>
                <a:cs typeface="Arial"/>
                <a:sym typeface="Arial"/>
              </a:rPr>
              <a:t>Propiedades que debe contemplar una marca:</a:t>
            </a:r>
            <a:endParaRPr/>
          </a:p>
          <a:p>
            <a:pPr indent="-114300" lvl="0" marL="107999" marR="7200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Fácil de pronunciar y recordar.</a:t>
            </a:r>
            <a:endParaRPr/>
          </a:p>
          <a:p>
            <a:pPr indent="-114300" lvl="0" marL="107999" marR="7200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Debe ser corta</a:t>
            </a:r>
            <a:endParaRPr/>
          </a:p>
          <a:p>
            <a:pPr indent="-114300" lvl="0" marL="107999" marR="7200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Debe crear en la mente del comprador potencial ciertas ideas e imágenes.</a:t>
            </a:r>
            <a:endParaRPr/>
          </a:p>
          <a:p>
            <a:pPr indent="-114300" lvl="0" marL="107999" marR="7200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Debe ser legalmente protegible.</a:t>
            </a:r>
            <a:endParaRPr/>
          </a:p>
          <a:p>
            <a:pPr indent="-114300" lvl="0" marL="107999" marR="7200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No ser genérica</a:t>
            </a:r>
            <a:endParaRPr/>
          </a:p>
          <a:p>
            <a:pPr indent="-114300" lvl="0" marL="107999" marR="7200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Diferenciable respecto de otras marcas con productos ya existentes.</a:t>
            </a:r>
            <a:endParaRPr/>
          </a:p>
          <a:p>
            <a:pPr indent="0" lvl="0" marL="72000" marR="35999"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descr="Image associée" id="884" name="Google Shape;884;p72"/>
          <p:cNvPicPr preferRelativeResize="0"/>
          <p:nvPr/>
        </p:nvPicPr>
        <p:blipFill rotWithShape="1">
          <a:blip r:embed="rId4">
            <a:alphaModFix/>
          </a:blip>
          <a:srcRect b="0" l="0" r="0" t="0"/>
          <a:stretch/>
        </p:blipFill>
        <p:spPr>
          <a:xfrm>
            <a:off x="7695625" y="4029975"/>
            <a:ext cx="1390151" cy="1390151"/>
          </a:xfrm>
          <a:prstGeom prst="rect">
            <a:avLst/>
          </a:prstGeom>
          <a:noFill/>
          <a:ln>
            <a:noFill/>
          </a:ln>
        </p:spPr>
      </p:pic>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pic>
        <p:nvPicPr>
          <p:cNvPr id="890" name="Google Shape;890;p73"/>
          <p:cNvPicPr preferRelativeResize="0"/>
          <p:nvPr/>
        </p:nvPicPr>
        <p:blipFill rotWithShape="1">
          <a:blip r:embed="rId3">
            <a:alphaModFix/>
          </a:blip>
          <a:srcRect b="11827" l="0" r="0" t="11567"/>
          <a:stretch/>
        </p:blipFill>
        <p:spPr>
          <a:xfrm>
            <a:off x="1725900" y="4342025"/>
            <a:ext cx="4278300" cy="1638225"/>
          </a:xfrm>
          <a:prstGeom prst="rect">
            <a:avLst/>
          </a:prstGeom>
          <a:noFill/>
          <a:ln>
            <a:noFill/>
          </a:ln>
        </p:spPr>
      </p:pic>
      <p:sp>
        <p:nvSpPr>
          <p:cNvPr id="891" name="Google Shape;891;p73"/>
          <p:cNvSpPr txBox="1"/>
          <p:nvPr>
            <p:ph type="title"/>
          </p:nvPr>
        </p:nvSpPr>
        <p:spPr>
          <a:xfrm>
            <a:off x="347600" y="1063625"/>
            <a:ext cx="8726700" cy="479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s-ES" sz="2400">
                <a:solidFill>
                  <a:srgbClr val="F2760D"/>
                </a:solidFill>
              </a:rPr>
              <a:t>E</a:t>
            </a:r>
            <a:r>
              <a:rPr b="1" lang="es-ES" sz="2400">
                <a:solidFill>
                  <a:srgbClr val="F2760D"/>
                </a:solidFill>
              </a:rPr>
              <a:t>l envase como instrumento de marketing (Packaging)</a:t>
            </a:r>
            <a:endParaRPr b="1" sz="2400">
              <a:solidFill>
                <a:srgbClr val="F2760D"/>
              </a:solidFill>
            </a:endParaRPr>
          </a:p>
        </p:txBody>
      </p:sp>
      <p:pic>
        <p:nvPicPr>
          <p:cNvPr id="892" name="Google Shape;892;p73"/>
          <p:cNvPicPr preferRelativeResize="0"/>
          <p:nvPr/>
        </p:nvPicPr>
        <p:blipFill rotWithShape="1">
          <a:blip r:embed="rId4">
            <a:alphaModFix/>
          </a:blip>
          <a:srcRect b="0" l="0" r="0" t="0"/>
          <a:stretch/>
        </p:blipFill>
        <p:spPr>
          <a:xfrm>
            <a:off x="7433550" y="4619417"/>
            <a:ext cx="1217225" cy="1248394"/>
          </a:xfrm>
          <a:prstGeom prst="rect">
            <a:avLst/>
          </a:prstGeom>
          <a:noFill/>
          <a:ln>
            <a:noFill/>
          </a:ln>
        </p:spPr>
      </p:pic>
      <p:sp>
        <p:nvSpPr>
          <p:cNvPr id="893" name="Google Shape;893;p73"/>
          <p:cNvSpPr txBox="1"/>
          <p:nvPr/>
        </p:nvSpPr>
        <p:spPr>
          <a:xfrm>
            <a:off x="324650" y="5906125"/>
            <a:ext cx="8478900" cy="65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ES" sz="1800">
                <a:solidFill>
                  <a:schemeClr val="dk1"/>
                </a:solidFill>
              </a:rPr>
              <a:t>“El diseño debe seducir, educar y, quizás, lo más importante, provocar una respuesta emocional” April Greiman</a:t>
            </a:r>
            <a:endParaRPr b="1" sz="1800"/>
          </a:p>
        </p:txBody>
      </p:sp>
      <p:sp>
        <p:nvSpPr>
          <p:cNvPr id="894" name="Google Shape;894;p73"/>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895" name="Google Shape;895;p73"/>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pic>
        <p:nvPicPr>
          <p:cNvPr id="896" name="Google Shape;896;p73"/>
          <p:cNvPicPr preferRelativeResize="0"/>
          <p:nvPr/>
        </p:nvPicPr>
        <p:blipFill rotWithShape="1">
          <a:blip r:embed="rId5">
            <a:alphaModFix/>
          </a:blip>
          <a:srcRect b="0" l="0" r="0" t="0"/>
          <a:stretch/>
        </p:blipFill>
        <p:spPr>
          <a:xfrm>
            <a:off x="5778125" y="0"/>
            <a:ext cx="1217227" cy="1007400"/>
          </a:xfrm>
          <a:prstGeom prst="rect">
            <a:avLst/>
          </a:prstGeom>
          <a:noFill/>
          <a:ln>
            <a:noFill/>
          </a:ln>
        </p:spPr>
      </p:pic>
      <p:sp>
        <p:nvSpPr>
          <p:cNvPr id="897" name="Google Shape;897;p73"/>
          <p:cNvSpPr txBox="1"/>
          <p:nvPr/>
        </p:nvSpPr>
        <p:spPr>
          <a:xfrm>
            <a:off x="1725900" y="76200"/>
            <a:ext cx="4183200" cy="771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s-ES" sz="2400">
                <a:solidFill>
                  <a:srgbClr val="FFFFFF"/>
                </a:solidFill>
              </a:rPr>
              <a:t>Identificación del producto. La Marca y el Envase</a:t>
            </a:r>
            <a:endParaRPr sz="2400">
              <a:solidFill>
                <a:srgbClr val="FFFFFF"/>
              </a:solidFill>
            </a:endParaRPr>
          </a:p>
        </p:txBody>
      </p:sp>
      <p:sp>
        <p:nvSpPr>
          <p:cNvPr id="898" name="Google Shape;898;p73"/>
          <p:cNvSpPr txBox="1"/>
          <p:nvPr/>
        </p:nvSpPr>
        <p:spPr>
          <a:xfrm>
            <a:off x="119000" y="1543025"/>
            <a:ext cx="8650500" cy="323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s-ES" sz="1800" u="none">
                <a:solidFill>
                  <a:srgbClr val="000000"/>
                </a:solidFill>
                <a:latin typeface="Arial"/>
                <a:ea typeface="Arial"/>
                <a:cs typeface="Arial"/>
                <a:sym typeface="Arial"/>
              </a:rPr>
              <a:t>Envase: </a:t>
            </a:r>
            <a:r>
              <a:rPr b="0" i="0" lang="es-ES" sz="1800" u="none">
                <a:solidFill>
                  <a:srgbClr val="000000"/>
                </a:solidFill>
                <a:latin typeface="Arial"/>
                <a:ea typeface="Arial"/>
                <a:cs typeface="Arial"/>
                <a:sym typeface="Arial"/>
              </a:rPr>
              <a:t>no sólo protege el producto, también anuncia el contenido con cierto color, forma y diseño.</a:t>
            </a:r>
            <a:endParaRPr sz="1800"/>
          </a:p>
          <a:p>
            <a:pPr indent="0" lvl="0" marL="0" marR="0" rtl="0" algn="l">
              <a:lnSpc>
                <a:spcPct val="100000"/>
              </a:lnSpc>
              <a:spcBef>
                <a:spcPts val="0"/>
              </a:spcBef>
              <a:spcAft>
                <a:spcPts val="0"/>
              </a:spcAft>
              <a:buClr>
                <a:srgbClr val="000000"/>
              </a:buClr>
              <a:buSzPts val="2000"/>
              <a:buFont typeface="Arial"/>
              <a:buNone/>
            </a:pPr>
            <a:r>
              <a:t/>
            </a:r>
            <a:endParaRPr b="1" i="0" sz="18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s-ES" sz="1800" u="none">
                <a:solidFill>
                  <a:srgbClr val="000000"/>
                </a:solidFill>
                <a:latin typeface="Arial"/>
                <a:ea typeface="Arial"/>
                <a:cs typeface="Arial"/>
                <a:sym typeface="Arial"/>
              </a:rPr>
              <a:t>Algunos atributos son:</a:t>
            </a:r>
            <a:endParaRPr sz="1800"/>
          </a:p>
          <a:p>
            <a:pPr indent="-114300" lvl="0" marL="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Atraer la atención (igual que la marca)</a:t>
            </a:r>
            <a:endParaRPr sz="1800"/>
          </a:p>
          <a:p>
            <a:pPr indent="-114300" lvl="0" marL="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Sugerir algo sobre los atributos del producto que contiene</a:t>
            </a:r>
            <a:endParaRPr sz="1800"/>
          </a:p>
          <a:p>
            <a:pPr indent="-114300" lvl="0" marL="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Sugerir beneficios que el consumidor obtendrá del producto.</a:t>
            </a:r>
            <a:endParaRPr sz="1800"/>
          </a:p>
          <a:p>
            <a:pPr indent="-114300" lvl="0" marL="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Relacionar con productos de una línea de la misma marca </a:t>
            </a:r>
            <a:endParaRPr sz="1800"/>
          </a:p>
          <a:p>
            <a:pPr indent="-114300" lvl="0" marL="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Puede utilizarse para agrupar packs a precio especial</a:t>
            </a:r>
            <a:endParaRPr sz="1800"/>
          </a:p>
          <a:p>
            <a:pPr indent="-114300" lvl="0" marL="0" marR="0" rtl="0" algn="l">
              <a:lnSpc>
                <a:spcPct val="100000"/>
              </a:lnSpc>
              <a:spcBef>
                <a:spcPts val="0"/>
              </a:spcBef>
              <a:spcAft>
                <a:spcPts val="0"/>
              </a:spcAft>
              <a:buClr>
                <a:srgbClr val="000000"/>
              </a:buClr>
              <a:buSzPts val="1800"/>
              <a:buFont typeface="Arial"/>
              <a:buChar char="•"/>
            </a:pPr>
            <a:r>
              <a:rPr b="0" i="0" lang="es-ES" sz="1800" u="none">
                <a:solidFill>
                  <a:srgbClr val="000000"/>
                </a:solidFill>
                <a:latin typeface="Arial"/>
                <a:ea typeface="Arial"/>
                <a:cs typeface="Arial"/>
                <a:sym typeface="Arial"/>
              </a:rPr>
              <a:t>Puede dot</a:t>
            </a:r>
            <a:r>
              <a:rPr lang="es-ES" sz="1800"/>
              <a:t>a</a:t>
            </a:r>
            <a:r>
              <a:rPr b="0" i="0" lang="es-ES" sz="1800" u="none">
                <a:solidFill>
                  <a:srgbClr val="000000"/>
                </a:solidFill>
                <a:latin typeface="Arial"/>
                <a:ea typeface="Arial"/>
                <a:cs typeface="Arial"/>
                <a:sym typeface="Arial"/>
              </a:rPr>
              <a:t>rse de atributos especiales tras el consumo del producto.</a:t>
            </a:r>
            <a:endParaRPr sz="1800"/>
          </a:p>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id="899" name="Google Shape;899;p73"/>
          <p:cNvPicPr preferRelativeResize="0"/>
          <p:nvPr/>
        </p:nvPicPr>
        <p:blipFill rotWithShape="1">
          <a:blip r:embed="rId6">
            <a:alphaModFix/>
          </a:blip>
          <a:srcRect b="0" l="0" r="0" t="0"/>
          <a:stretch/>
        </p:blipFill>
        <p:spPr>
          <a:xfrm>
            <a:off x="6531300" y="2113875"/>
            <a:ext cx="2460300" cy="18585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50"/>
              </a:srgbClr>
            </a:outerShdw>
          </a:effectLst>
        </p:spPr>
      </p:pic>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74"/>
          <p:cNvSpPr/>
          <p:nvPr/>
        </p:nvSpPr>
        <p:spPr>
          <a:xfrm>
            <a:off x="444500" y="1063625"/>
            <a:ext cx="8229600" cy="403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s-ES" sz="3200">
                <a:solidFill>
                  <a:srgbClr val="F2760D"/>
                </a:solidFill>
              </a:rPr>
              <a:t>Etiquetas: funciones</a:t>
            </a:r>
            <a:endParaRPr b="1" sz="3200">
              <a:solidFill>
                <a:srgbClr val="F2760D"/>
              </a:solidFill>
            </a:endParaRPr>
          </a:p>
        </p:txBody>
      </p:sp>
      <p:pic>
        <p:nvPicPr>
          <p:cNvPr id="906" name="Google Shape;906;p74"/>
          <p:cNvPicPr preferRelativeResize="0"/>
          <p:nvPr/>
        </p:nvPicPr>
        <p:blipFill rotWithShape="1">
          <a:blip r:embed="rId3">
            <a:alphaModFix/>
          </a:blip>
          <a:srcRect b="0" l="0" r="0" t="0"/>
          <a:stretch/>
        </p:blipFill>
        <p:spPr>
          <a:xfrm>
            <a:off x="1908175" y="3716338"/>
            <a:ext cx="4679950" cy="2449512"/>
          </a:xfrm>
          <a:prstGeom prst="rect">
            <a:avLst/>
          </a:prstGeom>
          <a:noFill/>
          <a:ln>
            <a:noFill/>
          </a:ln>
        </p:spPr>
      </p:pic>
      <p:sp>
        <p:nvSpPr>
          <p:cNvPr id="907" name="Google Shape;907;p74"/>
          <p:cNvSpPr txBox="1"/>
          <p:nvPr/>
        </p:nvSpPr>
        <p:spPr>
          <a:xfrm>
            <a:off x="6228100" y="1835825"/>
            <a:ext cx="2880900" cy="5031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chemeClr val="dk1"/>
                </a:solidFill>
              </a:rPr>
              <a:t>   </a:t>
            </a:r>
            <a:r>
              <a:rPr b="1" lang="es-ES" sz="2800">
                <a:solidFill>
                  <a:schemeClr val="dk1"/>
                </a:solidFill>
                <a:latin typeface="Arial"/>
                <a:ea typeface="Arial"/>
                <a:cs typeface="Arial"/>
                <a:sym typeface="Arial"/>
              </a:rPr>
              <a:t>Promocionan</a:t>
            </a:r>
            <a:endParaRPr sz="2800">
              <a:solidFill>
                <a:schemeClr val="dk1"/>
              </a:solidFill>
              <a:latin typeface="Arial"/>
              <a:ea typeface="Arial"/>
              <a:cs typeface="Arial"/>
              <a:sym typeface="Arial"/>
            </a:endParaRPr>
          </a:p>
        </p:txBody>
      </p:sp>
      <p:sp>
        <p:nvSpPr>
          <p:cNvPr id="908" name="Google Shape;908;p74"/>
          <p:cNvSpPr txBox="1"/>
          <p:nvPr/>
        </p:nvSpPr>
        <p:spPr>
          <a:xfrm>
            <a:off x="3299613" y="1835900"/>
            <a:ext cx="2519400" cy="5031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chemeClr val="dk1"/>
                </a:solidFill>
              </a:rPr>
              <a:t>  </a:t>
            </a:r>
            <a:r>
              <a:rPr b="1" lang="es-ES" sz="2800">
                <a:solidFill>
                  <a:schemeClr val="dk1"/>
                </a:solidFill>
                <a:latin typeface="Arial"/>
                <a:ea typeface="Arial"/>
                <a:cs typeface="Arial"/>
                <a:sym typeface="Arial"/>
              </a:rPr>
              <a:t>Describen</a:t>
            </a:r>
            <a:endParaRPr sz="2800">
              <a:solidFill>
                <a:schemeClr val="dk1"/>
              </a:solidFill>
              <a:latin typeface="Arial"/>
              <a:ea typeface="Arial"/>
              <a:cs typeface="Arial"/>
              <a:sym typeface="Arial"/>
            </a:endParaRPr>
          </a:p>
        </p:txBody>
      </p:sp>
      <p:sp>
        <p:nvSpPr>
          <p:cNvPr id="909" name="Google Shape;909;p74"/>
          <p:cNvSpPr txBox="1"/>
          <p:nvPr/>
        </p:nvSpPr>
        <p:spPr>
          <a:xfrm>
            <a:off x="149375" y="1825625"/>
            <a:ext cx="2520900" cy="5238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spcBef>
                <a:spcPts val="0"/>
              </a:spcBef>
              <a:spcAft>
                <a:spcPts val="0"/>
              </a:spcAft>
              <a:buNone/>
            </a:pPr>
            <a:r>
              <a:rPr b="1" lang="es-ES" sz="2800">
                <a:solidFill>
                  <a:schemeClr val="dk1"/>
                </a:solidFill>
                <a:latin typeface="Arial"/>
                <a:ea typeface="Arial"/>
                <a:cs typeface="Arial"/>
                <a:sym typeface="Arial"/>
              </a:rPr>
              <a:t>Identifican</a:t>
            </a:r>
            <a:endParaRPr sz="2800">
              <a:solidFill>
                <a:schemeClr val="dk1"/>
              </a:solidFill>
              <a:latin typeface="Arial"/>
              <a:ea typeface="Arial"/>
              <a:cs typeface="Arial"/>
              <a:sym typeface="Arial"/>
            </a:endParaRPr>
          </a:p>
        </p:txBody>
      </p:sp>
      <p:sp>
        <p:nvSpPr>
          <p:cNvPr id="910" name="Google Shape;910;p74"/>
          <p:cNvSpPr txBox="1"/>
          <p:nvPr/>
        </p:nvSpPr>
        <p:spPr>
          <a:xfrm>
            <a:off x="1979613" y="3132138"/>
            <a:ext cx="2087562" cy="376237"/>
          </a:xfrm>
          <a:prstGeom prst="rect">
            <a:avLst/>
          </a:prstGeom>
          <a:solidFill>
            <a:schemeClr val="accent3">
              <a:alpha val="29803"/>
            </a:schemeClr>
          </a:solidFill>
          <a:ln cap="flat" cmpd="sng" w="9525">
            <a:solidFill>
              <a:schemeClr val="dk1">
                <a:alpha val="4549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dk1"/>
                </a:solidFill>
                <a:latin typeface="Arial"/>
                <a:ea typeface="Arial"/>
                <a:cs typeface="Arial"/>
                <a:sym typeface="Arial"/>
              </a:rPr>
              <a:t>Marca/Empresa</a:t>
            </a:r>
            <a:endParaRPr sz="1800">
              <a:solidFill>
                <a:schemeClr val="dk1"/>
              </a:solidFill>
              <a:latin typeface="Arial"/>
              <a:ea typeface="Arial"/>
              <a:cs typeface="Arial"/>
              <a:sym typeface="Arial"/>
            </a:endParaRPr>
          </a:p>
        </p:txBody>
      </p:sp>
      <p:sp>
        <p:nvSpPr>
          <p:cNvPr id="911" name="Google Shape;911;p74"/>
          <p:cNvSpPr txBox="1"/>
          <p:nvPr/>
        </p:nvSpPr>
        <p:spPr>
          <a:xfrm>
            <a:off x="4356100" y="3141663"/>
            <a:ext cx="3311525" cy="368300"/>
          </a:xfrm>
          <a:prstGeom prst="rect">
            <a:avLst/>
          </a:prstGeom>
          <a:solidFill>
            <a:schemeClr val="accent3">
              <a:alpha val="29803"/>
            </a:schemeClr>
          </a:solidFill>
          <a:ln cap="flat" cmpd="sng" w="9525">
            <a:solidFill>
              <a:schemeClr val="dk1">
                <a:alpha val="4549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800">
                <a:solidFill>
                  <a:schemeClr val="dk1"/>
                </a:solidFill>
                <a:latin typeface="Arial"/>
                <a:ea typeface="Arial"/>
                <a:cs typeface="Arial"/>
                <a:sym typeface="Arial"/>
              </a:rPr>
              <a:t>Contenido del producto</a:t>
            </a:r>
            <a:endParaRPr sz="1800">
              <a:solidFill>
                <a:schemeClr val="dk1"/>
              </a:solidFill>
              <a:latin typeface="Arial"/>
              <a:ea typeface="Arial"/>
              <a:cs typeface="Arial"/>
              <a:sym typeface="Arial"/>
            </a:endParaRPr>
          </a:p>
        </p:txBody>
      </p:sp>
      <p:sp>
        <p:nvSpPr>
          <p:cNvPr id="912" name="Google Shape;912;p74"/>
          <p:cNvSpPr txBox="1"/>
          <p:nvPr/>
        </p:nvSpPr>
        <p:spPr>
          <a:xfrm>
            <a:off x="-20300" y="1475750"/>
            <a:ext cx="6087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6000"/>
              <a:t>1</a:t>
            </a:r>
            <a:endParaRPr sz="6000"/>
          </a:p>
        </p:txBody>
      </p:sp>
      <p:sp>
        <p:nvSpPr>
          <p:cNvPr id="913" name="Google Shape;913;p74"/>
          <p:cNvSpPr txBox="1"/>
          <p:nvPr/>
        </p:nvSpPr>
        <p:spPr>
          <a:xfrm>
            <a:off x="3180100" y="1475750"/>
            <a:ext cx="6087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6000"/>
              <a:t>2</a:t>
            </a:r>
            <a:endParaRPr sz="6000"/>
          </a:p>
        </p:txBody>
      </p:sp>
      <p:sp>
        <p:nvSpPr>
          <p:cNvPr id="914" name="Google Shape;914;p74"/>
          <p:cNvSpPr txBox="1"/>
          <p:nvPr/>
        </p:nvSpPr>
        <p:spPr>
          <a:xfrm>
            <a:off x="6075700" y="1475750"/>
            <a:ext cx="6087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6000"/>
              <a:t>3 </a:t>
            </a:r>
            <a:endParaRPr sz="6000"/>
          </a:p>
        </p:txBody>
      </p:sp>
      <p:sp>
        <p:nvSpPr>
          <p:cNvPr id="915" name="Google Shape;915;p74"/>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916" name="Google Shape;916;p74"/>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pic>
        <p:nvPicPr>
          <p:cNvPr id="917" name="Google Shape;917;p74"/>
          <p:cNvPicPr preferRelativeResize="0"/>
          <p:nvPr/>
        </p:nvPicPr>
        <p:blipFill rotWithShape="1">
          <a:blip r:embed="rId4">
            <a:alphaModFix/>
          </a:blip>
          <a:srcRect b="0" l="0" r="0" t="0"/>
          <a:stretch/>
        </p:blipFill>
        <p:spPr>
          <a:xfrm>
            <a:off x="5244725" y="0"/>
            <a:ext cx="1217227" cy="1007400"/>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5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5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5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5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500"/>
                                        <p:tgtEl>
                                          <p:spTgt spid="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7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923" name="Google Shape;923;p75"/>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924" name="Google Shape;924;p75"/>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925" name="Google Shape;925;p75"/>
          <p:cNvSpPr/>
          <p:nvPr/>
        </p:nvSpPr>
        <p:spPr>
          <a:xfrm rot="3116758">
            <a:off x="2523668" y="2079780"/>
            <a:ext cx="2142268" cy="2241252"/>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926" name="Google Shape;926;p75"/>
          <p:cNvSpPr txBox="1"/>
          <p:nvPr/>
        </p:nvSpPr>
        <p:spPr>
          <a:xfrm>
            <a:off x="2527999" y="2821425"/>
            <a:ext cx="21336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2 </a:t>
            </a:r>
            <a:endParaRPr sz="2400"/>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PRICE</a:t>
            </a:r>
            <a:endParaRPr sz="2400"/>
          </a:p>
        </p:txBody>
      </p:sp>
      <p:grpSp>
        <p:nvGrpSpPr>
          <p:cNvPr id="927" name="Google Shape;927;p75"/>
          <p:cNvGrpSpPr/>
          <p:nvPr/>
        </p:nvGrpSpPr>
        <p:grpSpPr>
          <a:xfrm>
            <a:off x="4931217" y="1451473"/>
            <a:ext cx="2625373" cy="411480"/>
            <a:chOff x="0" y="0"/>
            <a:chExt cx="2147483646" cy="2147483647"/>
          </a:xfrm>
        </p:grpSpPr>
        <p:sp>
          <p:nvSpPr>
            <p:cNvPr id="928" name="Google Shape;928;p75"/>
            <p:cNvSpPr/>
            <p:nvPr/>
          </p:nvSpPr>
          <p:spPr>
            <a:xfrm>
              <a:off x="0" y="0"/>
              <a:ext cx="2147483646" cy="2147483647"/>
            </a:xfrm>
            <a:prstGeom prst="rect">
              <a:avLst/>
            </a:prstGeom>
            <a:solidFill>
              <a:srgbClr val="00B0EA"/>
            </a:solidFill>
            <a:ln cap="flat" cmpd="sng" w="12700">
              <a:solidFill>
                <a:srgbClr val="00B0EA"/>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29" name="Google Shape;929;p75"/>
            <p:cNvSpPr txBox="1"/>
            <p:nvPr/>
          </p:nvSpPr>
          <p:spPr>
            <a:xfrm>
              <a:off x="0" y="0"/>
              <a:ext cx="2147483646" cy="2147483647"/>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800"/>
                <a:buFont typeface="Arial"/>
                <a:buNone/>
              </a:pPr>
              <a:r>
                <a:rPr b="1" i="0" lang="es-ES" sz="1800" u="none">
                  <a:solidFill>
                    <a:srgbClr val="FFFFFF"/>
                  </a:solidFill>
                  <a:latin typeface="Arial"/>
                  <a:ea typeface="Arial"/>
                  <a:cs typeface="Arial"/>
                  <a:sym typeface="Arial"/>
                </a:rPr>
                <a:t>Precio</a:t>
              </a:r>
              <a:endParaRPr/>
            </a:p>
          </p:txBody>
        </p:sp>
      </p:grpSp>
      <p:sp>
        <p:nvSpPr>
          <p:cNvPr id="930" name="Google Shape;930;p75"/>
          <p:cNvSpPr/>
          <p:nvPr/>
        </p:nvSpPr>
        <p:spPr>
          <a:xfrm>
            <a:off x="4930300" y="1866375"/>
            <a:ext cx="2618100" cy="3252000"/>
          </a:xfrm>
          <a:prstGeom prst="rect">
            <a:avLst/>
          </a:prstGeom>
          <a:solidFill>
            <a:srgbClr val="CBE4F7">
              <a:alpha val="89800"/>
            </a:srgbClr>
          </a:solidFill>
          <a:ln cap="flat" cmpd="sng" w="12700">
            <a:solidFill>
              <a:srgbClr val="CBE4F7">
                <a:alpha val="8980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931" name="Google Shape;931;p75"/>
          <p:cNvSpPr txBox="1"/>
          <p:nvPr/>
        </p:nvSpPr>
        <p:spPr>
          <a:xfrm>
            <a:off x="4930300" y="1866375"/>
            <a:ext cx="2042100" cy="1582200"/>
          </a:xfrm>
          <a:prstGeom prst="rect">
            <a:avLst/>
          </a:prstGeom>
          <a:noFill/>
          <a:ln>
            <a:noFill/>
          </a:ln>
        </p:spPr>
        <p:txBody>
          <a:bodyPr anchorCtr="0" anchor="t" bIns="120000" lIns="80000" spcFirstLastPara="1" rIns="106675" wrap="square" tIns="80000">
            <a:noAutofit/>
          </a:bodyPr>
          <a:lstStyle/>
          <a:p>
            <a:pPr indent="-139700" lvl="1" marL="114300" marR="0" rtl="0" algn="l">
              <a:lnSpc>
                <a:spcPct val="90000"/>
              </a:lnSpc>
              <a:spcBef>
                <a:spcPts val="0"/>
              </a:spcBef>
              <a:spcAft>
                <a:spcPts val="0"/>
              </a:spcAft>
              <a:buClr>
                <a:srgbClr val="000000"/>
              </a:buClr>
              <a:buSzPts val="2000"/>
              <a:buChar char="•"/>
            </a:pPr>
            <a:r>
              <a:rPr i="0" lang="es-ES" sz="2000" u="none" cap="none" strike="noStrike">
                <a:solidFill>
                  <a:srgbClr val="000000"/>
                </a:solidFill>
              </a:rPr>
              <a:t>Precio</a:t>
            </a:r>
            <a:endParaRPr i="0" sz="2000" u="none" cap="none" strike="noStrike">
              <a:solidFill>
                <a:srgbClr val="000000"/>
              </a:solidFill>
            </a:endParaRPr>
          </a:p>
          <a:p>
            <a:pPr indent="-139700" lvl="1" marL="114300" marR="0" rtl="0" algn="l">
              <a:lnSpc>
                <a:spcPct val="90000"/>
              </a:lnSpc>
              <a:spcBef>
                <a:spcPts val="240"/>
              </a:spcBef>
              <a:spcAft>
                <a:spcPts val="0"/>
              </a:spcAft>
              <a:buClr>
                <a:srgbClr val="000000"/>
              </a:buClr>
              <a:buSzPts val="2000"/>
              <a:buChar char="•"/>
            </a:pPr>
            <a:r>
              <a:rPr i="0" lang="es-ES" sz="2000" u="none" cap="none" strike="noStrike">
                <a:solidFill>
                  <a:srgbClr val="000000"/>
                </a:solidFill>
              </a:rPr>
              <a:t>Márgenes</a:t>
            </a:r>
            <a:endParaRPr i="0" sz="2000" u="none" cap="none" strike="noStrike">
              <a:solidFill>
                <a:srgbClr val="000000"/>
              </a:solidFill>
            </a:endParaRPr>
          </a:p>
          <a:p>
            <a:pPr indent="-139700" lvl="1" marL="114300" marR="0" rtl="0" algn="l">
              <a:lnSpc>
                <a:spcPct val="90000"/>
              </a:lnSpc>
              <a:spcBef>
                <a:spcPts val="240"/>
              </a:spcBef>
              <a:spcAft>
                <a:spcPts val="0"/>
              </a:spcAft>
              <a:buClr>
                <a:srgbClr val="000000"/>
              </a:buClr>
              <a:buSzPts val="2000"/>
              <a:buChar char="•"/>
            </a:pPr>
            <a:r>
              <a:rPr i="0" lang="es-ES" sz="2000" u="none" cap="none" strike="noStrike">
                <a:solidFill>
                  <a:srgbClr val="000000"/>
                </a:solidFill>
              </a:rPr>
              <a:t>Condiciones</a:t>
            </a:r>
            <a:endParaRPr i="0" sz="2000" u="none" cap="none" strike="noStrike">
              <a:solidFill>
                <a:srgbClr val="000000"/>
              </a:solidFill>
            </a:endParaRPr>
          </a:p>
          <a:p>
            <a:pPr indent="-139700" lvl="1" marL="114300" marR="0" rtl="0" algn="l">
              <a:lnSpc>
                <a:spcPct val="90000"/>
              </a:lnSpc>
              <a:spcBef>
                <a:spcPts val="240"/>
              </a:spcBef>
              <a:spcAft>
                <a:spcPts val="0"/>
              </a:spcAft>
              <a:buClr>
                <a:srgbClr val="000000"/>
              </a:buClr>
              <a:buSzPts val="2000"/>
              <a:buChar char="•"/>
            </a:pPr>
            <a:r>
              <a:rPr i="0" lang="es-ES" sz="2000" u="none" cap="none" strike="noStrike">
                <a:solidFill>
                  <a:srgbClr val="000000"/>
                </a:solidFill>
              </a:rPr>
              <a:t>Descuentos</a:t>
            </a:r>
            <a:endParaRPr i="0" sz="2000" u="none" cap="none" strike="noStrike">
              <a:solidFill>
                <a:srgbClr val="000000"/>
              </a:solidFill>
            </a:endParaRPr>
          </a:p>
          <a:p>
            <a:pPr indent="-139700" lvl="1" marL="114300" marR="0" rtl="0" algn="l">
              <a:lnSpc>
                <a:spcPct val="90000"/>
              </a:lnSpc>
              <a:spcBef>
                <a:spcPts val="240"/>
              </a:spcBef>
              <a:spcAft>
                <a:spcPts val="0"/>
              </a:spcAft>
              <a:buClr>
                <a:srgbClr val="000000"/>
              </a:buClr>
              <a:buSzPts val="2000"/>
              <a:buChar char="•"/>
            </a:pPr>
            <a:r>
              <a:rPr i="0" lang="es-ES" sz="2000" u="none" cap="none" strike="noStrike">
                <a:solidFill>
                  <a:srgbClr val="000000"/>
                </a:solidFill>
              </a:rPr>
              <a:t>Bonificaciones</a:t>
            </a:r>
            <a:endParaRPr i="0" sz="2000" u="none" cap="none" strike="noStrike">
              <a:solidFill>
                <a:srgbClr val="000000"/>
              </a:solidFill>
            </a:endParaRPr>
          </a:p>
          <a:p>
            <a:pPr indent="-139700" lvl="1" marL="114300" marR="0" rtl="0" algn="l">
              <a:lnSpc>
                <a:spcPct val="90000"/>
              </a:lnSpc>
              <a:spcBef>
                <a:spcPts val="240"/>
              </a:spcBef>
              <a:spcAft>
                <a:spcPts val="0"/>
              </a:spcAft>
              <a:buClr>
                <a:srgbClr val="000000"/>
              </a:buClr>
              <a:buSzPts val="2000"/>
              <a:buChar char="•"/>
            </a:pPr>
            <a:r>
              <a:rPr i="0" lang="es-ES" sz="2000" u="none" cap="none" strike="noStrike">
                <a:solidFill>
                  <a:srgbClr val="000000"/>
                </a:solidFill>
              </a:rPr>
              <a:t>Periodo de pago</a:t>
            </a:r>
            <a:endParaRPr i="0" sz="2000" u="none" cap="none" strike="noStrike">
              <a:solidFill>
                <a:srgbClr val="000000"/>
              </a:solidFill>
            </a:endParaRPr>
          </a:p>
          <a:p>
            <a:pPr indent="-139700" lvl="1" marL="114300" marR="0" rtl="0" algn="l">
              <a:lnSpc>
                <a:spcPct val="90000"/>
              </a:lnSpc>
              <a:spcBef>
                <a:spcPts val="240"/>
              </a:spcBef>
              <a:spcAft>
                <a:spcPts val="0"/>
              </a:spcAft>
              <a:buClr>
                <a:srgbClr val="000000"/>
              </a:buClr>
              <a:buSzPts val="2000"/>
              <a:buChar char="•"/>
            </a:pPr>
            <a:r>
              <a:rPr i="0" lang="es-ES" sz="2000" u="none" cap="none" strike="noStrike">
                <a:solidFill>
                  <a:srgbClr val="000000"/>
                </a:solidFill>
              </a:rPr>
              <a:t>Planes de crédito</a:t>
            </a:r>
            <a:endParaRPr sz="2000"/>
          </a:p>
        </p:txBody>
      </p:sp>
      <p:sp>
        <p:nvSpPr>
          <p:cNvPr id="932" name="Google Shape;932;p75"/>
          <p:cNvSpPr/>
          <p:nvPr/>
        </p:nvSpPr>
        <p:spPr>
          <a:xfrm rot="3098919">
            <a:off x="50806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933" name="Google Shape;933;p75"/>
          <p:cNvSpPr txBox="1"/>
          <p:nvPr/>
        </p:nvSpPr>
        <p:spPr>
          <a:xfrm>
            <a:off x="50785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0"/>
          <p:cNvSpPr txBox="1"/>
          <p:nvPr/>
        </p:nvSpPr>
        <p:spPr>
          <a:xfrm>
            <a:off x="88053" y="2288900"/>
            <a:ext cx="8967900" cy="1292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B0F0"/>
              </a:buClr>
              <a:buSzPts val="6000"/>
              <a:buFont typeface="Arial"/>
              <a:buNone/>
            </a:pPr>
            <a:r>
              <a:rPr b="1" i="0" lang="es-ES" sz="6000" u="none">
                <a:solidFill>
                  <a:srgbClr val="D21E6D"/>
                </a:solidFill>
                <a:latin typeface="Arial"/>
                <a:ea typeface="Arial"/>
                <a:cs typeface="Arial"/>
                <a:sym typeface="Arial"/>
              </a:rPr>
              <a:t>¿Qué es el marketing?</a:t>
            </a:r>
            <a:endParaRPr>
              <a:solidFill>
                <a:srgbClr val="D21E6D"/>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sp>
        <p:nvSpPr>
          <p:cNvPr id="939" name="Google Shape;939;p76"/>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940" name="Google Shape;940;p76"/>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941" name="Google Shape;941;p76"/>
          <p:cNvSpPr/>
          <p:nvPr/>
        </p:nvSpPr>
        <p:spPr>
          <a:xfrm rot="3098919">
            <a:off x="57664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942" name="Google Shape;942;p76"/>
          <p:cNvSpPr txBox="1"/>
          <p:nvPr/>
        </p:nvSpPr>
        <p:spPr>
          <a:xfrm>
            <a:off x="57643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sp>
        <p:nvSpPr>
          <p:cNvPr id="943" name="Google Shape;943;p76"/>
          <p:cNvSpPr txBox="1"/>
          <p:nvPr/>
        </p:nvSpPr>
        <p:spPr>
          <a:xfrm>
            <a:off x="204787" y="5418137"/>
            <a:ext cx="8534400" cy="644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None/>
            </a:pPr>
            <a:r>
              <a:rPr b="1" lang="es-ES" sz="2400">
                <a:solidFill>
                  <a:srgbClr val="000000"/>
                </a:solidFill>
              </a:rPr>
              <a:t>¿Qué es el PRECIO?</a:t>
            </a:r>
            <a:endParaRPr sz="2400">
              <a:solidFill>
                <a:srgbClr val="000000"/>
              </a:solidFill>
            </a:endParaRPr>
          </a:p>
          <a:p>
            <a:pPr indent="0" lvl="0" marL="0" rtl="0" algn="ctr">
              <a:lnSpc>
                <a:spcPct val="90000"/>
              </a:lnSpc>
              <a:spcBef>
                <a:spcPts val="0"/>
              </a:spcBef>
              <a:spcAft>
                <a:spcPts val="0"/>
              </a:spcAft>
              <a:buNone/>
            </a:pPr>
            <a:r>
              <a:t/>
            </a:r>
            <a:endParaRPr b="1" sz="2400">
              <a:solidFill>
                <a:srgbClr val="000000"/>
              </a:solidFill>
            </a:endParaRPr>
          </a:p>
          <a:p>
            <a:pPr indent="0" lvl="0" marL="0" rtl="0" algn="ctr">
              <a:lnSpc>
                <a:spcPct val="90000"/>
              </a:lnSpc>
              <a:spcBef>
                <a:spcPts val="0"/>
              </a:spcBef>
              <a:spcAft>
                <a:spcPts val="0"/>
              </a:spcAft>
              <a:buNone/>
            </a:pPr>
            <a:r>
              <a:rPr lang="es-ES" sz="1800">
                <a:solidFill>
                  <a:srgbClr val="000000"/>
                </a:solidFill>
              </a:rPr>
              <a:t>El pago o recompensa por/para la obtención de bienes o servicios</a:t>
            </a:r>
            <a:endParaRPr sz="2400">
              <a:solidFill>
                <a:srgbClr val="000000"/>
              </a:solidFill>
            </a:endParaRPr>
          </a:p>
        </p:txBody>
      </p:sp>
      <p:sp>
        <p:nvSpPr>
          <p:cNvPr id="944" name="Google Shape;944;p76"/>
          <p:cNvSpPr txBox="1"/>
          <p:nvPr/>
        </p:nvSpPr>
        <p:spPr>
          <a:xfrm>
            <a:off x="488700" y="1329975"/>
            <a:ext cx="8065500" cy="33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¿De qué depende la demanda de un producto en el mercado?</a:t>
            </a:r>
            <a:endParaRPr/>
          </a:p>
          <a:p>
            <a:pPr indent="0" lvl="0" marL="0" marR="0" rtl="0" algn="l">
              <a:lnSpc>
                <a:spcPct val="100000"/>
              </a:lnSpc>
              <a:spcBef>
                <a:spcPts val="0"/>
              </a:spcBef>
              <a:spcAft>
                <a:spcPts val="0"/>
              </a:spcAft>
              <a:buClr>
                <a:srgbClr val="000000"/>
              </a:buClr>
              <a:buSzPts val="1800"/>
              <a:buFont typeface="Arial"/>
              <a:buNone/>
            </a:pPr>
            <a:r>
              <a:t/>
            </a:r>
            <a:endParaRPr b="1" i="0" sz="1800" u="sng">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ES" sz="1800" u="sng">
                <a:solidFill>
                  <a:srgbClr val="000000"/>
                </a:solidFill>
                <a:latin typeface="Arial"/>
                <a:ea typeface="Arial"/>
                <a:cs typeface="Arial"/>
                <a:sym typeface="Arial"/>
              </a:rPr>
              <a:t>Elasticidad (E) de la Cantidad Demanda depende de: </a:t>
            </a:r>
            <a:endParaRPr/>
          </a:p>
          <a:p>
            <a:pPr indent="0" lvl="1" marL="2286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1" marL="22860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E {Q} = f (P1, P2, P3, P4)</a:t>
            </a:r>
            <a:endParaRPr/>
          </a:p>
          <a:p>
            <a:pPr indent="0" lvl="1" marL="228600" marR="0" rtl="0" algn="l">
              <a:lnSpc>
                <a:spcPct val="10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En donde:</a:t>
            </a:r>
            <a:endParaRPr/>
          </a:p>
          <a:p>
            <a:pPr indent="0" lvl="3" marL="685800" marR="0" rtl="0" algn="l">
              <a:lnSpc>
                <a:spcPct val="11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Q	=	Cantidad demandada.</a:t>
            </a:r>
            <a:endParaRPr/>
          </a:p>
          <a:p>
            <a:pPr indent="0" lvl="3" marL="685800" marR="0" rtl="0" algn="l">
              <a:lnSpc>
                <a:spcPct val="11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P1	=	Precio.</a:t>
            </a:r>
            <a:endParaRPr/>
          </a:p>
          <a:p>
            <a:pPr indent="0" lvl="3" marL="685800" marR="0" rtl="0" algn="l">
              <a:lnSpc>
                <a:spcPct val="11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P2	=	Producto.</a:t>
            </a:r>
            <a:endParaRPr/>
          </a:p>
          <a:p>
            <a:pPr indent="0" lvl="3" marL="685800" marR="0" rtl="0" algn="l">
              <a:lnSpc>
                <a:spcPct val="11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P3	=	Distribución.</a:t>
            </a:r>
            <a:endParaRPr/>
          </a:p>
          <a:p>
            <a:pPr indent="0" lvl="3" marL="685800" marR="0" rtl="0" algn="l">
              <a:lnSpc>
                <a:spcPct val="110000"/>
              </a:lnSpc>
              <a:spcBef>
                <a:spcPts val="0"/>
              </a:spcBef>
              <a:spcAft>
                <a:spcPts val="0"/>
              </a:spcAft>
              <a:buClr>
                <a:srgbClr val="000000"/>
              </a:buClr>
              <a:buSzPts val="1800"/>
              <a:buFont typeface="Arial"/>
              <a:buNone/>
            </a:pPr>
            <a:r>
              <a:rPr b="0" i="0" lang="es-ES" sz="1800" u="none" cap="none" strike="noStrike">
                <a:solidFill>
                  <a:srgbClr val="000000"/>
                </a:solidFill>
                <a:latin typeface="Arial"/>
                <a:ea typeface="Arial"/>
                <a:cs typeface="Arial"/>
                <a:sym typeface="Arial"/>
              </a:rPr>
              <a:t>P4	=	Promoción.</a:t>
            </a:r>
            <a:endParaRPr/>
          </a:p>
        </p:txBody>
      </p:sp>
      <p:sp>
        <p:nvSpPr>
          <p:cNvPr id="945" name="Google Shape;945;p76"/>
          <p:cNvSpPr txBox="1"/>
          <p:nvPr/>
        </p:nvSpPr>
        <p:spPr>
          <a:xfrm>
            <a:off x="1284400" y="0"/>
            <a:ext cx="4678200" cy="771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s-ES" sz="3000">
                <a:solidFill>
                  <a:srgbClr val="FFFFFF"/>
                </a:solidFill>
              </a:rPr>
              <a:t>Decisiones Comerciales: el precio</a:t>
            </a:r>
            <a:endParaRPr sz="3000">
              <a:solidFill>
                <a:srgbClr val="FFFFFF"/>
              </a:solidFill>
            </a:endParaRPr>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pic>
        <p:nvPicPr>
          <p:cNvPr id="951" name="Google Shape;951;p77"/>
          <p:cNvPicPr preferRelativeResize="0"/>
          <p:nvPr/>
        </p:nvPicPr>
        <p:blipFill>
          <a:blip r:embed="rId3">
            <a:alphaModFix/>
          </a:blip>
          <a:stretch>
            <a:fillRect/>
          </a:stretch>
        </p:blipFill>
        <p:spPr>
          <a:xfrm>
            <a:off x="4689825" y="1070375"/>
            <a:ext cx="4382100" cy="5471350"/>
          </a:xfrm>
          <a:prstGeom prst="rect">
            <a:avLst/>
          </a:prstGeom>
          <a:noFill/>
          <a:ln>
            <a:noFill/>
          </a:ln>
        </p:spPr>
      </p:pic>
      <p:pic>
        <p:nvPicPr>
          <p:cNvPr id="952" name="Google Shape;952;p77"/>
          <p:cNvPicPr preferRelativeResize="0"/>
          <p:nvPr/>
        </p:nvPicPr>
        <p:blipFill rotWithShape="1">
          <a:blip r:embed="rId4">
            <a:alphaModFix/>
          </a:blip>
          <a:srcRect b="2706" l="0" r="0" t="1663"/>
          <a:stretch/>
        </p:blipFill>
        <p:spPr>
          <a:xfrm>
            <a:off x="1537350" y="849200"/>
            <a:ext cx="1757876" cy="5692525"/>
          </a:xfrm>
          <a:prstGeom prst="rect">
            <a:avLst/>
          </a:prstGeom>
          <a:noFill/>
          <a:ln>
            <a:noFill/>
          </a:ln>
        </p:spPr>
      </p:pic>
      <p:sp>
        <p:nvSpPr>
          <p:cNvPr id="953" name="Google Shape;953;p77"/>
          <p:cNvSpPr/>
          <p:nvPr/>
        </p:nvSpPr>
        <p:spPr>
          <a:xfrm>
            <a:off x="1550200" y="184150"/>
            <a:ext cx="5640600" cy="7161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None/>
            </a:pPr>
            <a:r>
              <a:rPr lang="es-ES" sz="3200">
                <a:solidFill>
                  <a:srgbClr val="FFFFFF"/>
                </a:solidFill>
              </a:rPr>
              <a:t>Estructura de precios</a:t>
            </a:r>
            <a:endParaRPr sz="3200">
              <a:solidFill>
                <a:srgbClr val="FFFFFF"/>
              </a:solidFill>
            </a:endParaRPr>
          </a:p>
        </p:txBody>
      </p:sp>
      <p:sp>
        <p:nvSpPr>
          <p:cNvPr id="954" name="Google Shape;954;p77"/>
          <p:cNvSpPr/>
          <p:nvPr/>
        </p:nvSpPr>
        <p:spPr>
          <a:xfrm>
            <a:off x="0" y="0"/>
            <a:ext cx="1347300" cy="771300"/>
          </a:xfrm>
          <a:prstGeom prst="diagStripe">
            <a:avLst>
              <a:gd fmla="val 6747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78"/>
          <p:cNvSpPr txBox="1"/>
          <p:nvPr/>
        </p:nvSpPr>
        <p:spPr>
          <a:xfrm>
            <a:off x="635700" y="2145150"/>
            <a:ext cx="6628200" cy="1534800"/>
          </a:xfrm>
          <a:prstGeom prst="rect">
            <a:avLst/>
          </a:prstGeom>
          <a:solidFill>
            <a:srgbClr val="FFFFFF"/>
          </a:solidFill>
          <a:ln>
            <a:noFill/>
          </a:ln>
        </p:spPr>
        <p:txBody>
          <a:bodyPr anchorCtr="0" anchor="t" bIns="45700" lIns="91425" spcFirstLastPara="1" rIns="91425" wrap="square" tIns="45700">
            <a:noAutofit/>
          </a:bodyPr>
          <a:lstStyle/>
          <a:p>
            <a:pPr indent="-234950" lvl="0" marL="273050" marR="0" rtl="0" algn="just">
              <a:lnSpc>
                <a:spcPct val="100000"/>
              </a:lnSpc>
              <a:spcBef>
                <a:spcPts val="200"/>
              </a:spcBef>
              <a:spcAft>
                <a:spcPts val="0"/>
              </a:spcAft>
              <a:buClr>
                <a:srgbClr val="A6A6A6"/>
              </a:buClr>
              <a:buSzPts val="1400"/>
              <a:buChar char="•"/>
            </a:pPr>
            <a:r>
              <a:rPr lang="es-ES"/>
              <a:t>Configurando un margen de beneficio sobre el coste del producto.</a:t>
            </a:r>
            <a:endParaRPr/>
          </a:p>
          <a:p>
            <a:pPr indent="-234950" lvl="0" marL="273050" marR="0" rtl="0" algn="just">
              <a:lnSpc>
                <a:spcPct val="100000"/>
              </a:lnSpc>
              <a:spcBef>
                <a:spcPts val="200"/>
              </a:spcBef>
              <a:spcAft>
                <a:spcPts val="0"/>
              </a:spcAft>
              <a:buClr>
                <a:srgbClr val="A6A6A6"/>
              </a:buClr>
              <a:buSzPts val="1400"/>
              <a:buChar char="•"/>
            </a:pPr>
            <a:r>
              <a:rPr lang="es-ES"/>
              <a:t>S</a:t>
            </a:r>
            <a:r>
              <a:rPr lang="es-ES">
                <a:solidFill>
                  <a:srgbClr val="000000"/>
                </a:solidFill>
              </a:rPr>
              <a:t>e calcula obteniendo el coste medio o </a:t>
            </a:r>
            <a:r>
              <a:rPr b="1" lang="es-ES">
                <a:solidFill>
                  <a:srgbClr val="000000"/>
                </a:solidFill>
              </a:rPr>
              <a:t>coste unitario (precio de coste) </a:t>
            </a:r>
            <a:r>
              <a:rPr lang="es-ES">
                <a:solidFill>
                  <a:srgbClr val="000000"/>
                </a:solidFill>
              </a:rPr>
              <a:t>y sumar un porcentaje de beneficio =&gt; Se realiza especialmente en el comercio minorista</a:t>
            </a:r>
            <a:endParaRPr>
              <a:solidFill>
                <a:srgbClr val="000000"/>
              </a:solidFill>
            </a:endParaRPr>
          </a:p>
          <a:p>
            <a:pPr indent="-234950" lvl="0" marL="273050" rtl="0" algn="just">
              <a:spcBef>
                <a:spcPts val="200"/>
              </a:spcBef>
              <a:spcAft>
                <a:spcPts val="0"/>
              </a:spcAft>
              <a:buClr>
                <a:srgbClr val="A6A6A6"/>
              </a:buClr>
              <a:buSzPts val="1400"/>
              <a:buChar char="•"/>
            </a:pPr>
            <a:r>
              <a:rPr b="1" lang="es-ES"/>
              <a:t>¿Cómo se calcula el </a:t>
            </a:r>
            <a:r>
              <a:rPr b="1" lang="es-ES">
                <a:solidFill>
                  <a:srgbClr val="000000"/>
                </a:solidFill>
              </a:rPr>
              <a:t>precio total de coste unitario?   P</a:t>
            </a:r>
            <a:r>
              <a:rPr b="1" lang="es-ES"/>
              <a:t>ctu= CFu+CVu</a:t>
            </a:r>
            <a:endParaRPr b="1">
              <a:solidFill>
                <a:srgbClr val="000000"/>
              </a:solidFill>
            </a:endParaRPr>
          </a:p>
        </p:txBody>
      </p:sp>
      <p:sp>
        <p:nvSpPr>
          <p:cNvPr id="961" name="Google Shape;961;p78"/>
          <p:cNvSpPr txBox="1"/>
          <p:nvPr/>
        </p:nvSpPr>
        <p:spPr>
          <a:xfrm>
            <a:off x="711901" y="1060275"/>
            <a:ext cx="7772100" cy="52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s-ES" sz="2400">
                <a:solidFill>
                  <a:srgbClr val="000000"/>
                </a:solidFill>
              </a:rPr>
              <a:t>¿Qué métodos existen para el cálculo del precio?</a:t>
            </a:r>
            <a:endParaRPr sz="2400">
              <a:solidFill>
                <a:srgbClr val="000000"/>
              </a:solidFill>
            </a:endParaRPr>
          </a:p>
        </p:txBody>
      </p:sp>
      <p:sp>
        <p:nvSpPr>
          <p:cNvPr id="962" name="Google Shape;962;p78"/>
          <p:cNvSpPr txBox="1"/>
          <p:nvPr/>
        </p:nvSpPr>
        <p:spPr>
          <a:xfrm>
            <a:off x="151500" y="1709700"/>
            <a:ext cx="8715900" cy="435600"/>
          </a:xfrm>
          <a:prstGeom prst="rect">
            <a:avLst/>
          </a:prstGeom>
          <a:noFill/>
          <a:ln>
            <a:noFill/>
          </a:ln>
        </p:spPr>
        <p:txBody>
          <a:bodyPr anchorCtr="0" anchor="t" bIns="45700" lIns="91425" spcFirstLastPara="1" rIns="91425" wrap="square" tIns="45700">
            <a:noAutofit/>
          </a:bodyPr>
          <a:lstStyle/>
          <a:p>
            <a:pPr indent="-457200" lvl="0" marL="457200" rtl="0" algn="just">
              <a:spcBef>
                <a:spcPts val="0"/>
              </a:spcBef>
              <a:spcAft>
                <a:spcPts val="0"/>
              </a:spcAft>
              <a:buClr>
                <a:srgbClr val="A6A6A6"/>
              </a:buClr>
              <a:buSzPts val="2000"/>
              <a:buAutoNum type="arabicPeriod"/>
            </a:pPr>
            <a:r>
              <a:rPr b="1" lang="es-ES" sz="2000">
                <a:solidFill>
                  <a:srgbClr val="000000"/>
                </a:solidFill>
              </a:rPr>
              <a:t>Basados en el coste o precio mediante márgenes:</a:t>
            </a:r>
            <a:endParaRPr sz="2400">
              <a:solidFill>
                <a:srgbClr val="000000"/>
              </a:solidFill>
            </a:endParaRPr>
          </a:p>
        </p:txBody>
      </p:sp>
      <p:pic>
        <p:nvPicPr>
          <p:cNvPr id="963" name="Google Shape;963;p78"/>
          <p:cNvPicPr preferRelativeResize="0"/>
          <p:nvPr/>
        </p:nvPicPr>
        <p:blipFill rotWithShape="1">
          <a:blip r:embed="rId3">
            <a:alphaModFix/>
          </a:blip>
          <a:srcRect b="0" l="0" r="0" t="0"/>
          <a:stretch/>
        </p:blipFill>
        <p:spPr>
          <a:xfrm>
            <a:off x="7326725" y="1868601"/>
            <a:ext cx="1506775" cy="1534925"/>
          </a:xfrm>
          <a:prstGeom prst="rect">
            <a:avLst/>
          </a:prstGeom>
          <a:noFill/>
          <a:ln>
            <a:noFill/>
          </a:ln>
        </p:spPr>
      </p:pic>
      <p:sp>
        <p:nvSpPr>
          <p:cNvPr id="964" name="Google Shape;964;p78"/>
          <p:cNvSpPr txBox="1"/>
          <p:nvPr/>
        </p:nvSpPr>
        <p:spPr>
          <a:xfrm>
            <a:off x="1360600" y="0"/>
            <a:ext cx="4678200" cy="7713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s-ES" sz="3000">
                <a:solidFill>
                  <a:srgbClr val="FFFFFF"/>
                </a:solidFill>
              </a:rPr>
              <a:t>Decisiones Comerciales: el precio</a:t>
            </a:r>
            <a:endParaRPr sz="3000">
              <a:solidFill>
                <a:srgbClr val="FFFFFF"/>
              </a:solidFill>
            </a:endParaRPr>
          </a:p>
        </p:txBody>
      </p:sp>
      <p:sp>
        <p:nvSpPr>
          <p:cNvPr id="965" name="Google Shape;965;p78"/>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966" name="Google Shape;966;p78"/>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967" name="Google Shape;967;p78"/>
          <p:cNvSpPr/>
          <p:nvPr/>
        </p:nvSpPr>
        <p:spPr>
          <a:xfrm rot="3098919">
            <a:off x="57664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968" name="Google Shape;968;p78"/>
          <p:cNvSpPr txBox="1"/>
          <p:nvPr/>
        </p:nvSpPr>
        <p:spPr>
          <a:xfrm>
            <a:off x="57643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pic>
        <p:nvPicPr>
          <p:cNvPr descr="Imagen que contiene texto, mapa&#10;&#10;Descripción generada con confianza muy alta" id="969" name="Google Shape;969;p78"/>
          <p:cNvPicPr preferRelativeResize="0"/>
          <p:nvPr/>
        </p:nvPicPr>
        <p:blipFill rotWithShape="1">
          <a:blip r:embed="rId4">
            <a:alphaModFix/>
          </a:blip>
          <a:srcRect b="3643" l="2953" r="2990" t="3883"/>
          <a:stretch/>
        </p:blipFill>
        <p:spPr>
          <a:xfrm>
            <a:off x="77375" y="3693725"/>
            <a:ext cx="5784751" cy="2806800"/>
          </a:xfrm>
          <a:prstGeom prst="rect">
            <a:avLst/>
          </a:prstGeom>
          <a:noFill/>
          <a:ln>
            <a:noFill/>
          </a:ln>
        </p:spPr>
      </p:pic>
      <p:sp>
        <p:nvSpPr>
          <p:cNvPr id="970" name="Google Shape;970;p78"/>
          <p:cNvSpPr txBox="1"/>
          <p:nvPr/>
        </p:nvSpPr>
        <p:spPr>
          <a:xfrm>
            <a:off x="4751825" y="3732300"/>
            <a:ext cx="1012500" cy="306300"/>
          </a:xfrm>
          <a:prstGeom prst="rect">
            <a:avLst/>
          </a:prstGeom>
          <a:noFill/>
          <a:ln cap="flat" cmpd="sng" w="9525">
            <a:solidFill>
              <a:srgbClr val="6AA84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8219"/>
              </a:buClr>
              <a:buSzPts val="1400"/>
              <a:buFont typeface="Arial"/>
              <a:buNone/>
            </a:pPr>
            <a:r>
              <a:rPr b="1" i="0" lang="es-ES" sz="1400" u="none">
                <a:solidFill>
                  <a:srgbClr val="348219"/>
                </a:solidFill>
                <a:latin typeface="Arial"/>
                <a:ea typeface="Arial"/>
                <a:cs typeface="Arial"/>
                <a:sym typeface="Arial"/>
              </a:rPr>
              <a:t>IT = p * Q </a:t>
            </a:r>
            <a:endParaRPr sz="1200"/>
          </a:p>
        </p:txBody>
      </p:sp>
      <p:sp>
        <p:nvSpPr>
          <p:cNvPr id="971" name="Google Shape;971;p78"/>
          <p:cNvSpPr txBox="1"/>
          <p:nvPr/>
        </p:nvSpPr>
        <p:spPr>
          <a:xfrm>
            <a:off x="5688125" y="3614250"/>
            <a:ext cx="3112800" cy="640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s-ES" sz="1200">
                <a:solidFill>
                  <a:schemeClr val="dk1"/>
                </a:solidFill>
              </a:rPr>
              <a:t>p: p</a:t>
            </a:r>
            <a:r>
              <a:rPr lang="es-ES" sz="1200">
                <a:solidFill>
                  <a:schemeClr val="dk1"/>
                </a:solidFill>
              </a:rPr>
              <a:t>recio de venta por unidad “P” </a:t>
            </a:r>
            <a:endParaRPr sz="1200">
              <a:solidFill>
                <a:schemeClr val="dk1"/>
              </a:solidFill>
            </a:endParaRPr>
          </a:p>
          <a:p>
            <a:pPr indent="-304800" lvl="0" marL="457200" rtl="0" algn="l">
              <a:spcBef>
                <a:spcPts val="0"/>
              </a:spcBef>
              <a:spcAft>
                <a:spcPts val="0"/>
              </a:spcAft>
              <a:buClr>
                <a:schemeClr val="dk1"/>
              </a:buClr>
              <a:buSzPts val="1200"/>
              <a:buChar char="●"/>
            </a:pPr>
            <a:r>
              <a:rPr lang="es-ES" sz="1200">
                <a:solidFill>
                  <a:schemeClr val="dk1"/>
                </a:solidFill>
              </a:rPr>
              <a:t>“Q”: Cantidad Vendida </a:t>
            </a:r>
            <a:endParaRPr sz="1200">
              <a:solidFill>
                <a:schemeClr val="dk1"/>
              </a:solidFill>
            </a:endParaRPr>
          </a:p>
        </p:txBody>
      </p:sp>
      <p:sp>
        <p:nvSpPr>
          <p:cNvPr id="972" name="Google Shape;972;p78"/>
          <p:cNvSpPr txBox="1"/>
          <p:nvPr/>
        </p:nvSpPr>
        <p:spPr>
          <a:xfrm>
            <a:off x="5688125" y="4590325"/>
            <a:ext cx="3291000" cy="520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s-ES" sz="1200">
                <a:solidFill>
                  <a:schemeClr val="dk1"/>
                </a:solidFill>
              </a:rPr>
              <a:t>CF= </a:t>
            </a:r>
            <a:r>
              <a:rPr lang="es-ES" sz="1200">
                <a:solidFill>
                  <a:schemeClr val="dk1"/>
                </a:solidFill>
              </a:rPr>
              <a:t>Costes Fijos Totales</a:t>
            </a:r>
            <a:endParaRPr sz="1200">
              <a:solidFill>
                <a:schemeClr val="dk1"/>
              </a:solidFill>
            </a:endParaRPr>
          </a:p>
          <a:p>
            <a:pPr indent="-304800" lvl="0" marL="457200" rtl="0" algn="l">
              <a:spcBef>
                <a:spcPts val="0"/>
              </a:spcBef>
              <a:spcAft>
                <a:spcPts val="0"/>
              </a:spcAft>
              <a:buClr>
                <a:schemeClr val="dk1"/>
              </a:buClr>
              <a:buSzPts val="1200"/>
              <a:buChar char="●"/>
            </a:pPr>
            <a:r>
              <a:rPr lang="es-ES" sz="1200">
                <a:solidFill>
                  <a:schemeClr val="dk1"/>
                </a:solidFill>
              </a:rPr>
              <a:t>CV=Costes Variables Totales</a:t>
            </a:r>
            <a:endParaRPr sz="1200">
              <a:solidFill>
                <a:schemeClr val="dk1"/>
              </a:solidFill>
            </a:endParaRPr>
          </a:p>
        </p:txBody>
      </p:sp>
      <p:sp>
        <p:nvSpPr>
          <p:cNvPr id="973" name="Google Shape;973;p78"/>
          <p:cNvSpPr/>
          <p:nvPr/>
        </p:nvSpPr>
        <p:spPr>
          <a:xfrm>
            <a:off x="1084075" y="4072125"/>
            <a:ext cx="1296300" cy="518400"/>
          </a:xfrm>
          <a:prstGeom prst="ellipse">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8"/>
          <p:cNvSpPr/>
          <p:nvPr/>
        </p:nvSpPr>
        <p:spPr>
          <a:xfrm>
            <a:off x="5385200" y="3058300"/>
            <a:ext cx="1458600" cy="3063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79"/>
          <p:cNvSpPr txBox="1"/>
          <p:nvPr/>
        </p:nvSpPr>
        <p:spPr>
          <a:xfrm>
            <a:off x="657825" y="2227375"/>
            <a:ext cx="7772400" cy="1143600"/>
          </a:xfrm>
          <a:prstGeom prst="rect">
            <a:avLst/>
          </a:prstGeom>
          <a:noFill/>
          <a:ln>
            <a:noFill/>
          </a:ln>
        </p:spPr>
        <p:txBody>
          <a:bodyPr anchorCtr="0" anchor="t" bIns="45700" lIns="91425" spcFirstLastPara="1" rIns="91425" wrap="square" tIns="45700">
            <a:noAutofit/>
          </a:bodyPr>
          <a:lstStyle/>
          <a:p>
            <a:pPr indent="457200" lvl="0" marL="3657600" marR="0" rtl="0" algn="l">
              <a:lnSpc>
                <a:spcPct val="100000"/>
              </a:lnSpc>
              <a:spcBef>
                <a:spcPts val="0"/>
              </a:spcBef>
              <a:spcAft>
                <a:spcPts val="0"/>
              </a:spcAft>
              <a:buClr>
                <a:srgbClr val="000000"/>
              </a:buClr>
              <a:buSzPts val="1400"/>
              <a:buFont typeface="Arial"/>
              <a:buNone/>
            </a:pPr>
            <a:r>
              <a:rPr lang="es-ES" sz="700"/>
              <a:t>     </a:t>
            </a:r>
            <a:r>
              <a:rPr lang="es-ES" sz="1800"/>
              <a:t> </a:t>
            </a:r>
            <a:r>
              <a:rPr b="0" i="0" lang="es-ES" sz="1400" u="none">
                <a:solidFill>
                  <a:srgbClr val="000000"/>
                </a:solidFill>
                <a:latin typeface="Arial"/>
                <a:ea typeface="Arial"/>
                <a:cs typeface="Arial"/>
                <a:sym typeface="Arial"/>
              </a:rPr>
              <a:t>p * Q = CF + CV donde CV= (Cvu*Q)</a:t>
            </a:r>
            <a:endParaRPr/>
          </a:p>
          <a:p>
            <a:pPr indent="457200" lvl="0" marL="1371600" marR="0" rtl="0" algn="l">
              <a:lnSpc>
                <a:spcPct val="100000"/>
              </a:lnSpc>
              <a:spcBef>
                <a:spcPts val="0"/>
              </a:spcBef>
              <a:spcAft>
                <a:spcPts val="0"/>
              </a:spcAft>
              <a:buClr>
                <a:srgbClr val="000000"/>
              </a:buClr>
              <a:buSzPts val="1400"/>
              <a:buFont typeface="Arial"/>
              <a:buNone/>
            </a:pPr>
            <a:r>
              <a:rPr b="0" i="0" lang="es-ES" sz="1400" u="none">
                <a:solidFill>
                  <a:srgbClr val="000000"/>
                </a:solidFill>
                <a:latin typeface="Arial"/>
                <a:ea typeface="Arial"/>
                <a:cs typeface="Arial"/>
                <a:sym typeface="Arial"/>
              </a:rPr>
              <a:t>	                                       </a:t>
            </a:r>
            <a:r>
              <a:rPr b="0" i="0" lang="es-ES" sz="1200" u="none">
                <a:solidFill>
                  <a:srgbClr val="000000"/>
                </a:solidFill>
                <a:latin typeface="Arial"/>
                <a:ea typeface="Arial"/>
                <a:cs typeface="Arial"/>
                <a:sym typeface="Arial"/>
              </a:rPr>
              <a:t> </a:t>
            </a:r>
            <a:r>
              <a:rPr lang="es-ES" sz="1200"/>
              <a:t> </a:t>
            </a:r>
            <a:r>
              <a:rPr b="0" i="0" lang="es-ES" sz="1400" u="none">
                <a:solidFill>
                  <a:srgbClr val="000000"/>
                </a:solidFill>
                <a:latin typeface="Arial"/>
                <a:ea typeface="Arial"/>
                <a:cs typeface="Arial"/>
                <a:sym typeface="Arial"/>
              </a:rPr>
              <a:t>p * Q = CF + (Cvu * Q)</a:t>
            </a:r>
            <a:endParaRPr/>
          </a:p>
          <a:p>
            <a:pPr indent="0" lvl="0" marL="0" marR="0" rtl="0" algn="l">
              <a:lnSpc>
                <a:spcPct val="100000"/>
              </a:lnSpc>
              <a:spcBef>
                <a:spcPts val="0"/>
              </a:spcBef>
              <a:spcAft>
                <a:spcPts val="0"/>
              </a:spcAft>
              <a:buClr>
                <a:srgbClr val="000000"/>
              </a:buClr>
              <a:buSzPts val="1400"/>
              <a:buFont typeface="Arial"/>
              <a:buNone/>
            </a:pPr>
            <a:r>
              <a:rPr b="0" i="0" lang="es-ES" sz="1400" u="none">
                <a:solidFill>
                  <a:srgbClr val="000000"/>
                </a:solidFill>
                <a:latin typeface="Arial"/>
                <a:ea typeface="Arial"/>
                <a:cs typeface="Arial"/>
                <a:sym typeface="Arial"/>
              </a:rPr>
              <a:t>				             		  	           </a:t>
            </a:r>
            <a:r>
              <a:rPr b="0" i="0" lang="es-ES" sz="1200" u="none">
                <a:solidFill>
                  <a:srgbClr val="000000"/>
                </a:solidFill>
                <a:latin typeface="Arial"/>
                <a:ea typeface="Arial"/>
                <a:cs typeface="Arial"/>
                <a:sym typeface="Arial"/>
              </a:rPr>
              <a:t>  </a:t>
            </a:r>
            <a:r>
              <a:rPr b="0" i="0" lang="es-ES" sz="1400" u="none">
                <a:solidFill>
                  <a:srgbClr val="000000"/>
                </a:solidFill>
                <a:latin typeface="Arial"/>
                <a:ea typeface="Arial"/>
                <a:cs typeface="Arial"/>
                <a:sym typeface="Arial"/>
              </a:rPr>
              <a:t>CF</a:t>
            </a:r>
            <a:r>
              <a:rPr b="0" i="0" lang="es-ES" sz="1400" u="none">
                <a:solidFill>
                  <a:srgbClr val="000000"/>
                </a:solidFill>
                <a:latin typeface="Arial"/>
                <a:ea typeface="Arial"/>
                <a:cs typeface="Arial"/>
                <a:sym typeface="Arial"/>
              </a:rPr>
              <a:t>= </a:t>
            </a:r>
            <a:r>
              <a:rPr b="0" i="0" lang="es-ES" sz="1400" u="none">
                <a:solidFill>
                  <a:srgbClr val="000000"/>
                </a:solidFill>
                <a:latin typeface="Arial"/>
                <a:ea typeface="Arial"/>
                <a:cs typeface="Arial"/>
                <a:sym typeface="Arial"/>
              </a:rPr>
              <a:t>p*Q</a:t>
            </a:r>
            <a:r>
              <a:rPr b="0" i="0" lang="es-ES" sz="1400" u="none">
                <a:solidFill>
                  <a:srgbClr val="000000"/>
                </a:solidFill>
                <a:latin typeface="Arial"/>
                <a:ea typeface="Arial"/>
                <a:cs typeface="Arial"/>
                <a:sym typeface="Arial"/>
              </a:rPr>
              <a:t> – Cvu*Q</a:t>
            </a:r>
            <a:endParaRPr/>
          </a:p>
          <a:p>
            <a:pPr indent="0" lvl="0" marL="2286000" marR="0" rtl="0" algn="l">
              <a:lnSpc>
                <a:spcPct val="100000"/>
              </a:lnSpc>
              <a:spcBef>
                <a:spcPts val="0"/>
              </a:spcBef>
              <a:spcAft>
                <a:spcPts val="0"/>
              </a:spcAft>
              <a:buClr>
                <a:srgbClr val="000000"/>
              </a:buClr>
              <a:buSzPts val="1400"/>
              <a:buFont typeface="Arial"/>
              <a:buNone/>
            </a:pPr>
            <a:r>
              <a:rPr lang="es-ES"/>
              <a:t>     </a:t>
            </a:r>
            <a:r>
              <a:rPr b="1" i="0" lang="es-ES" sz="1400" u="none">
                <a:solidFill>
                  <a:srgbClr val="000000"/>
                </a:solidFill>
                <a:latin typeface="Arial"/>
                <a:ea typeface="Arial"/>
                <a:cs typeface="Arial"/>
                <a:sym typeface="Arial"/>
              </a:rPr>
              <a:t>                                  </a:t>
            </a:r>
            <a:r>
              <a:rPr b="1" i="0" lang="es-ES" sz="1200" u="none">
                <a:solidFill>
                  <a:srgbClr val="000000"/>
                </a:solidFill>
                <a:latin typeface="Arial"/>
                <a:ea typeface="Arial"/>
                <a:cs typeface="Arial"/>
                <a:sym typeface="Arial"/>
              </a:rPr>
              <a:t>  </a:t>
            </a:r>
            <a:r>
              <a:rPr b="0" i="0" lang="es-ES" sz="1400" u="none">
                <a:solidFill>
                  <a:srgbClr val="000000"/>
                </a:solidFill>
                <a:latin typeface="Arial"/>
                <a:ea typeface="Arial"/>
                <a:cs typeface="Arial"/>
                <a:sym typeface="Arial"/>
              </a:rPr>
              <a:t>CF = Q *(p - Cvu)     </a:t>
            </a:r>
            <a:r>
              <a:rPr b="1" i="0" lang="es-ES" sz="1400" u="none">
                <a:solidFill>
                  <a:srgbClr val="000000"/>
                </a:solidFill>
                <a:latin typeface="Arial"/>
                <a:ea typeface="Arial"/>
                <a:cs typeface="Arial"/>
                <a:sym typeface="Arial"/>
              </a:rPr>
              <a:t>	</a:t>
            </a:r>
            <a:endParaRPr b="1" i="0" sz="1400" u="none">
              <a:solidFill>
                <a:srgbClr val="000000"/>
              </a:solidFill>
              <a:latin typeface="Arial"/>
              <a:ea typeface="Arial"/>
              <a:cs typeface="Arial"/>
              <a:sym typeface="Arial"/>
            </a:endParaRPr>
          </a:p>
          <a:p>
            <a:pPr indent="0" lvl="0" marL="2286000" marR="0" rtl="0" algn="l">
              <a:lnSpc>
                <a:spcPct val="100000"/>
              </a:lnSpc>
              <a:spcBef>
                <a:spcPts val="0"/>
              </a:spcBef>
              <a:spcAft>
                <a:spcPts val="0"/>
              </a:spcAft>
              <a:buClr>
                <a:srgbClr val="000000"/>
              </a:buClr>
              <a:buSzPts val="1400"/>
              <a:buFont typeface="Arial"/>
              <a:buNone/>
            </a:pPr>
            <a:r>
              <a:rPr b="1" i="0" lang="es-ES" sz="600" u="none">
                <a:solidFill>
                  <a:srgbClr val="000000"/>
                </a:solidFill>
                <a:latin typeface="Arial"/>
                <a:ea typeface="Arial"/>
                <a:cs typeface="Arial"/>
                <a:sym typeface="Arial"/>
              </a:rPr>
              <a:t>	</a:t>
            </a:r>
            <a:endParaRPr sz="600"/>
          </a:p>
          <a:p>
            <a:pPr indent="0" lvl="0" marL="0" marR="0" rtl="0" algn="l">
              <a:lnSpc>
                <a:spcPct val="100000"/>
              </a:lnSpc>
              <a:spcBef>
                <a:spcPts val="0"/>
              </a:spcBef>
              <a:spcAft>
                <a:spcPts val="0"/>
              </a:spcAft>
              <a:buClr>
                <a:srgbClr val="000000"/>
              </a:buClr>
              <a:buSzPts val="1400"/>
              <a:buFont typeface="Arial"/>
              <a:buNone/>
            </a:pPr>
            <a:r>
              <a:rPr b="0" i="0" lang="es-ES" sz="1400" u="none">
                <a:solidFill>
                  <a:srgbClr val="000000"/>
                </a:solidFill>
                <a:latin typeface="Arial"/>
                <a:ea typeface="Arial"/>
                <a:cs typeface="Arial"/>
                <a:sym typeface="Arial"/>
              </a:rPr>
              <a:t>Despejando Q (que en adelante llamaremos Q* o punto muerto) quedará</a:t>
            </a:r>
            <a:r>
              <a:rPr b="1" i="0" lang="es-ES" sz="1400" u="none">
                <a:solidFill>
                  <a:srgbClr val="000000"/>
                </a:solidFill>
                <a:latin typeface="Arial"/>
                <a:ea typeface="Arial"/>
                <a:cs typeface="Arial"/>
                <a:sym typeface="Arial"/>
              </a:rPr>
              <a:t>:</a:t>
            </a:r>
            <a:endParaRPr/>
          </a:p>
        </p:txBody>
      </p:sp>
      <p:sp>
        <p:nvSpPr>
          <p:cNvPr id="981" name="Google Shape;981;p79"/>
          <p:cNvSpPr/>
          <p:nvPr/>
        </p:nvSpPr>
        <p:spPr>
          <a:xfrm>
            <a:off x="3124200" y="508635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82" name="Google Shape;982;p79"/>
          <p:cNvSpPr/>
          <p:nvPr/>
        </p:nvSpPr>
        <p:spPr>
          <a:xfrm>
            <a:off x="3124200" y="508635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83" name="Google Shape;983;p79"/>
          <p:cNvSpPr/>
          <p:nvPr/>
        </p:nvSpPr>
        <p:spPr>
          <a:xfrm>
            <a:off x="3124200" y="5086350"/>
            <a:ext cx="2895600"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984" name="Google Shape;984;p79"/>
          <p:cNvSpPr/>
          <p:nvPr/>
        </p:nvSpPr>
        <p:spPr>
          <a:xfrm>
            <a:off x="914400" y="184150"/>
            <a:ext cx="6276300" cy="7161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None/>
            </a:pPr>
            <a:r>
              <a:rPr lang="es-ES" sz="3200">
                <a:solidFill>
                  <a:srgbClr val="FFFFFF"/>
                </a:solidFill>
              </a:rPr>
              <a:t>Fijación del precio</a:t>
            </a:r>
            <a:endParaRPr sz="3200">
              <a:solidFill>
                <a:srgbClr val="FFFFFF"/>
              </a:solidFill>
            </a:endParaRPr>
          </a:p>
        </p:txBody>
      </p:sp>
      <p:sp>
        <p:nvSpPr>
          <p:cNvPr id="985" name="Google Shape;985;p79"/>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986" name="Google Shape;986;p79"/>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987" name="Google Shape;987;p79"/>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988" name="Google Shape;988;p79"/>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sp>
        <p:nvSpPr>
          <p:cNvPr id="989" name="Google Shape;989;p79"/>
          <p:cNvSpPr txBox="1"/>
          <p:nvPr/>
        </p:nvSpPr>
        <p:spPr>
          <a:xfrm>
            <a:off x="176750" y="4444725"/>
            <a:ext cx="8900400" cy="18948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t/>
            </a:r>
            <a:endParaRPr/>
          </a:p>
          <a:p>
            <a:pPr indent="0" lvl="0" marL="0" marR="0" rtl="0" algn="just">
              <a:lnSpc>
                <a:spcPct val="100000"/>
              </a:lnSpc>
              <a:spcBef>
                <a:spcPts val="0"/>
              </a:spcBef>
              <a:spcAft>
                <a:spcPts val="0"/>
              </a:spcAft>
              <a:buClr>
                <a:srgbClr val="000000"/>
              </a:buClr>
              <a:buSzPts val="1400"/>
              <a:buFont typeface="Arial"/>
              <a:buNone/>
            </a:pPr>
            <a:r>
              <a:t/>
            </a:r>
            <a:endParaRPr/>
          </a:p>
          <a:p>
            <a:pPr indent="0" lvl="0" marL="0" marR="0" rtl="0" algn="just">
              <a:lnSpc>
                <a:spcPct val="100000"/>
              </a:lnSpc>
              <a:spcBef>
                <a:spcPts val="0"/>
              </a:spcBef>
              <a:spcAft>
                <a:spcPts val="0"/>
              </a:spcAft>
              <a:buClr>
                <a:srgbClr val="000000"/>
              </a:buClr>
              <a:buSzPts val="1400"/>
              <a:buFont typeface="Arial"/>
              <a:buNone/>
            </a:pPr>
            <a:r>
              <a:rPr lang="es-ES"/>
              <a:t>El </a:t>
            </a:r>
            <a:r>
              <a:rPr b="1" i="0" lang="es-ES" sz="1400" u="none">
                <a:solidFill>
                  <a:srgbClr val="000000"/>
                </a:solidFill>
                <a:latin typeface="Arial"/>
                <a:ea typeface="Arial"/>
                <a:cs typeface="Arial"/>
                <a:sym typeface="Arial"/>
              </a:rPr>
              <a:t>Precio técnico (pt) o Precio de coste total unitario:</a:t>
            </a:r>
            <a:r>
              <a:rPr b="0" i="0" lang="es-ES" sz="1400" u="none">
                <a:solidFill>
                  <a:srgbClr val="000000"/>
                </a:solidFill>
                <a:latin typeface="Arial"/>
                <a:ea typeface="Arial"/>
                <a:cs typeface="Arial"/>
                <a:sym typeface="Arial"/>
              </a:rPr>
              <a:t> es aqu</a:t>
            </a:r>
            <a:r>
              <a:rPr lang="es-ES"/>
              <a:t>e</a:t>
            </a:r>
            <a:r>
              <a:rPr b="0" i="0" lang="es-ES" sz="1400" u="none">
                <a:solidFill>
                  <a:srgbClr val="000000"/>
                </a:solidFill>
                <a:latin typeface="Arial"/>
                <a:ea typeface="Arial"/>
                <a:cs typeface="Arial"/>
                <a:sym typeface="Arial"/>
              </a:rPr>
              <a:t>l que cubre la totalidad de los costes (Cv</a:t>
            </a:r>
            <a:r>
              <a:rPr lang="es-ES"/>
              <a:t>ariable y los costes fijos que le corresponden para un volumen de actividad). Técnicamente es el </a:t>
            </a:r>
            <a:r>
              <a:rPr b="0" i="0" lang="es-ES" sz="1400" u="none">
                <a:solidFill>
                  <a:srgbClr val="000000"/>
                </a:solidFill>
                <a:latin typeface="Arial"/>
                <a:ea typeface="Arial"/>
                <a:cs typeface="Arial"/>
                <a:sym typeface="Arial"/>
              </a:rPr>
              <a:t>coste que hace que el beneficio total generado por el producto durante el ejercicio sea nulo.    	 	         		</a:t>
            </a:r>
            <a:br>
              <a:rPr b="0" i="0" lang="es-ES" sz="1400" u="none">
                <a:solidFill>
                  <a:srgbClr val="000000"/>
                </a:solidFill>
                <a:latin typeface="Arial"/>
                <a:ea typeface="Arial"/>
                <a:cs typeface="Arial"/>
                <a:sym typeface="Arial"/>
              </a:rPr>
            </a:br>
            <a:r>
              <a:rPr b="0" i="0" lang="es-ES" sz="1400" u="none">
                <a:solidFill>
                  <a:srgbClr val="000000"/>
                </a:solidFill>
                <a:latin typeface="Arial"/>
                <a:ea typeface="Arial"/>
                <a:cs typeface="Arial"/>
                <a:sym typeface="Arial"/>
              </a:rPr>
              <a:t>		</a:t>
            </a:r>
            <a:endParaRPr/>
          </a:p>
        </p:txBody>
      </p:sp>
      <p:pic>
        <p:nvPicPr>
          <p:cNvPr id="990" name="Google Shape;990;p79"/>
          <p:cNvPicPr preferRelativeResize="0"/>
          <p:nvPr/>
        </p:nvPicPr>
        <p:blipFill rotWithShape="1">
          <a:blip r:embed="rId3">
            <a:alphaModFix/>
          </a:blip>
          <a:srcRect b="0" l="0" r="0" t="0"/>
          <a:stretch/>
        </p:blipFill>
        <p:spPr>
          <a:xfrm>
            <a:off x="2614197" y="3613372"/>
            <a:ext cx="1720240" cy="716100"/>
          </a:xfrm>
          <a:prstGeom prst="rect">
            <a:avLst/>
          </a:prstGeom>
          <a:noFill/>
          <a:ln cap="flat" cmpd="sng" w="9525">
            <a:solidFill>
              <a:schemeClr val="lt2"/>
            </a:solidFill>
            <a:prstDash val="solid"/>
            <a:round/>
            <a:headEnd len="sm" w="sm" type="none"/>
            <a:tailEnd len="sm" w="sm" type="none"/>
          </a:ln>
        </p:spPr>
      </p:pic>
      <p:pic>
        <p:nvPicPr>
          <p:cNvPr id="991" name="Google Shape;991;p79"/>
          <p:cNvPicPr preferRelativeResize="0"/>
          <p:nvPr/>
        </p:nvPicPr>
        <p:blipFill rotWithShape="1">
          <a:blip r:embed="rId4">
            <a:alphaModFix/>
          </a:blip>
          <a:srcRect b="0" l="0" r="26133" t="0"/>
          <a:stretch/>
        </p:blipFill>
        <p:spPr>
          <a:xfrm>
            <a:off x="2303328" y="5717525"/>
            <a:ext cx="1293449" cy="557200"/>
          </a:xfrm>
          <a:prstGeom prst="rect">
            <a:avLst/>
          </a:prstGeom>
          <a:noFill/>
          <a:ln>
            <a:noFill/>
          </a:ln>
        </p:spPr>
      </p:pic>
      <p:sp>
        <p:nvSpPr>
          <p:cNvPr id="992" name="Google Shape;992;p79"/>
          <p:cNvSpPr txBox="1"/>
          <p:nvPr/>
        </p:nvSpPr>
        <p:spPr>
          <a:xfrm>
            <a:off x="176750" y="1057350"/>
            <a:ext cx="8900400" cy="100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s-ES" sz="1800"/>
              <a:t>¿Qué es el punto muerto?</a:t>
            </a:r>
            <a:endParaRPr b="1" sz="1800"/>
          </a:p>
          <a:p>
            <a:pPr indent="0" lvl="0" marL="0" marR="0" rtl="0" algn="l">
              <a:lnSpc>
                <a:spcPct val="100000"/>
              </a:lnSpc>
              <a:spcBef>
                <a:spcPts val="0"/>
              </a:spcBef>
              <a:spcAft>
                <a:spcPts val="0"/>
              </a:spcAft>
              <a:buClr>
                <a:srgbClr val="000000"/>
              </a:buClr>
              <a:buSzPts val="1400"/>
              <a:buFont typeface="Arial"/>
              <a:buNone/>
            </a:pPr>
            <a:r>
              <a:t/>
            </a:r>
            <a:endParaRPr b="1" sz="1100"/>
          </a:p>
          <a:p>
            <a:pPr indent="0" lvl="0" marL="0" marR="0" rtl="0" algn="l">
              <a:lnSpc>
                <a:spcPct val="100000"/>
              </a:lnSpc>
              <a:spcBef>
                <a:spcPts val="0"/>
              </a:spcBef>
              <a:spcAft>
                <a:spcPts val="0"/>
              </a:spcAft>
              <a:buClr>
                <a:srgbClr val="000000"/>
              </a:buClr>
              <a:buSzPts val="1400"/>
              <a:buFont typeface="Arial"/>
              <a:buNone/>
            </a:pPr>
            <a:r>
              <a:rPr b="1" i="0" lang="es-ES" sz="1400" u="none">
                <a:solidFill>
                  <a:srgbClr val="000000"/>
                </a:solidFill>
                <a:latin typeface="Arial"/>
                <a:ea typeface="Arial"/>
                <a:cs typeface="Arial"/>
                <a:sym typeface="Arial"/>
              </a:rPr>
              <a:t>El </a:t>
            </a:r>
            <a:r>
              <a:rPr b="1" i="0" lang="es-ES" sz="1400" u="sng">
                <a:solidFill>
                  <a:srgbClr val="000000"/>
                </a:solidFill>
                <a:latin typeface="Arial"/>
                <a:ea typeface="Arial"/>
                <a:cs typeface="Arial"/>
                <a:sym typeface="Arial"/>
              </a:rPr>
              <a:t>punto muerto</a:t>
            </a:r>
            <a:r>
              <a:rPr b="1" i="0" lang="es-ES" sz="1400" u="none">
                <a:solidFill>
                  <a:srgbClr val="000000"/>
                </a:solidFill>
                <a:latin typeface="Arial"/>
                <a:ea typeface="Arial"/>
                <a:cs typeface="Arial"/>
                <a:sym typeface="Arial"/>
              </a:rPr>
              <a:t> (X o Q*) o </a:t>
            </a:r>
            <a:r>
              <a:rPr b="1" i="0" lang="es-ES" sz="1400" u="sng">
                <a:solidFill>
                  <a:srgbClr val="000000"/>
                </a:solidFill>
                <a:latin typeface="Arial"/>
                <a:ea typeface="Arial"/>
                <a:cs typeface="Arial"/>
                <a:sym typeface="Arial"/>
              </a:rPr>
              <a:t>umbral de rentabilidad</a:t>
            </a:r>
            <a:r>
              <a:rPr b="1" i="0" lang="es-ES" sz="1400" u="none">
                <a:solidFill>
                  <a:srgbClr val="000000"/>
                </a:solidFill>
                <a:latin typeface="Arial"/>
                <a:ea typeface="Arial"/>
                <a:cs typeface="Arial"/>
                <a:sym typeface="Arial"/>
              </a:rPr>
              <a:t>: </a:t>
            </a:r>
            <a:r>
              <a:rPr b="0" i="0" lang="es-ES" sz="1400" u="none">
                <a:solidFill>
                  <a:srgbClr val="000000"/>
                </a:solidFill>
                <a:latin typeface="Arial"/>
                <a:ea typeface="Arial"/>
                <a:cs typeface="Arial"/>
                <a:sym typeface="Arial"/>
              </a:rPr>
              <a:t>es aquel volumen de ventas o </a:t>
            </a:r>
            <a:r>
              <a:rPr b="1" i="0" lang="es-ES" sz="1400" u="none">
                <a:solidFill>
                  <a:srgbClr val="000000"/>
                </a:solidFill>
              </a:rPr>
              <a:t>C</a:t>
            </a:r>
            <a:r>
              <a:rPr b="1" lang="es-ES"/>
              <a:t>antidad de producto que ha de venderse </a:t>
            </a:r>
            <a:r>
              <a:rPr b="0" i="0" lang="es-ES" sz="1400" u="none">
                <a:solidFill>
                  <a:srgbClr val="000000"/>
                </a:solidFill>
                <a:latin typeface="Arial"/>
                <a:ea typeface="Arial"/>
                <a:cs typeface="Arial"/>
                <a:sym typeface="Arial"/>
              </a:rPr>
              <a:t>que permite recuperar los costes fijos y los costes variables correspondientes a tal volumen de ventas</a:t>
            </a:r>
            <a:r>
              <a:rPr lang="es-ES"/>
              <a:t>.</a:t>
            </a:r>
            <a:r>
              <a:rPr b="0" i="0" lang="es-ES" sz="1400" u="none">
                <a:solidFill>
                  <a:srgbClr val="000000"/>
                </a:solidFill>
                <a:latin typeface="Arial"/>
                <a:ea typeface="Arial"/>
                <a:cs typeface="Arial"/>
                <a:sym typeface="Arial"/>
              </a:rPr>
              <a:t> O lo que es lo m</a:t>
            </a:r>
            <a:r>
              <a:rPr lang="es-ES"/>
              <a:t>ismo: es el nivel de ventas </a:t>
            </a:r>
            <a:r>
              <a:rPr lang="es-ES">
                <a:solidFill>
                  <a:schemeClr val="dk1"/>
                </a:solidFill>
              </a:rPr>
              <a:t>a partir del cual la empresa comienza a obtener beneficios. </a:t>
            </a:r>
            <a:endParaRPr b="0" i="0" sz="1400" u="none">
              <a:solidFill>
                <a:srgbClr val="000000"/>
              </a:solidFill>
              <a:latin typeface="Arial"/>
              <a:ea typeface="Arial"/>
              <a:cs typeface="Arial"/>
              <a:sym typeface="Arial"/>
            </a:endParaRPr>
          </a:p>
        </p:txBody>
      </p:sp>
      <p:sp>
        <p:nvSpPr>
          <p:cNvPr id="993" name="Google Shape;993;p79"/>
          <p:cNvSpPr txBox="1"/>
          <p:nvPr/>
        </p:nvSpPr>
        <p:spPr>
          <a:xfrm>
            <a:off x="4482450" y="3672525"/>
            <a:ext cx="4046400" cy="611700"/>
          </a:xfrm>
          <a:prstGeom prst="rect">
            <a:avLst/>
          </a:prstGeom>
          <a:solidFill>
            <a:srgbClr val="FFFFFF"/>
          </a:solidFill>
          <a:ln>
            <a:noFill/>
          </a:ln>
        </p:spPr>
        <p:txBody>
          <a:bodyPr anchorCtr="0" anchor="t" bIns="45700" lIns="18000" spcFirstLastPara="1" rIns="18000"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s-ES" sz="1200" u="none">
                <a:solidFill>
                  <a:srgbClr val="000000"/>
                </a:solidFill>
                <a:latin typeface="Arial"/>
                <a:ea typeface="Arial"/>
                <a:cs typeface="Arial"/>
                <a:sym typeface="Arial"/>
              </a:rPr>
              <a:t>Cuando el precio de venta es superior al coste variable unitario (p&gt;Cv): con cada unidad vendida se "absorben" costes fijos en una cuantía igual al margen bruto unitario. </a:t>
            </a:r>
            <a:endParaRPr sz="1200"/>
          </a:p>
        </p:txBody>
      </p:sp>
      <p:sp>
        <p:nvSpPr>
          <p:cNvPr id="994" name="Google Shape;994;p79"/>
          <p:cNvSpPr txBox="1"/>
          <p:nvPr/>
        </p:nvSpPr>
        <p:spPr>
          <a:xfrm>
            <a:off x="6382800" y="5764225"/>
            <a:ext cx="2502000" cy="45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ES" sz="1000"/>
              <a:t>q =Volumen de ventas (en unidades).</a:t>
            </a:r>
            <a:endParaRPr sz="1000"/>
          </a:p>
          <a:p>
            <a:pPr indent="0" lvl="0" marL="0" rtl="0" algn="just">
              <a:lnSpc>
                <a:spcPct val="115000"/>
              </a:lnSpc>
              <a:spcBef>
                <a:spcPts val="0"/>
              </a:spcBef>
              <a:spcAft>
                <a:spcPts val="0"/>
              </a:spcAft>
              <a:buNone/>
            </a:pPr>
            <a:r>
              <a:rPr lang="es-ES" sz="1000"/>
              <a:t>CF = Costes Fijos Totales.</a:t>
            </a:r>
            <a:endParaRPr sz="1000"/>
          </a:p>
          <a:p>
            <a:pPr indent="0" lvl="0" marL="0" rtl="0" algn="just">
              <a:lnSpc>
                <a:spcPct val="115000"/>
              </a:lnSpc>
              <a:spcBef>
                <a:spcPts val="0"/>
              </a:spcBef>
              <a:spcAft>
                <a:spcPts val="0"/>
              </a:spcAft>
              <a:buNone/>
            </a:pPr>
            <a:r>
              <a:rPr lang="es-ES" sz="1000"/>
              <a:t>Cvu = Coste Variable Unitario.</a:t>
            </a:r>
            <a:endParaRPr sz="1000"/>
          </a:p>
        </p:txBody>
      </p:sp>
      <p:sp>
        <p:nvSpPr>
          <p:cNvPr id="995" name="Google Shape;995;p79"/>
          <p:cNvSpPr txBox="1"/>
          <p:nvPr/>
        </p:nvSpPr>
        <p:spPr>
          <a:xfrm>
            <a:off x="4156425" y="5729900"/>
            <a:ext cx="1574700" cy="557100"/>
          </a:xfrm>
          <a:prstGeom prst="rect">
            <a:avLst/>
          </a:prstGeom>
          <a:noFill/>
          <a:ln cap="flat" cmpd="sng" w="9525">
            <a:solidFill>
              <a:srgbClr val="D21E6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ES"/>
              <a:t>Pctu= Cvu+CF</a:t>
            </a:r>
            <a:endParaRPr/>
          </a:p>
          <a:p>
            <a:pPr indent="0" lvl="0" marL="0" rtl="0" algn="l">
              <a:spcBef>
                <a:spcPts val="0"/>
              </a:spcBef>
              <a:spcAft>
                <a:spcPts val="0"/>
              </a:spcAft>
              <a:buNone/>
            </a:pPr>
            <a:r>
              <a:rPr lang="es-ES"/>
              <a:t>                    q</a:t>
            </a:r>
            <a:endParaRPr/>
          </a:p>
          <a:p>
            <a:pPr indent="0" lvl="0" marL="0" rtl="0" algn="l">
              <a:spcBef>
                <a:spcPts val="0"/>
              </a:spcBef>
              <a:spcAft>
                <a:spcPts val="0"/>
              </a:spcAft>
              <a:buNone/>
            </a:pPr>
            <a:r>
              <a:rPr lang="es-ES"/>
              <a:t>           </a:t>
            </a:r>
            <a:endParaRPr/>
          </a:p>
        </p:txBody>
      </p:sp>
      <p:sp>
        <p:nvSpPr>
          <p:cNvPr id="996" name="Google Shape;996;p79"/>
          <p:cNvSpPr txBox="1"/>
          <p:nvPr/>
        </p:nvSpPr>
        <p:spPr>
          <a:xfrm>
            <a:off x="5881550" y="5763475"/>
            <a:ext cx="613500" cy="306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ES" sz="1000">
                <a:solidFill>
                  <a:schemeClr val="dk1"/>
                </a:solidFill>
              </a:rPr>
              <a:t>Donde:</a:t>
            </a:r>
            <a:endParaRPr sz="1000"/>
          </a:p>
        </p:txBody>
      </p:sp>
      <p:cxnSp>
        <p:nvCxnSpPr>
          <p:cNvPr id="997" name="Google Shape;997;p79"/>
          <p:cNvCxnSpPr/>
          <p:nvPr/>
        </p:nvCxnSpPr>
        <p:spPr>
          <a:xfrm>
            <a:off x="5156400" y="6066150"/>
            <a:ext cx="330000" cy="0"/>
          </a:xfrm>
          <a:prstGeom prst="straightConnector1">
            <a:avLst/>
          </a:prstGeom>
          <a:noFill/>
          <a:ln cap="flat" cmpd="sng" w="9525">
            <a:solidFill>
              <a:schemeClr val="dk2"/>
            </a:solidFill>
            <a:prstDash val="solid"/>
            <a:round/>
            <a:headEnd len="med" w="med" type="none"/>
            <a:tailEnd len="med" w="med" type="none"/>
          </a:ln>
        </p:spPr>
      </p:cxnSp>
      <p:sp>
        <p:nvSpPr>
          <p:cNvPr id="998" name="Google Shape;998;p79"/>
          <p:cNvSpPr txBox="1"/>
          <p:nvPr/>
        </p:nvSpPr>
        <p:spPr>
          <a:xfrm>
            <a:off x="306375" y="2521125"/>
            <a:ext cx="45129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a:solidFill>
                  <a:schemeClr val="dk1"/>
                </a:solidFill>
              </a:rPr>
              <a:t>el Punto Muerto es aquel punto donde:   </a:t>
            </a:r>
            <a:r>
              <a:rPr b="1" lang="es-ES">
                <a:solidFill>
                  <a:schemeClr val="dk1"/>
                </a:solidFill>
              </a:rPr>
              <a:t>IT = CT </a:t>
            </a:r>
            <a:r>
              <a:rPr b="1" lang="es-ES" sz="1000">
                <a:solidFill>
                  <a:schemeClr val="dk1"/>
                </a:solidFill>
              </a:rPr>
              <a:t>=&gt;</a:t>
            </a:r>
            <a:r>
              <a:rPr b="1" lang="es-ES">
                <a:solidFill>
                  <a:schemeClr val="dk1"/>
                </a:solidFill>
              </a:rPr>
              <a:t> </a:t>
            </a:r>
            <a:endParaRPr b="1"/>
          </a:p>
        </p:txBody>
      </p:sp>
      <p:sp>
        <p:nvSpPr>
          <p:cNvPr id="999" name="Google Shape;999;p79"/>
          <p:cNvSpPr txBox="1"/>
          <p:nvPr/>
        </p:nvSpPr>
        <p:spPr>
          <a:xfrm>
            <a:off x="235650" y="4436625"/>
            <a:ext cx="6991200" cy="3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800">
                <a:solidFill>
                  <a:schemeClr val="dk1"/>
                </a:solidFill>
              </a:rPr>
              <a:t>¿Cómo se calcula el coste total unitario o precio de coste?</a:t>
            </a:r>
            <a:endParaRPr/>
          </a:p>
        </p:txBody>
      </p:sp>
      <p:sp>
        <p:nvSpPr>
          <p:cNvPr id="1000" name="Google Shape;1000;p79"/>
          <p:cNvSpPr txBox="1"/>
          <p:nvPr/>
        </p:nvSpPr>
        <p:spPr>
          <a:xfrm>
            <a:off x="235650" y="5555700"/>
            <a:ext cx="2109300" cy="71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ES">
                <a:solidFill>
                  <a:schemeClr val="dk1"/>
                </a:solidFill>
              </a:rPr>
              <a:t>		    </a:t>
            </a:r>
            <a:endParaRPr>
              <a:solidFill>
                <a:schemeClr val="dk1"/>
              </a:solidFill>
            </a:endParaRPr>
          </a:p>
          <a:p>
            <a:pPr indent="0" lvl="0" marL="0" rtl="0" algn="just">
              <a:spcBef>
                <a:spcPts val="0"/>
              </a:spcBef>
              <a:spcAft>
                <a:spcPts val="0"/>
              </a:spcAft>
              <a:buNone/>
            </a:pPr>
            <a:r>
              <a:rPr lang="es-ES">
                <a:solidFill>
                  <a:schemeClr val="dk1"/>
                </a:solidFill>
              </a:rPr>
              <a:t>   q.pt = CF + Cv.q   =&gt;</a:t>
            </a:r>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Google Shape;1006;p80"/>
          <p:cNvSpPr/>
          <p:nvPr/>
        </p:nvSpPr>
        <p:spPr>
          <a:xfrm>
            <a:off x="914400" y="184150"/>
            <a:ext cx="6276300" cy="7161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None/>
            </a:pPr>
            <a:r>
              <a:rPr lang="es-ES" sz="3200">
                <a:solidFill>
                  <a:srgbClr val="FFFFFF"/>
                </a:solidFill>
              </a:rPr>
              <a:t>Fijación del precio</a:t>
            </a:r>
            <a:endParaRPr sz="3200">
              <a:solidFill>
                <a:srgbClr val="FFFFFF"/>
              </a:solidFill>
            </a:endParaRPr>
          </a:p>
        </p:txBody>
      </p:sp>
      <p:sp>
        <p:nvSpPr>
          <p:cNvPr id="1007" name="Google Shape;1007;p80"/>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008" name="Google Shape;1008;p80"/>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009" name="Google Shape;1009;p80"/>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010" name="Google Shape;1010;p80"/>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sp>
        <p:nvSpPr>
          <p:cNvPr id="1011" name="Google Shape;1011;p80"/>
          <p:cNvSpPr txBox="1"/>
          <p:nvPr/>
        </p:nvSpPr>
        <p:spPr>
          <a:xfrm>
            <a:off x="182100" y="1063300"/>
            <a:ext cx="8891100" cy="100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s-ES" sz="1600" u="sng">
                <a:solidFill>
                  <a:srgbClr val="000000"/>
                </a:solidFill>
                <a:latin typeface="Arial"/>
                <a:ea typeface="Arial"/>
                <a:cs typeface="Arial"/>
                <a:sym typeface="Arial"/>
              </a:rPr>
              <a:t>Ejemplo: </a:t>
            </a:r>
            <a:endParaRPr/>
          </a:p>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Una empresa de telefonía móvil desea conocer la </a:t>
            </a:r>
            <a:r>
              <a:rPr b="1" i="0" lang="es-ES" sz="1600" u="none">
                <a:solidFill>
                  <a:srgbClr val="000000"/>
                </a:solidFill>
              </a:rPr>
              <a:t>cantidad que ha de vender para no perder</a:t>
            </a:r>
            <a:r>
              <a:rPr b="0" i="0" lang="es-ES" sz="1600" u="none">
                <a:solidFill>
                  <a:srgbClr val="000000"/>
                </a:solidFill>
                <a:latin typeface="Arial"/>
                <a:ea typeface="Arial"/>
                <a:cs typeface="Arial"/>
                <a:sym typeface="Arial"/>
              </a:rPr>
              <a:t> dinero. Las instalaciones, maquinaria y mobiliario suponen unos costes de 750.000 € y fabricar cada terminal supone un coste de 220€. Los teléfonos móviles se venden a un precio de 270€</a:t>
            </a:r>
            <a:endParaRPr/>
          </a:p>
          <a:p>
            <a:pPr indent="0" lvl="0" marL="0" marR="0" rtl="0" algn="l">
              <a:lnSpc>
                <a:spcPct val="100000"/>
              </a:lnSpc>
              <a:spcBef>
                <a:spcPts val="0"/>
              </a:spcBef>
              <a:spcAft>
                <a:spcPts val="0"/>
              </a:spcAft>
              <a:buClr>
                <a:srgbClr val="000000"/>
              </a:buClr>
              <a:buSzPts val="1600"/>
              <a:buFont typeface="Arial"/>
              <a:buNone/>
            </a:pPr>
            <a:r>
              <a:t/>
            </a:r>
            <a:endParaRPr/>
          </a:p>
          <a:p>
            <a:pPr indent="0" lvl="0" marL="0" marR="0" rtl="0" algn="l">
              <a:lnSpc>
                <a:spcPct val="100000"/>
              </a:lnSpc>
              <a:spcBef>
                <a:spcPts val="0"/>
              </a:spcBef>
              <a:spcAft>
                <a:spcPts val="0"/>
              </a:spcAft>
              <a:buNone/>
            </a:pPr>
            <a:r>
              <a:t/>
            </a:r>
            <a:endParaRPr b="0" i="0" sz="1600" u="none">
              <a:solidFill>
                <a:srgbClr val="000000"/>
              </a:solidFill>
              <a:latin typeface="Arial"/>
              <a:ea typeface="Arial"/>
              <a:cs typeface="Arial"/>
              <a:sym typeface="Arial"/>
            </a:endParaRPr>
          </a:p>
        </p:txBody>
      </p:sp>
      <p:pic>
        <p:nvPicPr>
          <p:cNvPr id="1012" name="Google Shape;1012;p80"/>
          <p:cNvPicPr preferRelativeResize="0"/>
          <p:nvPr/>
        </p:nvPicPr>
        <p:blipFill rotWithShape="1">
          <a:blip r:embed="rId3">
            <a:alphaModFix/>
          </a:blip>
          <a:srcRect b="0" l="0" r="0" t="0"/>
          <a:stretch/>
        </p:blipFill>
        <p:spPr>
          <a:xfrm>
            <a:off x="171625" y="3629375"/>
            <a:ext cx="3615905" cy="568325"/>
          </a:xfrm>
          <a:prstGeom prst="rect">
            <a:avLst/>
          </a:prstGeom>
          <a:noFill/>
          <a:ln>
            <a:noFill/>
          </a:ln>
        </p:spPr>
      </p:pic>
      <p:pic>
        <p:nvPicPr>
          <p:cNvPr id="1013" name="Google Shape;1013;p80"/>
          <p:cNvPicPr preferRelativeResize="0"/>
          <p:nvPr/>
        </p:nvPicPr>
        <p:blipFill rotWithShape="1">
          <a:blip r:embed="rId4">
            <a:alphaModFix/>
          </a:blip>
          <a:srcRect b="0" l="0" r="0" t="0"/>
          <a:stretch/>
        </p:blipFill>
        <p:spPr>
          <a:xfrm>
            <a:off x="393700" y="4864100"/>
            <a:ext cx="4132262" cy="1441450"/>
          </a:xfrm>
          <a:prstGeom prst="rect">
            <a:avLst/>
          </a:prstGeom>
          <a:noFill/>
          <a:ln>
            <a:noFill/>
          </a:ln>
        </p:spPr>
      </p:pic>
      <p:pic>
        <p:nvPicPr>
          <p:cNvPr id="1014" name="Google Shape;1014;p80"/>
          <p:cNvPicPr preferRelativeResize="0"/>
          <p:nvPr/>
        </p:nvPicPr>
        <p:blipFill rotWithShape="1">
          <a:blip r:embed="rId5">
            <a:alphaModFix/>
          </a:blip>
          <a:srcRect b="2211" l="1188" r="1431" t="4886"/>
          <a:stretch/>
        </p:blipFill>
        <p:spPr>
          <a:xfrm>
            <a:off x="4914900" y="4579937"/>
            <a:ext cx="3733800" cy="1811337"/>
          </a:xfrm>
          <a:prstGeom prst="rect">
            <a:avLst/>
          </a:prstGeom>
          <a:noFill/>
          <a:ln>
            <a:noFill/>
          </a:ln>
        </p:spPr>
      </p:pic>
      <p:sp>
        <p:nvSpPr>
          <p:cNvPr id="1015" name="Google Shape;1015;p80"/>
          <p:cNvSpPr txBox="1"/>
          <p:nvPr/>
        </p:nvSpPr>
        <p:spPr>
          <a:xfrm>
            <a:off x="4128425" y="3538325"/>
            <a:ext cx="4814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s-ES" u="none">
                <a:solidFill>
                  <a:srgbClr val="000000"/>
                </a:solidFill>
                <a:latin typeface="Arial"/>
                <a:ea typeface="Arial"/>
                <a:cs typeface="Arial"/>
                <a:sym typeface="Arial"/>
              </a:rPr>
              <a:t>A partir de 15.000 móviles vendidos comenzará a obtener beneficios. </a:t>
            </a:r>
            <a:endParaRPr i="1"/>
          </a:p>
          <a:p>
            <a:pPr indent="0" lvl="0" marL="0" marR="0" rtl="0" algn="l">
              <a:lnSpc>
                <a:spcPct val="100000"/>
              </a:lnSpc>
              <a:spcBef>
                <a:spcPts val="0"/>
              </a:spcBef>
              <a:spcAft>
                <a:spcPts val="0"/>
              </a:spcAft>
              <a:buClr>
                <a:srgbClr val="000000"/>
              </a:buClr>
              <a:buSzPts val="1800"/>
              <a:buFont typeface="Arial"/>
              <a:buNone/>
            </a:pPr>
            <a:r>
              <a:rPr b="0" i="1" lang="es-ES" u="none">
                <a:solidFill>
                  <a:srgbClr val="000000"/>
                </a:solidFill>
                <a:latin typeface="Arial"/>
                <a:ea typeface="Arial"/>
                <a:cs typeface="Arial"/>
                <a:sym typeface="Arial"/>
              </a:rPr>
              <a:t>El punto muerto o Umbral de Rentabilidad es de 15.000 móviles</a:t>
            </a:r>
            <a:endParaRPr i="1"/>
          </a:p>
        </p:txBody>
      </p:sp>
      <p:pic>
        <p:nvPicPr>
          <p:cNvPr id="1016" name="Google Shape;1016;p80"/>
          <p:cNvPicPr preferRelativeResize="0"/>
          <p:nvPr/>
        </p:nvPicPr>
        <p:blipFill rotWithShape="1">
          <a:blip r:embed="rId6">
            <a:alphaModFix/>
          </a:blip>
          <a:srcRect b="0" l="0" r="0" t="0"/>
          <a:stretch/>
        </p:blipFill>
        <p:spPr>
          <a:xfrm>
            <a:off x="4247458" y="2341637"/>
            <a:ext cx="1336186" cy="568325"/>
          </a:xfrm>
          <a:prstGeom prst="rect">
            <a:avLst/>
          </a:prstGeom>
          <a:noFill/>
          <a:ln>
            <a:noFill/>
          </a:ln>
        </p:spPr>
      </p:pic>
      <p:sp>
        <p:nvSpPr>
          <p:cNvPr id="1017" name="Google Shape;1017;p80"/>
          <p:cNvSpPr txBox="1"/>
          <p:nvPr/>
        </p:nvSpPr>
        <p:spPr>
          <a:xfrm>
            <a:off x="302188" y="2145000"/>
            <a:ext cx="2936100" cy="10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600" u="sng">
                <a:solidFill>
                  <a:schemeClr val="dk1"/>
                </a:solidFill>
              </a:rPr>
              <a:t>Solución:</a:t>
            </a:r>
            <a:endParaRPr>
              <a:solidFill>
                <a:schemeClr val="dk1"/>
              </a:solidFill>
            </a:endParaRPr>
          </a:p>
          <a:p>
            <a:pPr indent="0" lvl="0" marL="0" rtl="0" algn="l">
              <a:spcBef>
                <a:spcPts val="0"/>
              </a:spcBef>
              <a:spcAft>
                <a:spcPts val="0"/>
              </a:spcAft>
              <a:buNone/>
            </a:pPr>
            <a:r>
              <a:rPr lang="es-ES" sz="1600">
                <a:solidFill>
                  <a:schemeClr val="dk1"/>
                </a:solidFill>
              </a:rPr>
              <a:t>CF = 750.000 € </a:t>
            </a:r>
            <a:endParaRPr>
              <a:solidFill>
                <a:schemeClr val="dk1"/>
              </a:solidFill>
            </a:endParaRPr>
          </a:p>
          <a:p>
            <a:pPr indent="0" lvl="0" marL="0" rtl="0" algn="l">
              <a:spcBef>
                <a:spcPts val="0"/>
              </a:spcBef>
              <a:spcAft>
                <a:spcPts val="0"/>
              </a:spcAft>
              <a:buNone/>
            </a:pPr>
            <a:r>
              <a:rPr lang="es-ES" sz="1600">
                <a:solidFill>
                  <a:schemeClr val="dk1"/>
                </a:solidFill>
              </a:rPr>
              <a:t>Cvu = 220€          </a:t>
            </a:r>
            <a:endParaRPr>
              <a:solidFill>
                <a:schemeClr val="dk1"/>
              </a:solidFill>
            </a:endParaRPr>
          </a:p>
          <a:p>
            <a:pPr indent="0" lvl="0" marL="0" rtl="0" algn="l">
              <a:spcBef>
                <a:spcPts val="0"/>
              </a:spcBef>
              <a:spcAft>
                <a:spcPts val="0"/>
              </a:spcAft>
              <a:buNone/>
            </a:pPr>
            <a:r>
              <a:rPr lang="es-ES" sz="1600">
                <a:solidFill>
                  <a:schemeClr val="dk1"/>
                </a:solidFill>
              </a:rPr>
              <a:t>p=270€</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par>
                                <p:cTn fill="hold" nodeType="with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1000"/>
                                        <p:tgtEl>
                                          <p:spTgt spid="10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81"/>
          <p:cNvSpPr/>
          <p:nvPr/>
        </p:nvSpPr>
        <p:spPr>
          <a:xfrm>
            <a:off x="914400" y="184150"/>
            <a:ext cx="6276300" cy="7161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None/>
            </a:pPr>
            <a:r>
              <a:rPr lang="es-ES" sz="3200">
                <a:solidFill>
                  <a:srgbClr val="FFFFFF"/>
                </a:solidFill>
              </a:rPr>
              <a:t>Fijación del precio</a:t>
            </a:r>
            <a:endParaRPr sz="3200">
              <a:solidFill>
                <a:srgbClr val="FFFFFF"/>
              </a:solidFill>
            </a:endParaRPr>
          </a:p>
        </p:txBody>
      </p:sp>
      <p:sp>
        <p:nvSpPr>
          <p:cNvPr id="1024" name="Google Shape;1024;p81"/>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025" name="Google Shape;1025;p81"/>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026" name="Google Shape;1026;p81"/>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027" name="Google Shape;1027;p81"/>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sp>
        <p:nvSpPr>
          <p:cNvPr id="1028" name="Google Shape;1028;p81"/>
          <p:cNvSpPr txBox="1"/>
          <p:nvPr/>
        </p:nvSpPr>
        <p:spPr>
          <a:xfrm>
            <a:off x="1166587" y="1094112"/>
            <a:ext cx="8534400" cy="52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s-ES" sz="2400">
                <a:solidFill>
                  <a:srgbClr val="000000"/>
                </a:solidFill>
              </a:rPr>
              <a:t>¿Qué métodos existen para el cálculo del precio?</a:t>
            </a:r>
            <a:endParaRPr sz="2400">
              <a:solidFill>
                <a:srgbClr val="000000"/>
              </a:solidFill>
            </a:endParaRPr>
          </a:p>
        </p:txBody>
      </p:sp>
      <p:sp>
        <p:nvSpPr>
          <p:cNvPr id="1029" name="Google Shape;1029;p81"/>
          <p:cNvSpPr txBox="1"/>
          <p:nvPr/>
        </p:nvSpPr>
        <p:spPr>
          <a:xfrm>
            <a:off x="83903" y="1837050"/>
            <a:ext cx="8847900" cy="3286200"/>
          </a:xfrm>
          <a:prstGeom prst="rect">
            <a:avLst/>
          </a:prstGeom>
          <a:noFill/>
          <a:ln>
            <a:noFill/>
          </a:ln>
        </p:spPr>
        <p:txBody>
          <a:bodyPr anchorCtr="0" anchor="t" bIns="45700" lIns="91425" spcFirstLastPara="1" rIns="91425" wrap="square" tIns="45700">
            <a:noAutofit/>
          </a:bodyPr>
          <a:lstStyle/>
          <a:p>
            <a:pPr indent="-457200" lvl="0" marL="457200" rtl="0" algn="just">
              <a:spcBef>
                <a:spcPts val="0"/>
              </a:spcBef>
              <a:spcAft>
                <a:spcPts val="0"/>
              </a:spcAft>
              <a:buClr>
                <a:srgbClr val="A6A6A6"/>
              </a:buClr>
              <a:buSzPts val="2000"/>
              <a:buAutoNum type="arabicPeriod" startAt="2"/>
            </a:pPr>
            <a:r>
              <a:rPr b="1" lang="es-ES" sz="2000">
                <a:solidFill>
                  <a:srgbClr val="000000"/>
                </a:solidFill>
              </a:rPr>
              <a:t>Basados en la competencia: </a:t>
            </a:r>
            <a:r>
              <a:rPr lang="es-ES" sz="2000">
                <a:solidFill>
                  <a:srgbClr val="000000"/>
                </a:solidFill>
              </a:rPr>
              <a:t>toman en consideración a un competidor o conjunto de competidores, quizás teniendo en cuenta al líder en precios </a:t>
            </a:r>
            <a:endParaRPr sz="2400">
              <a:solidFill>
                <a:srgbClr val="000000"/>
              </a:solidFill>
            </a:endParaRPr>
          </a:p>
        </p:txBody>
      </p:sp>
      <p:pic>
        <p:nvPicPr>
          <p:cNvPr id="1030" name="Google Shape;1030;p81"/>
          <p:cNvPicPr preferRelativeResize="0"/>
          <p:nvPr/>
        </p:nvPicPr>
        <p:blipFill rotWithShape="1">
          <a:blip r:embed="rId3">
            <a:alphaModFix/>
          </a:blip>
          <a:srcRect b="0" l="0" r="0" t="0"/>
          <a:stretch/>
        </p:blipFill>
        <p:spPr>
          <a:xfrm>
            <a:off x="0" y="2852375"/>
            <a:ext cx="9144000" cy="3541700"/>
          </a:xfrm>
          <a:prstGeom prst="rect">
            <a:avLst/>
          </a:prstGeom>
          <a:noFill/>
          <a:ln>
            <a:noFill/>
          </a:ln>
        </p:spPr>
      </p:pic>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82"/>
          <p:cNvSpPr/>
          <p:nvPr/>
        </p:nvSpPr>
        <p:spPr>
          <a:xfrm>
            <a:off x="914400" y="184150"/>
            <a:ext cx="6276300" cy="7161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None/>
            </a:pPr>
            <a:r>
              <a:rPr lang="es-ES" sz="3200">
                <a:solidFill>
                  <a:srgbClr val="FFFFFF"/>
                </a:solidFill>
              </a:rPr>
              <a:t>Fijación del precio</a:t>
            </a:r>
            <a:endParaRPr sz="3200">
              <a:solidFill>
                <a:srgbClr val="FFFFFF"/>
              </a:solidFill>
            </a:endParaRPr>
          </a:p>
        </p:txBody>
      </p:sp>
      <p:sp>
        <p:nvSpPr>
          <p:cNvPr id="1037" name="Google Shape;1037;p82"/>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038" name="Google Shape;1038;p82"/>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039" name="Google Shape;1039;p82"/>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040" name="Google Shape;1040;p82"/>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sp>
        <p:nvSpPr>
          <p:cNvPr id="1041" name="Google Shape;1041;p82"/>
          <p:cNvSpPr txBox="1"/>
          <p:nvPr/>
        </p:nvSpPr>
        <p:spPr>
          <a:xfrm>
            <a:off x="966262" y="1246962"/>
            <a:ext cx="8534400" cy="52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s-ES" sz="2400">
                <a:solidFill>
                  <a:srgbClr val="000000"/>
                </a:solidFill>
              </a:rPr>
              <a:t>¿Qué métodos existen para el cálculo del precio?</a:t>
            </a:r>
            <a:endParaRPr sz="2400">
              <a:solidFill>
                <a:srgbClr val="000000"/>
              </a:solidFill>
            </a:endParaRPr>
          </a:p>
        </p:txBody>
      </p:sp>
      <p:sp>
        <p:nvSpPr>
          <p:cNvPr id="1042" name="Google Shape;1042;p82"/>
          <p:cNvSpPr txBox="1"/>
          <p:nvPr/>
        </p:nvSpPr>
        <p:spPr>
          <a:xfrm>
            <a:off x="177275" y="2004200"/>
            <a:ext cx="8813700" cy="924000"/>
          </a:xfrm>
          <a:prstGeom prst="rect">
            <a:avLst/>
          </a:prstGeom>
          <a:solidFill>
            <a:srgbClr val="FFFFFF"/>
          </a:solidFill>
          <a:ln>
            <a:noFill/>
          </a:ln>
        </p:spPr>
        <p:txBody>
          <a:bodyPr anchorCtr="0" anchor="t" bIns="45700" lIns="91425" spcFirstLastPara="1" rIns="91425" wrap="square" tIns="45700">
            <a:noAutofit/>
          </a:bodyPr>
          <a:lstStyle/>
          <a:p>
            <a:pPr indent="-457200" lvl="0" marL="457200" marR="0" rtl="0" algn="just">
              <a:lnSpc>
                <a:spcPct val="100000"/>
              </a:lnSpc>
              <a:spcBef>
                <a:spcPts val="0"/>
              </a:spcBef>
              <a:spcAft>
                <a:spcPts val="0"/>
              </a:spcAft>
              <a:buClr>
                <a:srgbClr val="8D8D8D"/>
              </a:buClr>
              <a:buSzPts val="1800"/>
              <a:buFont typeface="Arial"/>
              <a:buAutoNum type="arabicPeriod" startAt="3"/>
            </a:pPr>
            <a:r>
              <a:rPr b="1" i="0" lang="es-ES" sz="1800" u="none">
                <a:solidFill>
                  <a:srgbClr val="000000"/>
                </a:solidFill>
                <a:latin typeface="Arial"/>
                <a:ea typeface="Arial"/>
                <a:cs typeface="Arial"/>
                <a:sym typeface="Arial"/>
              </a:rPr>
              <a:t>Basados en el mercado o la demanda: </a:t>
            </a:r>
            <a:r>
              <a:rPr b="0" i="0" lang="es-ES" sz="1800" u="none">
                <a:solidFill>
                  <a:srgbClr val="000000"/>
                </a:solidFill>
                <a:latin typeface="Arial"/>
                <a:ea typeface="Arial"/>
                <a:cs typeface="Arial"/>
                <a:sym typeface="Arial"/>
              </a:rPr>
              <a:t>según el comportamiento del mercado o la demanda, según las utilidades que percibe el cliente, el comportamiento del consumidor, etc., todo ello en un marco de elasticidad de la demanda.</a:t>
            </a:r>
            <a:endParaRPr/>
          </a:p>
        </p:txBody>
      </p:sp>
      <p:sp>
        <p:nvSpPr>
          <p:cNvPr id="1043" name="Google Shape;1043;p82"/>
          <p:cNvSpPr txBox="1"/>
          <p:nvPr/>
        </p:nvSpPr>
        <p:spPr>
          <a:xfrm>
            <a:off x="464864" y="3064650"/>
            <a:ext cx="8526000" cy="2546400"/>
          </a:xfrm>
          <a:prstGeom prst="rect">
            <a:avLst/>
          </a:prstGeom>
          <a:solidFill>
            <a:srgbClr val="FFFFFF"/>
          </a:solidFill>
          <a:ln>
            <a:noFill/>
          </a:ln>
        </p:spPr>
        <p:txBody>
          <a:bodyPr anchorCtr="0" anchor="t" bIns="45700" lIns="91425" spcFirstLastPara="1" rIns="91425" wrap="square" tIns="45700">
            <a:noAutofit/>
          </a:bodyPr>
          <a:lstStyle/>
          <a:p>
            <a:pPr indent="0" lvl="0" marL="0" rtl="0" algn="just">
              <a:spcBef>
                <a:spcPts val="0"/>
              </a:spcBef>
              <a:spcAft>
                <a:spcPts val="0"/>
              </a:spcAft>
              <a:buNone/>
            </a:pPr>
            <a:r>
              <a:rPr lang="es-ES" sz="1800">
                <a:solidFill>
                  <a:srgbClr val="000000"/>
                </a:solidFill>
              </a:rPr>
              <a:t>Ejemplo: la </a:t>
            </a:r>
            <a:r>
              <a:rPr b="1" i="1" lang="es-ES" sz="1800">
                <a:solidFill>
                  <a:srgbClr val="000000"/>
                </a:solidFill>
              </a:rPr>
              <a:t>percepción Calidad – Precio:</a:t>
            </a:r>
            <a:endParaRPr b="1" i="1" sz="1800">
              <a:solidFill>
                <a:srgbClr val="000000"/>
              </a:solidFill>
            </a:endParaRPr>
          </a:p>
          <a:p>
            <a:pPr indent="-114300" lvl="0" marL="0" rtl="0" algn="just">
              <a:spcBef>
                <a:spcPts val="2000"/>
              </a:spcBef>
              <a:spcAft>
                <a:spcPts val="0"/>
              </a:spcAft>
              <a:buClr>
                <a:srgbClr val="A6A6A6"/>
              </a:buClr>
              <a:buSzPts val="1800"/>
              <a:buChar char="•"/>
            </a:pPr>
            <a:r>
              <a:rPr lang="es-ES" sz="1800">
                <a:solidFill>
                  <a:srgbClr val="000000"/>
                </a:solidFill>
              </a:rPr>
              <a:t>Ciertos productos se encuentran sometidos a "</a:t>
            </a:r>
            <a:r>
              <a:rPr b="1" lang="es-ES" sz="1800">
                <a:solidFill>
                  <a:srgbClr val="000000"/>
                </a:solidFill>
              </a:rPr>
              <a:t>precios mínimos</a:t>
            </a:r>
            <a:r>
              <a:rPr lang="es-ES" sz="1800">
                <a:solidFill>
                  <a:srgbClr val="000000"/>
                </a:solidFill>
              </a:rPr>
              <a:t>", por debajo de los cuales los consumidores los asocian a una baja calidad y no los adquieren, y a "</a:t>
            </a:r>
            <a:r>
              <a:rPr b="1" lang="es-ES" sz="1800">
                <a:solidFill>
                  <a:srgbClr val="000000"/>
                </a:solidFill>
              </a:rPr>
              <a:t>precios máximos</a:t>
            </a:r>
            <a:r>
              <a:rPr lang="es-ES" sz="1800">
                <a:solidFill>
                  <a:srgbClr val="000000"/>
                </a:solidFill>
              </a:rPr>
              <a:t>", por encima de los cuales no se compran por ser considerados excesivamente caros. </a:t>
            </a:r>
            <a:endParaRPr sz="1800">
              <a:solidFill>
                <a:srgbClr val="000000"/>
              </a:solidFill>
            </a:endParaRPr>
          </a:p>
          <a:p>
            <a:pPr indent="-114300" lvl="0" marL="0" rtl="0" algn="just">
              <a:spcBef>
                <a:spcPts val="2000"/>
              </a:spcBef>
              <a:spcAft>
                <a:spcPts val="0"/>
              </a:spcAft>
              <a:buClr>
                <a:srgbClr val="A6A6A6"/>
              </a:buClr>
              <a:buSzPts val="1800"/>
              <a:buChar char="•"/>
            </a:pPr>
            <a:r>
              <a:rPr lang="es-ES" sz="1800">
                <a:solidFill>
                  <a:srgbClr val="000000"/>
                </a:solidFill>
              </a:rPr>
              <a:t>El </a:t>
            </a:r>
            <a:r>
              <a:rPr b="1" lang="es-ES" sz="1800">
                <a:solidFill>
                  <a:srgbClr val="000000"/>
                </a:solidFill>
              </a:rPr>
              <a:t>precio óptimo </a:t>
            </a:r>
            <a:r>
              <a:rPr lang="es-ES" sz="1800">
                <a:solidFill>
                  <a:srgbClr val="000000"/>
                </a:solidFill>
              </a:rPr>
              <a:t>es aquel para el cual el producto es aceptado por el mayor número de consumidores</a:t>
            </a:r>
            <a:endParaRPr sz="1800">
              <a:solidFill>
                <a:srgbClr val="000000"/>
              </a:solidFill>
            </a:endParaRPr>
          </a:p>
        </p:txBody>
      </p:sp>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83"/>
          <p:cNvSpPr/>
          <p:nvPr/>
        </p:nvSpPr>
        <p:spPr>
          <a:xfrm>
            <a:off x="914400" y="184150"/>
            <a:ext cx="6276300" cy="7161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None/>
            </a:pPr>
            <a:r>
              <a:rPr lang="es-ES" sz="3200">
                <a:solidFill>
                  <a:srgbClr val="FFFFFF"/>
                </a:solidFill>
              </a:rPr>
              <a:t>Fijación del precio</a:t>
            </a:r>
            <a:endParaRPr sz="3200">
              <a:solidFill>
                <a:srgbClr val="FFFFFF"/>
              </a:solidFill>
            </a:endParaRPr>
          </a:p>
        </p:txBody>
      </p:sp>
      <p:sp>
        <p:nvSpPr>
          <p:cNvPr id="1050" name="Google Shape;1050;p83"/>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051" name="Google Shape;1051;p83"/>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052" name="Google Shape;1052;p83"/>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053" name="Google Shape;1053;p83"/>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pic>
        <p:nvPicPr>
          <p:cNvPr id="1054" name="Google Shape;1054;p83"/>
          <p:cNvPicPr preferRelativeResize="0"/>
          <p:nvPr/>
        </p:nvPicPr>
        <p:blipFill rotWithShape="1">
          <a:blip r:embed="rId3">
            <a:alphaModFix/>
          </a:blip>
          <a:srcRect b="0" l="0" r="0" t="0"/>
          <a:stretch/>
        </p:blipFill>
        <p:spPr>
          <a:xfrm>
            <a:off x="4077562" y="3580562"/>
            <a:ext cx="5006976" cy="2297112"/>
          </a:xfrm>
          <a:prstGeom prst="rect">
            <a:avLst/>
          </a:prstGeom>
          <a:noFill/>
          <a:ln>
            <a:noFill/>
          </a:ln>
        </p:spPr>
      </p:pic>
      <p:sp>
        <p:nvSpPr>
          <p:cNvPr id="1055" name="Google Shape;1055;p83"/>
          <p:cNvSpPr txBox="1"/>
          <p:nvPr/>
        </p:nvSpPr>
        <p:spPr>
          <a:xfrm>
            <a:off x="117825" y="1065750"/>
            <a:ext cx="8814000" cy="771300"/>
          </a:xfrm>
          <a:prstGeom prst="rect">
            <a:avLst/>
          </a:prstGeom>
          <a:noFill/>
          <a:ln>
            <a:noFill/>
          </a:ln>
        </p:spPr>
        <p:txBody>
          <a:bodyPr anchorCtr="0" anchor="t" bIns="45700" lIns="91425" spcFirstLastPara="1" rIns="91425" wrap="square" tIns="45700">
            <a:noAutofit/>
          </a:bodyPr>
          <a:lstStyle/>
          <a:p>
            <a:pPr indent="-260350" lvl="0" marL="273050" rtl="0" algn="just">
              <a:spcBef>
                <a:spcPts val="0"/>
              </a:spcBef>
              <a:spcAft>
                <a:spcPts val="0"/>
              </a:spcAft>
              <a:buClr>
                <a:srgbClr val="A6A6A6"/>
              </a:buClr>
              <a:buSzPts val="1800"/>
              <a:buChar char="•"/>
            </a:pPr>
            <a:r>
              <a:rPr b="1" lang="es-ES" sz="1800">
                <a:solidFill>
                  <a:srgbClr val="000000"/>
                </a:solidFill>
              </a:rPr>
              <a:t>La “elasticidad de la demanda” o “elasticidad-precio”:</a:t>
            </a:r>
            <a:r>
              <a:rPr lang="es-ES" sz="1800">
                <a:solidFill>
                  <a:srgbClr val="000000"/>
                </a:solidFill>
              </a:rPr>
              <a:t> el cambio porcentual en la cantidad demandada, dividido por el cambio porcentual en el precio</a:t>
            </a:r>
            <a:endParaRPr sz="1800">
              <a:solidFill>
                <a:srgbClr val="000000"/>
              </a:solidFill>
            </a:endParaRPr>
          </a:p>
          <a:p>
            <a:pPr indent="-273050" lvl="0" marL="273050" rtl="0" algn="ctr">
              <a:lnSpc>
                <a:spcPct val="115000"/>
              </a:lnSpc>
              <a:spcBef>
                <a:spcPts val="500"/>
              </a:spcBef>
              <a:spcAft>
                <a:spcPts val="0"/>
              </a:spcAft>
              <a:buNone/>
            </a:pPr>
            <a:r>
              <a:t/>
            </a:r>
            <a:endParaRPr sz="1800">
              <a:solidFill>
                <a:srgbClr val="000000"/>
              </a:solidFill>
              <a:latin typeface="Calibri"/>
              <a:ea typeface="Calibri"/>
              <a:cs typeface="Calibri"/>
              <a:sym typeface="Calibri"/>
            </a:endParaRPr>
          </a:p>
          <a:p>
            <a:pPr indent="-215900" lvl="0" marL="273050" rtl="0" algn="l">
              <a:lnSpc>
                <a:spcPct val="90000"/>
              </a:lnSpc>
              <a:spcBef>
                <a:spcPts val="3200"/>
              </a:spcBef>
              <a:spcAft>
                <a:spcPts val="0"/>
              </a:spcAft>
              <a:buNone/>
            </a:pPr>
            <a:r>
              <a:t/>
            </a:r>
            <a:endParaRPr sz="1800">
              <a:solidFill>
                <a:srgbClr val="000000"/>
              </a:solidFill>
              <a:latin typeface="Calibri"/>
              <a:ea typeface="Calibri"/>
              <a:cs typeface="Calibri"/>
              <a:sym typeface="Calibri"/>
            </a:endParaRPr>
          </a:p>
        </p:txBody>
      </p:sp>
      <p:pic>
        <p:nvPicPr>
          <p:cNvPr id="1056" name="Google Shape;1056;p83"/>
          <p:cNvPicPr preferRelativeResize="0"/>
          <p:nvPr/>
        </p:nvPicPr>
        <p:blipFill rotWithShape="1">
          <a:blip r:embed="rId4">
            <a:alphaModFix/>
          </a:blip>
          <a:srcRect b="0" l="0" r="0" t="0"/>
          <a:stretch/>
        </p:blipFill>
        <p:spPr>
          <a:xfrm>
            <a:off x="1404937" y="1819025"/>
            <a:ext cx="6334124" cy="1060450"/>
          </a:xfrm>
          <a:prstGeom prst="rect">
            <a:avLst/>
          </a:prstGeom>
          <a:noFill/>
          <a:ln>
            <a:noFill/>
          </a:ln>
        </p:spPr>
      </p:pic>
      <p:pic>
        <p:nvPicPr>
          <p:cNvPr id="1057" name="Google Shape;1057;p83"/>
          <p:cNvPicPr preferRelativeResize="0"/>
          <p:nvPr/>
        </p:nvPicPr>
        <p:blipFill rotWithShape="1">
          <a:blip r:embed="rId5">
            <a:alphaModFix/>
          </a:blip>
          <a:srcRect b="0" l="0" r="0" t="0"/>
          <a:stretch/>
        </p:blipFill>
        <p:spPr>
          <a:xfrm>
            <a:off x="56425" y="3166225"/>
            <a:ext cx="4041775" cy="2533650"/>
          </a:xfrm>
          <a:prstGeom prst="rect">
            <a:avLst/>
          </a:prstGeom>
          <a:noFill/>
          <a:ln>
            <a:noFill/>
          </a:ln>
        </p:spPr>
      </p:pic>
      <p:sp>
        <p:nvSpPr>
          <p:cNvPr id="1058" name="Google Shape;1058;p83"/>
          <p:cNvSpPr txBox="1"/>
          <p:nvPr/>
        </p:nvSpPr>
        <p:spPr>
          <a:xfrm>
            <a:off x="2653575" y="3140825"/>
            <a:ext cx="4278300" cy="2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s-ES" sz="1200" u="none">
                <a:solidFill>
                  <a:srgbClr val="000000"/>
                </a:solidFill>
                <a:latin typeface="Arial"/>
                <a:ea typeface="Arial"/>
                <a:cs typeface="Arial"/>
                <a:sym typeface="Arial"/>
              </a:rPr>
              <a:t>:calcular la Elasticidad en el punto “A” (demanda lineal)</a:t>
            </a:r>
            <a:endParaRPr/>
          </a:p>
        </p:txBody>
      </p:sp>
      <p:sp>
        <p:nvSpPr>
          <p:cNvPr id="1059" name="Google Shape;1059;p83"/>
          <p:cNvSpPr txBox="1"/>
          <p:nvPr/>
        </p:nvSpPr>
        <p:spPr>
          <a:xfrm>
            <a:off x="4557550" y="6168912"/>
            <a:ext cx="3243300" cy="460500"/>
          </a:xfrm>
          <a:prstGeom prst="rect">
            <a:avLst/>
          </a:prstGeom>
          <a:solidFill>
            <a:srgbClr val="FFFFFF"/>
          </a:solidFill>
          <a:ln cap="flat" cmpd="sng" w="12700">
            <a:solidFill>
              <a:srgbClr val="BB2B35"/>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s-ES" sz="1200" u="none">
                <a:solidFill>
                  <a:srgbClr val="000000"/>
                </a:solidFill>
                <a:latin typeface="Arial"/>
                <a:ea typeface="Arial"/>
                <a:cs typeface="Arial"/>
                <a:sym typeface="Arial"/>
              </a:rPr>
              <a:t>Calcular la Elasticidad en el punto “A” </a:t>
            </a:r>
            <a:endParaRPr/>
          </a:p>
          <a:p>
            <a:pPr indent="0" lvl="0" marL="0" marR="0" rtl="0" algn="l">
              <a:lnSpc>
                <a:spcPct val="100000"/>
              </a:lnSpc>
              <a:spcBef>
                <a:spcPts val="0"/>
              </a:spcBef>
              <a:spcAft>
                <a:spcPts val="0"/>
              </a:spcAft>
              <a:buClr>
                <a:srgbClr val="000000"/>
              </a:buClr>
              <a:buSzPts val="1200"/>
              <a:buFont typeface="Arial"/>
              <a:buNone/>
            </a:pPr>
            <a:r>
              <a:rPr b="1" i="0" lang="es-ES" sz="1200" u="none">
                <a:solidFill>
                  <a:srgbClr val="000000"/>
                </a:solidFill>
                <a:latin typeface="Arial"/>
                <a:ea typeface="Arial"/>
                <a:cs typeface="Arial"/>
                <a:sym typeface="Arial"/>
              </a:rPr>
              <a:t>Exige tomar como referencia el punto “B”</a:t>
            </a:r>
            <a:endParaRPr/>
          </a:p>
        </p:txBody>
      </p:sp>
      <p:cxnSp>
        <p:nvCxnSpPr>
          <p:cNvPr id="1060" name="Google Shape;1060;p83"/>
          <p:cNvCxnSpPr>
            <a:stCxn id="1059" idx="0"/>
          </p:cNvCxnSpPr>
          <p:nvPr/>
        </p:nvCxnSpPr>
        <p:spPr>
          <a:xfrm rot="10800000">
            <a:off x="6174400" y="5722212"/>
            <a:ext cx="4800" cy="446700"/>
          </a:xfrm>
          <a:prstGeom prst="straightConnector1">
            <a:avLst/>
          </a:prstGeom>
          <a:noFill/>
          <a:ln cap="flat" cmpd="sng" w="9525">
            <a:solidFill>
              <a:srgbClr val="BB2B35"/>
            </a:solidFill>
            <a:prstDash val="solid"/>
            <a:miter lim="800000"/>
            <a:headEnd len="med" w="med" type="none"/>
            <a:tailEnd len="med" w="med" type="triangle"/>
          </a:ln>
        </p:spPr>
      </p:cxnSp>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Google Shape;1066;p84"/>
          <p:cNvSpPr/>
          <p:nvPr/>
        </p:nvSpPr>
        <p:spPr>
          <a:xfrm>
            <a:off x="914400" y="184150"/>
            <a:ext cx="6276300" cy="716100"/>
          </a:xfrm>
          <a:prstGeom prst="rect">
            <a:avLst/>
          </a:prstGeom>
          <a:noFill/>
          <a:ln>
            <a:noFill/>
          </a:ln>
        </p:spPr>
        <p:txBody>
          <a:bodyPr anchorCtr="0" anchor="ctr" bIns="44450" lIns="90475" spcFirstLastPara="1" rIns="90475" wrap="square" tIns="44450">
            <a:noAutofit/>
          </a:bodyPr>
          <a:lstStyle/>
          <a:p>
            <a:pPr indent="0" lvl="0" marL="0" marR="0" rtl="0" algn="ctr">
              <a:spcBef>
                <a:spcPts val="0"/>
              </a:spcBef>
              <a:spcAft>
                <a:spcPts val="0"/>
              </a:spcAft>
              <a:buNone/>
            </a:pPr>
            <a:r>
              <a:rPr lang="es-ES" sz="3200">
                <a:solidFill>
                  <a:srgbClr val="FFFFFF"/>
                </a:solidFill>
              </a:rPr>
              <a:t>Fijación del precio</a:t>
            </a:r>
            <a:endParaRPr sz="3200">
              <a:solidFill>
                <a:srgbClr val="FFFFFF"/>
              </a:solidFill>
            </a:endParaRPr>
          </a:p>
        </p:txBody>
      </p:sp>
      <p:sp>
        <p:nvSpPr>
          <p:cNvPr id="1067" name="Google Shape;1067;p84"/>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068" name="Google Shape;1068;p84"/>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069" name="Google Shape;1069;p84"/>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070" name="Google Shape;1070;p84"/>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sp>
        <p:nvSpPr>
          <p:cNvPr id="1071" name="Google Shape;1071;p84"/>
          <p:cNvSpPr txBox="1"/>
          <p:nvPr/>
        </p:nvSpPr>
        <p:spPr>
          <a:xfrm>
            <a:off x="77225" y="1260475"/>
            <a:ext cx="8996400" cy="3687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s-ES" sz="2000">
                <a:solidFill>
                  <a:srgbClr val="000000"/>
                </a:solidFill>
              </a:rPr>
              <a:t>Si calculamos la elasticidad en todos los puntos nos quedaría:</a:t>
            </a:r>
            <a:endParaRPr sz="2400">
              <a:solidFill>
                <a:srgbClr val="000000"/>
              </a:solidFill>
            </a:endParaRPr>
          </a:p>
          <a:p>
            <a:pPr indent="0" lvl="0" marL="0" rtl="0" algn="l">
              <a:spcBef>
                <a:spcPts val="2000"/>
              </a:spcBef>
              <a:spcAft>
                <a:spcPts val="0"/>
              </a:spcAft>
              <a:buNone/>
            </a:pPr>
            <a:r>
              <a:t/>
            </a:r>
            <a:endParaRPr sz="2000"/>
          </a:p>
          <a:p>
            <a:pPr indent="0" lvl="0" marL="0" rtl="0" algn="l">
              <a:spcBef>
                <a:spcPts val="2000"/>
              </a:spcBef>
              <a:spcAft>
                <a:spcPts val="0"/>
              </a:spcAft>
              <a:buNone/>
            </a:pPr>
            <a:r>
              <a:rPr lang="es-ES" sz="2000">
                <a:solidFill>
                  <a:srgbClr val="000000"/>
                </a:solidFill>
              </a:rPr>
              <a:t>Elasticidad</a:t>
            </a:r>
            <a:endParaRPr sz="2400">
              <a:solidFill>
                <a:srgbClr val="000000"/>
              </a:solidFill>
            </a:endParaRPr>
          </a:p>
          <a:p>
            <a:pPr indent="0" lvl="0" marL="0" rtl="0" algn="l">
              <a:spcBef>
                <a:spcPts val="0"/>
              </a:spcBef>
              <a:spcAft>
                <a:spcPts val="0"/>
              </a:spcAft>
              <a:buNone/>
            </a:pPr>
            <a:r>
              <a:rPr lang="es-ES" sz="2000" u="sng">
                <a:solidFill>
                  <a:srgbClr val="000000"/>
                </a:solidFill>
              </a:rPr>
              <a:t>Punto A </a:t>
            </a:r>
            <a:r>
              <a:rPr lang="es-ES" sz="2000">
                <a:solidFill>
                  <a:srgbClr val="000000"/>
                </a:solidFill>
              </a:rPr>
              <a:t>(entre A y B) = 0</a:t>
            </a:r>
            <a:endParaRPr sz="2400">
              <a:solidFill>
                <a:srgbClr val="000000"/>
              </a:solidFill>
            </a:endParaRPr>
          </a:p>
          <a:p>
            <a:pPr indent="0" lvl="0" marL="0" rtl="0" algn="l">
              <a:spcBef>
                <a:spcPts val="0"/>
              </a:spcBef>
              <a:spcAft>
                <a:spcPts val="0"/>
              </a:spcAft>
              <a:buNone/>
            </a:pPr>
            <a:r>
              <a:rPr lang="es-ES" sz="2000" u="sng">
                <a:solidFill>
                  <a:srgbClr val="000000"/>
                </a:solidFill>
              </a:rPr>
              <a:t>Punto B </a:t>
            </a:r>
            <a:r>
              <a:rPr lang="es-ES" sz="2000">
                <a:solidFill>
                  <a:srgbClr val="000000"/>
                </a:solidFill>
              </a:rPr>
              <a:t>(entre B y C)= -0,2</a:t>
            </a:r>
            <a:endParaRPr sz="2400">
              <a:solidFill>
                <a:srgbClr val="000000"/>
              </a:solidFill>
            </a:endParaRPr>
          </a:p>
          <a:p>
            <a:pPr indent="0" lvl="0" marL="0" rtl="0" algn="l">
              <a:spcBef>
                <a:spcPts val="0"/>
              </a:spcBef>
              <a:spcAft>
                <a:spcPts val="0"/>
              </a:spcAft>
              <a:buNone/>
            </a:pPr>
            <a:r>
              <a:rPr lang="es-ES" sz="2000" u="sng">
                <a:solidFill>
                  <a:srgbClr val="000000"/>
                </a:solidFill>
              </a:rPr>
              <a:t>Punto C </a:t>
            </a:r>
            <a:r>
              <a:rPr lang="es-ES" sz="2000">
                <a:solidFill>
                  <a:srgbClr val="000000"/>
                </a:solidFill>
              </a:rPr>
              <a:t>(entre C y D)= -0,5</a:t>
            </a:r>
            <a:endParaRPr sz="2400">
              <a:solidFill>
                <a:srgbClr val="000000"/>
              </a:solidFill>
            </a:endParaRPr>
          </a:p>
          <a:p>
            <a:pPr indent="0" lvl="0" marL="0" rtl="0" algn="l">
              <a:spcBef>
                <a:spcPts val="0"/>
              </a:spcBef>
              <a:spcAft>
                <a:spcPts val="0"/>
              </a:spcAft>
              <a:buNone/>
            </a:pPr>
            <a:r>
              <a:rPr lang="es-ES" sz="2000" u="sng">
                <a:solidFill>
                  <a:srgbClr val="000000"/>
                </a:solidFill>
              </a:rPr>
              <a:t>Punto D </a:t>
            </a:r>
            <a:r>
              <a:rPr lang="es-ES" sz="2000">
                <a:solidFill>
                  <a:srgbClr val="000000"/>
                </a:solidFill>
              </a:rPr>
              <a:t>(entre D y E)= -1</a:t>
            </a:r>
            <a:endParaRPr sz="2400">
              <a:solidFill>
                <a:srgbClr val="000000"/>
              </a:solidFill>
            </a:endParaRPr>
          </a:p>
          <a:p>
            <a:pPr indent="0" lvl="0" marL="0" rtl="0" algn="l">
              <a:spcBef>
                <a:spcPts val="0"/>
              </a:spcBef>
              <a:spcAft>
                <a:spcPts val="0"/>
              </a:spcAft>
              <a:buNone/>
            </a:pPr>
            <a:r>
              <a:rPr lang="es-ES" sz="2000" u="sng">
                <a:solidFill>
                  <a:srgbClr val="000000"/>
                </a:solidFill>
              </a:rPr>
              <a:t>Punto E </a:t>
            </a:r>
            <a:r>
              <a:rPr lang="es-ES" sz="2000">
                <a:solidFill>
                  <a:srgbClr val="000000"/>
                </a:solidFill>
              </a:rPr>
              <a:t>(entre E y F)= -2</a:t>
            </a:r>
            <a:endParaRPr sz="2400">
              <a:solidFill>
                <a:srgbClr val="000000"/>
              </a:solidFill>
            </a:endParaRPr>
          </a:p>
          <a:p>
            <a:pPr indent="0" lvl="0" marL="0" rtl="0" algn="l">
              <a:spcBef>
                <a:spcPts val="0"/>
              </a:spcBef>
              <a:spcAft>
                <a:spcPts val="0"/>
              </a:spcAft>
              <a:buNone/>
            </a:pPr>
            <a:r>
              <a:rPr lang="es-ES" sz="2000" u="sng">
                <a:solidFill>
                  <a:srgbClr val="000000"/>
                </a:solidFill>
              </a:rPr>
              <a:t>Punto F </a:t>
            </a:r>
            <a:r>
              <a:rPr lang="es-ES" sz="2000">
                <a:solidFill>
                  <a:srgbClr val="000000"/>
                </a:solidFill>
              </a:rPr>
              <a:t>(entre F y G)= -5</a:t>
            </a:r>
            <a:endParaRPr sz="2400">
              <a:solidFill>
                <a:srgbClr val="000000"/>
              </a:solidFill>
            </a:endParaRPr>
          </a:p>
          <a:p>
            <a:pPr indent="0" lvl="0" marL="0" rtl="0" algn="l">
              <a:spcBef>
                <a:spcPts val="0"/>
              </a:spcBef>
              <a:spcAft>
                <a:spcPts val="0"/>
              </a:spcAft>
              <a:buNone/>
            </a:pPr>
            <a:r>
              <a:rPr lang="es-ES" sz="2000" u="sng">
                <a:solidFill>
                  <a:srgbClr val="000000"/>
                </a:solidFill>
              </a:rPr>
              <a:t>Punto G </a:t>
            </a:r>
            <a:r>
              <a:rPr lang="es-ES" sz="2000">
                <a:solidFill>
                  <a:srgbClr val="000000"/>
                </a:solidFill>
              </a:rPr>
              <a:t>(entre G y F)= </a:t>
            </a:r>
            <a:endParaRPr sz="2400">
              <a:solidFill>
                <a:srgbClr val="000000"/>
              </a:solidFill>
            </a:endParaRPr>
          </a:p>
          <a:p>
            <a:pPr indent="-146050" lvl="0" marL="273050" rtl="0" algn="l">
              <a:lnSpc>
                <a:spcPct val="90000"/>
              </a:lnSpc>
              <a:spcBef>
                <a:spcPts val="2200"/>
              </a:spcBef>
              <a:spcAft>
                <a:spcPts val="0"/>
              </a:spcAft>
              <a:buNone/>
            </a:pPr>
            <a:r>
              <a:t/>
            </a:r>
            <a:endParaRPr sz="2000">
              <a:solidFill>
                <a:srgbClr val="000000"/>
              </a:solidFill>
            </a:endParaRPr>
          </a:p>
        </p:txBody>
      </p:sp>
      <p:pic>
        <p:nvPicPr>
          <p:cNvPr id="1072" name="Google Shape;1072;p84"/>
          <p:cNvPicPr preferRelativeResize="0"/>
          <p:nvPr/>
        </p:nvPicPr>
        <p:blipFill rotWithShape="1">
          <a:blip r:embed="rId3">
            <a:alphaModFix/>
          </a:blip>
          <a:srcRect b="0" l="0" r="0" t="0"/>
          <a:stretch/>
        </p:blipFill>
        <p:spPr>
          <a:xfrm>
            <a:off x="3586175" y="2107500"/>
            <a:ext cx="5557837" cy="3784600"/>
          </a:xfrm>
          <a:prstGeom prst="rect">
            <a:avLst/>
          </a:prstGeom>
          <a:noFill/>
          <a:ln>
            <a:noFill/>
          </a:ln>
        </p:spPr>
      </p:pic>
      <p:pic>
        <p:nvPicPr>
          <p:cNvPr id="1073" name="Google Shape;1073;p84"/>
          <p:cNvPicPr preferRelativeResize="0"/>
          <p:nvPr/>
        </p:nvPicPr>
        <p:blipFill rotWithShape="1">
          <a:blip r:embed="rId4">
            <a:alphaModFix/>
          </a:blip>
          <a:srcRect b="0" l="0" r="0" t="0"/>
          <a:stretch/>
        </p:blipFill>
        <p:spPr>
          <a:xfrm>
            <a:off x="2753750" y="4570412"/>
            <a:ext cx="447675" cy="269875"/>
          </a:xfrm>
          <a:prstGeom prst="rect">
            <a:avLst/>
          </a:prstGeom>
          <a:noFill/>
          <a:ln>
            <a:noFill/>
          </a:ln>
        </p:spPr>
      </p:pic>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85"/>
          <p:cNvSpPr/>
          <p:nvPr/>
        </p:nvSpPr>
        <p:spPr>
          <a:xfrm>
            <a:off x="976650" y="315400"/>
            <a:ext cx="5356500" cy="716100"/>
          </a:xfrm>
          <a:prstGeom prst="rect">
            <a:avLst/>
          </a:prstGeom>
          <a:noFill/>
          <a:ln>
            <a:noFill/>
          </a:ln>
        </p:spPr>
        <p:txBody>
          <a:bodyPr anchorCtr="0" anchor="ctr" bIns="44450" lIns="90475" spcFirstLastPara="1" rIns="90475" wrap="square" tIns="44450">
            <a:noAutofit/>
          </a:bodyPr>
          <a:lstStyle/>
          <a:p>
            <a:pPr indent="0" lvl="0" marL="0" rtl="0" algn="ctr">
              <a:lnSpc>
                <a:spcPct val="90000"/>
              </a:lnSpc>
              <a:spcBef>
                <a:spcPts val="0"/>
              </a:spcBef>
              <a:spcAft>
                <a:spcPts val="0"/>
              </a:spcAft>
              <a:buClr>
                <a:schemeClr val="dk1"/>
              </a:buClr>
              <a:buSzPts val="3100"/>
              <a:buFont typeface="Arial"/>
              <a:buNone/>
            </a:pPr>
            <a:r>
              <a:rPr b="1" lang="es-ES" sz="2400">
                <a:solidFill>
                  <a:srgbClr val="FFFFFF"/>
                </a:solidFill>
              </a:rPr>
              <a:t>Concepto de elasticidad-precio de la demanda y su relación con el Ingreso Total</a:t>
            </a:r>
            <a:endParaRPr sz="2400">
              <a:solidFill>
                <a:srgbClr val="FFFFFF"/>
              </a:solidFill>
            </a:endParaRPr>
          </a:p>
          <a:p>
            <a:pPr indent="0" lvl="0" marL="0" marR="0" rtl="0" algn="ctr">
              <a:spcBef>
                <a:spcPts val="0"/>
              </a:spcBef>
              <a:spcAft>
                <a:spcPts val="0"/>
              </a:spcAft>
              <a:buNone/>
            </a:pPr>
            <a:r>
              <a:t/>
            </a:r>
            <a:endParaRPr sz="2400">
              <a:solidFill>
                <a:srgbClr val="FFFFFF"/>
              </a:solidFill>
            </a:endParaRPr>
          </a:p>
        </p:txBody>
      </p:sp>
      <p:sp>
        <p:nvSpPr>
          <p:cNvPr id="1080" name="Google Shape;1080;p85"/>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081" name="Google Shape;1081;p85"/>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082" name="Google Shape;1082;p85"/>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083" name="Google Shape;1083;p85"/>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pic>
        <p:nvPicPr>
          <p:cNvPr id="1084" name="Google Shape;1084;p85"/>
          <p:cNvPicPr preferRelativeResize="0"/>
          <p:nvPr/>
        </p:nvPicPr>
        <p:blipFill rotWithShape="1">
          <a:blip r:embed="rId3">
            <a:alphaModFix/>
          </a:blip>
          <a:srcRect b="0" l="0" r="5374" t="0"/>
          <a:stretch/>
        </p:blipFill>
        <p:spPr>
          <a:xfrm>
            <a:off x="6617700" y="3260275"/>
            <a:ext cx="2436575" cy="3041650"/>
          </a:xfrm>
          <a:prstGeom prst="rect">
            <a:avLst/>
          </a:prstGeom>
          <a:noFill/>
          <a:ln>
            <a:noFill/>
          </a:ln>
        </p:spPr>
      </p:pic>
      <p:pic>
        <p:nvPicPr>
          <p:cNvPr id="1085" name="Google Shape;1085;p85"/>
          <p:cNvPicPr preferRelativeResize="0"/>
          <p:nvPr/>
        </p:nvPicPr>
        <p:blipFill rotWithShape="1">
          <a:blip r:embed="rId4">
            <a:alphaModFix/>
          </a:blip>
          <a:srcRect b="0" l="0" r="0" t="0"/>
          <a:stretch/>
        </p:blipFill>
        <p:spPr>
          <a:xfrm>
            <a:off x="1779299" y="3174100"/>
            <a:ext cx="2436575" cy="3214000"/>
          </a:xfrm>
          <a:prstGeom prst="rect">
            <a:avLst/>
          </a:prstGeom>
          <a:noFill/>
          <a:ln>
            <a:noFill/>
          </a:ln>
        </p:spPr>
      </p:pic>
      <p:pic>
        <p:nvPicPr>
          <p:cNvPr id="1086" name="Google Shape;1086;p85"/>
          <p:cNvPicPr preferRelativeResize="0"/>
          <p:nvPr/>
        </p:nvPicPr>
        <p:blipFill rotWithShape="1">
          <a:blip r:embed="rId5">
            <a:alphaModFix/>
          </a:blip>
          <a:srcRect b="0" l="0" r="0" t="0"/>
          <a:stretch/>
        </p:blipFill>
        <p:spPr>
          <a:xfrm>
            <a:off x="4424375" y="3211862"/>
            <a:ext cx="2281237" cy="3138487"/>
          </a:xfrm>
          <a:prstGeom prst="rect">
            <a:avLst/>
          </a:prstGeom>
          <a:noFill/>
          <a:ln>
            <a:noFill/>
          </a:ln>
        </p:spPr>
      </p:pic>
      <p:graphicFrame>
        <p:nvGraphicFramePr>
          <p:cNvPr id="1087" name="Google Shape;1087;p85"/>
          <p:cNvGraphicFramePr/>
          <p:nvPr/>
        </p:nvGraphicFramePr>
        <p:xfrm>
          <a:off x="111987" y="1182687"/>
          <a:ext cx="3000000" cy="3000000"/>
        </p:xfrm>
        <a:graphic>
          <a:graphicData uri="http://schemas.openxmlformats.org/drawingml/2006/table">
            <a:tbl>
              <a:tblPr>
                <a:noFill/>
                <a:tableStyleId>{21FCC290-2EBF-41C9-9913-AD8E1A575400}</a:tableStyleId>
              </a:tblPr>
              <a:tblGrid>
                <a:gridCol w="1495850"/>
                <a:gridCol w="3001325"/>
                <a:gridCol w="2193900"/>
                <a:gridCol w="2259975"/>
              </a:tblGrid>
              <a:tr h="639750">
                <a:tc>
                  <a:txBody>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a:txBody>
                  <a:tcPr marT="0" marB="0" marR="0" marL="0">
                    <a:lnL cap="flat" cmpd="sng" w="9525">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s-ES" sz="1700" u="none">
                          <a:solidFill>
                            <a:srgbClr val="000000"/>
                          </a:solidFill>
                          <a:latin typeface="Arial"/>
                          <a:ea typeface="Arial"/>
                          <a:cs typeface="Arial"/>
                          <a:sym typeface="Arial"/>
                        </a:rPr>
                        <a:t>Elástica (E</a:t>
                      </a:r>
                      <a:r>
                        <a:rPr b="1" baseline="-25000" i="0" lang="es-ES" sz="1700" u="none">
                          <a:solidFill>
                            <a:srgbClr val="000000"/>
                          </a:solidFill>
                          <a:latin typeface="Arial"/>
                          <a:ea typeface="Arial"/>
                          <a:cs typeface="Arial"/>
                          <a:sym typeface="Arial"/>
                        </a:rPr>
                        <a:t>p</a:t>
                      </a:r>
                      <a:r>
                        <a:rPr b="1" i="0" lang="es-ES" sz="1700" u="none">
                          <a:solidFill>
                            <a:srgbClr val="000000"/>
                          </a:solidFill>
                          <a:latin typeface="Arial"/>
                          <a:ea typeface="Arial"/>
                          <a:cs typeface="Arial"/>
                          <a:sym typeface="Arial"/>
                        </a:rPr>
                        <a:t>&gt;1) </a:t>
                      </a:r>
                      <a:endParaRPr b="1" i="0" sz="1700" u="non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s-ES" sz="1700" u="none">
                          <a:solidFill>
                            <a:srgbClr val="000000"/>
                          </a:solidFill>
                          <a:latin typeface="Arial"/>
                          <a:ea typeface="Arial"/>
                          <a:cs typeface="Arial"/>
                          <a:sym typeface="Arial"/>
                        </a:rPr>
                        <a:t>(en valor absoluto)</a:t>
                      </a:r>
                      <a:endParaRPr sz="1700"/>
                    </a:p>
                  </a:txBody>
                  <a:tcPr marT="0" marB="0" marR="0" marL="0">
                    <a:lnL cap="flat" cmpd="sng" w="12700">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s-ES" sz="1700" u="none">
                          <a:solidFill>
                            <a:srgbClr val="000000"/>
                          </a:solidFill>
                          <a:latin typeface="Arial"/>
                          <a:ea typeface="Arial"/>
                          <a:cs typeface="Arial"/>
                          <a:sym typeface="Arial"/>
                        </a:rPr>
                        <a:t>Elasticidad normal o unitaria (E</a:t>
                      </a:r>
                      <a:r>
                        <a:rPr b="1" baseline="-25000" i="0" lang="es-ES" sz="1700" u="none">
                          <a:solidFill>
                            <a:srgbClr val="000000"/>
                          </a:solidFill>
                          <a:latin typeface="Arial"/>
                          <a:ea typeface="Arial"/>
                          <a:cs typeface="Arial"/>
                          <a:sym typeface="Arial"/>
                        </a:rPr>
                        <a:t>p</a:t>
                      </a:r>
                      <a:r>
                        <a:rPr b="1" i="0" lang="es-ES" sz="1700" u="none">
                          <a:solidFill>
                            <a:srgbClr val="000000"/>
                          </a:solidFill>
                          <a:latin typeface="Arial"/>
                          <a:ea typeface="Arial"/>
                          <a:cs typeface="Arial"/>
                          <a:sym typeface="Arial"/>
                        </a:rPr>
                        <a:t>=1)</a:t>
                      </a:r>
                      <a:endParaRPr sz="1700"/>
                    </a:p>
                  </a:txBody>
                  <a:tcPr marT="0" marB="0" marR="0" marL="0">
                    <a:lnL cap="flat" cmpd="sng" w="12700">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solidFill>
                      <a:srgbClr val="00B0F0"/>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i="0" lang="es-ES" sz="1700" u="none">
                          <a:solidFill>
                            <a:srgbClr val="000000"/>
                          </a:solidFill>
                          <a:latin typeface="Arial"/>
                          <a:ea typeface="Arial"/>
                          <a:cs typeface="Arial"/>
                          <a:sym typeface="Arial"/>
                        </a:rPr>
                        <a:t>Inelástica o rígida (E</a:t>
                      </a:r>
                      <a:r>
                        <a:rPr b="1" baseline="-25000" i="0" lang="es-ES" sz="1700" u="none">
                          <a:solidFill>
                            <a:srgbClr val="000000"/>
                          </a:solidFill>
                          <a:latin typeface="Arial"/>
                          <a:ea typeface="Arial"/>
                          <a:cs typeface="Arial"/>
                          <a:sym typeface="Arial"/>
                        </a:rPr>
                        <a:t>p</a:t>
                      </a:r>
                      <a:r>
                        <a:rPr b="1" i="0" lang="es-ES" sz="1700" u="none">
                          <a:solidFill>
                            <a:srgbClr val="000000"/>
                          </a:solidFill>
                          <a:latin typeface="Arial"/>
                          <a:ea typeface="Arial"/>
                          <a:cs typeface="Arial"/>
                          <a:sym typeface="Arial"/>
                        </a:rPr>
                        <a:t>&lt;1)</a:t>
                      </a:r>
                      <a:endParaRPr sz="1700"/>
                    </a:p>
                  </a:txBody>
                  <a:tcPr marT="0" marB="0" marR="0" marL="0">
                    <a:lnL cap="flat" cmpd="sng" w="12700">
                      <a:solidFill>
                        <a:srgbClr val="00B0EA"/>
                      </a:solidFill>
                      <a:prstDash val="solid"/>
                      <a:round/>
                      <a:headEnd len="sm" w="sm" type="none"/>
                      <a:tailEnd len="sm" w="sm" type="none"/>
                    </a:lnL>
                    <a:lnR cap="flat" cmpd="sng" w="9525">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solidFill>
                      <a:srgbClr val="00B0F0"/>
                    </a:solidFill>
                  </a:tcPr>
                </a:tc>
              </a:tr>
              <a:tr h="1066800">
                <a:tc>
                  <a:txBody>
                    <a:bodyPr/>
                    <a:lstStyle/>
                    <a:p>
                      <a:pPr indent="0" lvl="0" marL="0" marR="0" rtl="0" algn="ctr">
                        <a:lnSpc>
                          <a:spcPct val="100000"/>
                        </a:lnSpc>
                        <a:spcBef>
                          <a:spcPts val="0"/>
                        </a:spcBef>
                        <a:spcAft>
                          <a:spcPts val="0"/>
                        </a:spcAft>
                        <a:buClr>
                          <a:srgbClr val="000000"/>
                        </a:buClr>
                        <a:buSzPts val="1800"/>
                        <a:buFont typeface="Arial"/>
                        <a:buNone/>
                      </a:pPr>
                      <a:r>
                        <a:rPr b="0" i="0" lang="es-ES" sz="1600" u="none">
                          <a:solidFill>
                            <a:srgbClr val="000000"/>
                          </a:solidFill>
                          <a:latin typeface="Arial"/>
                          <a:ea typeface="Arial"/>
                          <a:cs typeface="Arial"/>
                          <a:sym typeface="Arial"/>
                        </a:rPr>
                        <a:t>Elasticidad precio de la demanda</a:t>
                      </a:r>
                      <a:endParaRPr sz="1600"/>
                    </a:p>
                  </a:txBody>
                  <a:tcPr marT="0" marB="0" marR="0" marL="0">
                    <a:lnL cap="flat" cmpd="sng" w="9525">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ES" sz="1500" u="none">
                          <a:solidFill>
                            <a:srgbClr val="000000"/>
                          </a:solidFill>
                          <a:latin typeface="Arial"/>
                          <a:ea typeface="Arial"/>
                          <a:cs typeface="Arial"/>
                          <a:sym typeface="Arial"/>
                        </a:rPr>
                        <a:t>Si baja el precio del producto, sube bastante la demanda. </a:t>
                      </a:r>
                      <a:endParaRPr b="0" i="0" sz="1500" u="non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s-ES" sz="1500" u="none">
                          <a:solidFill>
                            <a:srgbClr val="000000"/>
                          </a:solidFill>
                          <a:latin typeface="Arial"/>
                          <a:ea typeface="Arial"/>
                          <a:cs typeface="Arial"/>
                          <a:sym typeface="Arial"/>
                        </a:rPr>
                        <a:t>(ej: jamón baja un 5% y sube la demanda un 10%=&gt; </a:t>
                      </a:r>
                      <a:endParaRPr b="0" i="0" sz="1500" u="non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s-ES" sz="1500" u="none">
                          <a:solidFill>
                            <a:srgbClr val="000000"/>
                          </a:solidFill>
                          <a:latin typeface="Arial"/>
                          <a:ea typeface="Arial"/>
                          <a:cs typeface="Arial"/>
                          <a:sym typeface="Arial"/>
                        </a:rPr>
                        <a:t>10% / -5% = /2/)</a:t>
                      </a:r>
                      <a:endParaRPr sz="1500"/>
                    </a:p>
                  </a:txBody>
                  <a:tcPr marT="0" marB="0" marR="36000" marL="36000">
                    <a:lnL cap="flat" cmpd="sng" w="12700">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ES" sz="1500" u="none">
                          <a:solidFill>
                            <a:srgbClr val="000000"/>
                          </a:solidFill>
                          <a:latin typeface="Arial"/>
                          <a:ea typeface="Arial"/>
                          <a:cs typeface="Arial"/>
                          <a:sym typeface="Arial"/>
                        </a:rPr>
                        <a:t>Si varía el precio, la variación de la cantidad es inversa=&gt; el % de variación es el mismo</a:t>
                      </a:r>
                      <a:endParaRPr sz="1500"/>
                    </a:p>
                  </a:txBody>
                  <a:tcPr marT="0" marB="0" marR="36000" marL="36000">
                    <a:lnL cap="flat" cmpd="sng" w="12700">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0" i="0" lang="es-ES" sz="1500" u="none">
                          <a:solidFill>
                            <a:srgbClr val="000000"/>
                          </a:solidFill>
                          <a:latin typeface="Arial"/>
                          <a:ea typeface="Arial"/>
                          <a:cs typeface="Arial"/>
                          <a:sym typeface="Arial"/>
                        </a:rPr>
                        <a:t>Si varía el precio y tiene un efecto pequeño en la cantidad demandada (Ej: insulina)</a:t>
                      </a:r>
                      <a:endParaRPr sz="1500"/>
                    </a:p>
                  </a:txBody>
                  <a:tcPr marT="0" marB="0" marR="36000" marL="36000">
                    <a:lnL cap="flat" cmpd="sng" w="12700">
                      <a:solidFill>
                        <a:srgbClr val="00B0EA"/>
                      </a:solidFill>
                      <a:prstDash val="solid"/>
                      <a:round/>
                      <a:headEnd len="sm" w="sm" type="none"/>
                      <a:tailEnd len="sm" w="sm" type="none"/>
                    </a:lnL>
                    <a:lnR cap="flat" cmpd="sng" w="9525">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r>
            </a:tbl>
          </a:graphicData>
        </a:graphic>
      </p:graphicFrame>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1"/>
          <p:cNvSpPr txBox="1"/>
          <p:nvPr/>
        </p:nvSpPr>
        <p:spPr>
          <a:xfrm>
            <a:off x="-24000" y="177750"/>
            <a:ext cx="8451300" cy="765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B0F0"/>
              </a:buClr>
              <a:buSzPts val="3600"/>
              <a:buFont typeface="Arial"/>
              <a:buNone/>
            </a:pPr>
            <a:r>
              <a:rPr b="1" i="0" lang="es-ES" sz="3000" u="none">
                <a:solidFill>
                  <a:srgbClr val="FFFFFF"/>
                </a:solidFill>
                <a:latin typeface="Arial"/>
                <a:ea typeface="Arial"/>
                <a:cs typeface="Arial"/>
                <a:sym typeface="Arial"/>
              </a:rPr>
              <a:t>¿Qué es el marketing?</a:t>
            </a:r>
            <a:endParaRPr sz="3000">
              <a:solidFill>
                <a:srgbClr val="FFFFFF"/>
              </a:solidFill>
            </a:endParaRPr>
          </a:p>
        </p:txBody>
      </p:sp>
      <p:sp>
        <p:nvSpPr>
          <p:cNvPr id="293" name="Google Shape;293;p41"/>
          <p:cNvSpPr txBox="1"/>
          <p:nvPr/>
        </p:nvSpPr>
        <p:spPr>
          <a:xfrm>
            <a:off x="-152400" y="1276350"/>
            <a:ext cx="2592300" cy="107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12D7A"/>
              </a:buClr>
              <a:buSzPts val="3200"/>
              <a:buFont typeface="Arial"/>
              <a:buNone/>
            </a:pPr>
            <a:r>
              <a:rPr b="1" i="0" lang="es-ES" sz="3200" u="none">
                <a:solidFill>
                  <a:srgbClr val="512D7A"/>
                </a:solidFill>
                <a:latin typeface="Arial"/>
                <a:ea typeface="Arial"/>
                <a:cs typeface="Arial"/>
                <a:sym typeface="Arial"/>
              </a:rPr>
              <a:t>Técnicas y estudios</a:t>
            </a:r>
            <a:endParaRPr/>
          </a:p>
        </p:txBody>
      </p:sp>
      <p:sp>
        <p:nvSpPr>
          <p:cNvPr id="294" name="Google Shape;294;p41"/>
          <p:cNvSpPr txBox="1"/>
          <p:nvPr/>
        </p:nvSpPr>
        <p:spPr>
          <a:xfrm>
            <a:off x="196987" y="2617612"/>
            <a:ext cx="24273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8219"/>
              </a:buClr>
              <a:buSzPts val="3600"/>
              <a:buFont typeface="Arial"/>
              <a:buNone/>
            </a:pPr>
            <a:r>
              <a:rPr b="1" i="0" lang="es-ES" sz="3600" u="none">
                <a:solidFill>
                  <a:srgbClr val="348219"/>
                </a:solidFill>
                <a:latin typeface="Arial"/>
                <a:ea typeface="Arial"/>
                <a:cs typeface="Arial"/>
                <a:sym typeface="Arial"/>
              </a:rPr>
              <a:t>Disciplina</a:t>
            </a:r>
            <a:endParaRPr/>
          </a:p>
        </p:txBody>
      </p:sp>
      <p:sp>
        <p:nvSpPr>
          <p:cNvPr id="295" name="Google Shape;295;p41"/>
          <p:cNvSpPr txBox="1"/>
          <p:nvPr/>
        </p:nvSpPr>
        <p:spPr>
          <a:xfrm>
            <a:off x="2732675" y="1276350"/>
            <a:ext cx="3886200" cy="107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BB2B35"/>
              </a:buClr>
              <a:buSzPts val="3200"/>
              <a:buFont typeface="Arial"/>
              <a:buNone/>
            </a:pPr>
            <a:r>
              <a:rPr b="1" i="0" lang="es-ES" sz="3200" u="none">
                <a:solidFill>
                  <a:srgbClr val="BB2B35"/>
                </a:solidFill>
                <a:latin typeface="Arial"/>
                <a:ea typeface="Arial"/>
                <a:cs typeface="Arial"/>
                <a:sym typeface="Arial"/>
              </a:rPr>
              <a:t>Mejorar la comercialización</a:t>
            </a:r>
            <a:endParaRPr/>
          </a:p>
        </p:txBody>
      </p:sp>
      <p:sp>
        <p:nvSpPr>
          <p:cNvPr id="296" name="Google Shape;296;p41"/>
          <p:cNvSpPr txBox="1"/>
          <p:nvPr/>
        </p:nvSpPr>
        <p:spPr>
          <a:xfrm>
            <a:off x="6400800" y="1068250"/>
            <a:ext cx="2743200" cy="76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2760D"/>
              </a:buClr>
              <a:buSzPts val="4400"/>
              <a:buFont typeface="Arial"/>
              <a:buNone/>
            </a:pPr>
            <a:r>
              <a:rPr b="1" i="0" lang="es-ES" sz="4400" u="none">
                <a:solidFill>
                  <a:srgbClr val="F2760D"/>
                </a:solidFill>
                <a:latin typeface="Arial"/>
                <a:ea typeface="Arial"/>
                <a:cs typeface="Arial"/>
                <a:sym typeface="Arial"/>
              </a:rPr>
              <a:t>CLIENTE</a:t>
            </a:r>
            <a:endParaRPr/>
          </a:p>
        </p:txBody>
      </p:sp>
      <p:sp>
        <p:nvSpPr>
          <p:cNvPr id="297" name="Google Shape;297;p41"/>
          <p:cNvSpPr txBox="1"/>
          <p:nvPr/>
        </p:nvSpPr>
        <p:spPr>
          <a:xfrm>
            <a:off x="7216812" y="2919400"/>
            <a:ext cx="1774800" cy="95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4B0"/>
              </a:buClr>
              <a:buSzPts val="2800"/>
              <a:buFont typeface="Arial"/>
              <a:buNone/>
            </a:pPr>
            <a:r>
              <a:rPr b="1" i="0" lang="es-ES" sz="2800" u="none">
                <a:solidFill>
                  <a:srgbClr val="0084B0"/>
                </a:solidFill>
                <a:latin typeface="Arial"/>
                <a:ea typeface="Arial"/>
                <a:cs typeface="Arial"/>
                <a:sym typeface="Arial"/>
              </a:rPr>
              <a:t>Generar valor</a:t>
            </a:r>
            <a:endParaRPr/>
          </a:p>
        </p:txBody>
      </p:sp>
      <p:sp>
        <p:nvSpPr>
          <p:cNvPr id="298" name="Google Shape;298;p41"/>
          <p:cNvSpPr txBox="1"/>
          <p:nvPr/>
        </p:nvSpPr>
        <p:spPr>
          <a:xfrm>
            <a:off x="2782987" y="3281350"/>
            <a:ext cx="4802100" cy="58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BFBF00"/>
              </a:buClr>
              <a:buSzPts val="3200"/>
              <a:buFont typeface="Arial"/>
              <a:buNone/>
            </a:pPr>
            <a:r>
              <a:rPr b="1" i="0" lang="es-ES" sz="3200" u="none">
                <a:solidFill>
                  <a:srgbClr val="BFBF00"/>
                </a:solidFill>
                <a:latin typeface="Arial"/>
                <a:ea typeface="Arial"/>
                <a:cs typeface="Arial"/>
                <a:sym typeface="Arial"/>
              </a:rPr>
              <a:t>Función Estratégica</a:t>
            </a:r>
            <a:endParaRPr/>
          </a:p>
        </p:txBody>
      </p:sp>
      <p:sp>
        <p:nvSpPr>
          <p:cNvPr id="299" name="Google Shape;299;p41"/>
          <p:cNvSpPr/>
          <p:nvPr/>
        </p:nvSpPr>
        <p:spPr>
          <a:xfrm>
            <a:off x="93225" y="4332525"/>
            <a:ext cx="8952900" cy="2449500"/>
          </a:xfrm>
          <a:prstGeom prst="homePlate">
            <a:avLst>
              <a:gd fmla="val 0" name="adj"/>
            </a:avLst>
          </a:prstGeom>
          <a:solidFill>
            <a:srgbClr val="D9D9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s-ES" sz="1800" u="none">
                <a:solidFill>
                  <a:srgbClr val="000000"/>
                </a:solidFill>
                <a:latin typeface="Arial"/>
                <a:ea typeface="Arial"/>
                <a:cs typeface="Arial"/>
                <a:sym typeface="Arial"/>
              </a:rPr>
              <a:t>“Es la actividad humana dirigida a satisfacer </a:t>
            </a:r>
            <a:r>
              <a:rPr b="1" i="1" lang="es-ES" sz="1800" u="none">
                <a:solidFill>
                  <a:srgbClr val="000000"/>
                </a:solidFill>
              </a:rPr>
              <a:t>necesidades</a:t>
            </a:r>
            <a:r>
              <a:rPr b="1" i="0" lang="es-ES" sz="1800" u="none">
                <a:solidFill>
                  <a:srgbClr val="000000"/>
                </a:solidFill>
                <a:latin typeface="Arial"/>
                <a:ea typeface="Arial"/>
                <a:cs typeface="Arial"/>
                <a:sym typeface="Arial"/>
              </a:rPr>
              <a:t> y </a:t>
            </a:r>
            <a:r>
              <a:rPr b="1" i="1" lang="es-ES" sz="1800" u="none">
                <a:solidFill>
                  <a:srgbClr val="000000"/>
                </a:solidFill>
                <a:latin typeface="Arial"/>
                <a:ea typeface="Arial"/>
                <a:cs typeface="Arial"/>
                <a:sym typeface="Arial"/>
              </a:rPr>
              <a:t>deseos</a:t>
            </a:r>
            <a:r>
              <a:rPr b="1" i="0" lang="es-ES" sz="1800" u="none">
                <a:solidFill>
                  <a:srgbClr val="000000"/>
                </a:solidFill>
                <a:latin typeface="Arial"/>
                <a:ea typeface="Arial"/>
                <a:cs typeface="Arial"/>
                <a:sym typeface="Arial"/>
              </a:rPr>
              <a:t> a través del proceso de intercambio”</a:t>
            </a:r>
            <a:r>
              <a:rPr b="1" lang="es-ES" sz="1800"/>
              <a:t>. </a:t>
            </a:r>
            <a:r>
              <a:rPr b="1" i="0" lang="es-ES" sz="1800" u="none">
                <a:solidFill>
                  <a:srgbClr val="000000"/>
                </a:solidFill>
                <a:latin typeface="Arial"/>
                <a:ea typeface="Arial"/>
                <a:cs typeface="Arial"/>
                <a:sym typeface="Arial"/>
              </a:rPr>
              <a:t>Kotler y Lewitt</a:t>
            </a:r>
            <a:endParaRPr sz="1100"/>
          </a:p>
          <a:p>
            <a:pPr indent="0" lvl="0" marL="0" marR="0" rtl="0" algn="ctr">
              <a:lnSpc>
                <a:spcPct val="100000"/>
              </a:lnSpc>
              <a:spcBef>
                <a:spcPts val="0"/>
              </a:spcBef>
              <a:spcAft>
                <a:spcPts val="0"/>
              </a:spcAft>
              <a:buClr>
                <a:srgbClr val="000000"/>
              </a:buClr>
              <a:buSzPts val="700"/>
              <a:buFont typeface="Arial"/>
              <a:buNone/>
            </a:pPr>
            <a:r>
              <a:rPr b="1" lang="es-ES" sz="1100"/>
              <a:t>___________________</a:t>
            </a:r>
            <a:endParaRPr b="1" sz="1100"/>
          </a:p>
          <a:p>
            <a:pPr indent="0" lvl="0" marL="0" marR="0" rtl="0" algn="ctr">
              <a:lnSpc>
                <a:spcPct val="100000"/>
              </a:lnSpc>
              <a:spcBef>
                <a:spcPts val="0"/>
              </a:spcBef>
              <a:spcAft>
                <a:spcPts val="0"/>
              </a:spcAft>
              <a:buClr>
                <a:srgbClr val="000000"/>
              </a:buClr>
              <a:buSzPts val="700"/>
              <a:buFont typeface="Arial"/>
              <a:buNone/>
            </a:pPr>
            <a:r>
              <a:t/>
            </a:r>
            <a:endParaRPr b="1" sz="700"/>
          </a:p>
          <a:p>
            <a:pPr indent="0" lvl="0" marL="0" marR="0" rtl="0" algn="ctr">
              <a:lnSpc>
                <a:spcPct val="100000"/>
              </a:lnSpc>
              <a:spcBef>
                <a:spcPts val="0"/>
              </a:spcBef>
              <a:spcAft>
                <a:spcPts val="0"/>
              </a:spcAft>
              <a:buClr>
                <a:srgbClr val="000000"/>
              </a:buClr>
              <a:buSzPts val="2400"/>
              <a:buFont typeface="Arial"/>
              <a:buNone/>
            </a:pPr>
            <a:r>
              <a:rPr b="1" i="0" lang="es-ES" sz="1800" u="none">
                <a:solidFill>
                  <a:srgbClr val="000000"/>
                </a:solidFill>
                <a:latin typeface="Arial"/>
                <a:ea typeface="Arial"/>
                <a:cs typeface="Arial"/>
                <a:sym typeface="Arial"/>
              </a:rPr>
              <a:t>“El arte de crear valor”. Steve Jobs</a:t>
            </a:r>
            <a:endParaRPr b="1" i="0" sz="1100" u="non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lang="es-ES" sz="1100"/>
              <a:t>___________________</a:t>
            </a:r>
            <a:endParaRPr b="1" sz="1100"/>
          </a:p>
          <a:p>
            <a:pPr indent="0" lvl="0" marL="0" marR="0" rtl="0" algn="ctr">
              <a:lnSpc>
                <a:spcPct val="100000"/>
              </a:lnSpc>
              <a:spcBef>
                <a:spcPts val="0"/>
              </a:spcBef>
              <a:spcAft>
                <a:spcPts val="0"/>
              </a:spcAft>
              <a:buClr>
                <a:srgbClr val="000000"/>
              </a:buClr>
              <a:buSzPts val="2400"/>
              <a:buFont typeface="Arial"/>
              <a:buNone/>
            </a:pPr>
            <a:r>
              <a:rPr b="1" lang="es-ES" sz="1800"/>
              <a:t>“Es un proceso social y de gestión, a través del cual individuos y grupos obtienen lo que necesitan y desean, creando, ofreciendo e intercambiando productos de valor para otros.” Philip Kotler</a:t>
            </a:r>
            <a:endParaRPr b="1" sz="1800"/>
          </a:p>
        </p:txBody>
      </p:sp>
      <p:sp>
        <p:nvSpPr>
          <p:cNvPr id="300" name="Google Shape;300;p41"/>
          <p:cNvSpPr txBox="1"/>
          <p:nvPr/>
        </p:nvSpPr>
        <p:spPr>
          <a:xfrm>
            <a:off x="343075" y="3485225"/>
            <a:ext cx="2592300" cy="51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12D7A"/>
              </a:buClr>
              <a:buSzPts val="3200"/>
              <a:buFont typeface="Arial"/>
              <a:buNone/>
            </a:pPr>
            <a:r>
              <a:rPr b="1" lang="es-ES" sz="2400">
                <a:solidFill>
                  <a:srgbClr val="93C47D"/>
                </a:solidFill>
              </a:rPr>
              <a:t>Necesidades</a:t>
            </a:r>
            <a:endParaRPr sz="2400">
              <a:solidFill>
                <a:srgbClr val="93C47D"/>
              </a:solidFill>
            </a:endParaRPr>
          </a:p>
        </p:txBody>
      </p:sp>
      <p:sp>
        <p:nvSpPr>
          <p:cNvPr id="301" name="Google Shape;301;p41"/>
          <p:cNvSpPr txBox="1"/>
          <p:nvPr/>
        </p:nvSpPr>
        <p:spPr>
          <a:xfrm>
            <a:off x="3886200" y="2606950"/>
            <a:ext cx="2046900" cy="51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12D7A"/>
              </a:buClr>
              <a:buSzPts val="3200"/>
              <a:buFont typeface="Arial"/>
              <a:buNone/>
            </a:pPr>
            <a:r>
              <a:rPr b="1" lang="es-ES" sz="2400">
                <a:solidFill>
                  <a:srgbClr val="3D85C6"/>
                </a:solidFill>
              </a:rPr>
              <a:t>Deseo</a:t>
            </a:r>
            <a:endParaRPr sz="2400">
              <a:solidFill>
                <a:srgbClr val="3D85C6"/>
              </a:solidFill>
            </a:endParaRPr>
          </a:p>
        </p:txBody>
      </p:sp>
      <p:sp>
        <p:nvSpPr>
          <p:cNvPr id="302" name="Google Shape;302;p41"/>
          <p:cNvSpPr txBox="1"/>
          <p:nvPr/>
        </p:nvSpPr>
        <p:spPr>
          <a:xfrm>
            <a:off x="6475600" y="2005000"/>
            <a:ext cx="25923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84B0"/>
              </a:buClr>
              <a:buSzPts val="2800"/>
              <a:buFont typeface="Arial"/>
              <a:buNone/>
            </a:pPr>
            <a:r>
              <a:rPr b="1" lang="es-ES" sz="2400">
                <a:solidFill>
                  <a:srgbClr val="666666"/>
                </a:solidFill>
              </a:rPr>
              <a:t>Bienes y servicios</a:t>
            </a:r>
            <a:endParaRPr sz="2400">
              <a:solidFill>
                <a:srgbClr val="66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86"/>
          <p:cNvSpPr/>
          <p:nvPr/>
        </p:nvSpPr>
        <p:spPr>
          <a:xfrm>
            <a:off x="976650" y="315400"/>
            <a:ext cx="5356500" cy="716100"/>
          </a:xfrm>
          <a:prstGeom prst="rect">
            <a:avLst/>
          </a:prstGeom>
          <a:noFill/>
          <a:ln>
            <a:noFill/>
          </a:ln>
        </p:spPr>
        <p:txBody>
          <a:bodyPr anchorCtr="0" anchor="ctr" bIns="44450" lIns="90475" spcFirstLastPara="1" rIns="90475" wrap="square" tIns="44450">
            <a:noAutofit/>
          </a:bodyPr>
          <a:lstStyle/>
          <a:p>
            <a:pPr indent="0" lvl="0" marL="0" rtl="0" algn="ctr">
              <a:lnSpc>
                <a:spcPct val="90000"/>
              </a:lnSpc>
              <a:spcBef>
                <a:spcPts val="0"/>
              </a:spcBef>
              <a:spcAft>
                <a:spcPts val="0"/>
              </a:spcAft>
              <a:buSzPts val="3100"/>
              <a:buNone/>
            </a:pPr>
            <a:r>
              <a:rPr b="1" lang="es-ES" sz="2400">
                <a:solidFill>
                  <a:srgbClr val="FFFFFF"/>
                </a:solidFill>
              </a:rPr>
              <a:t>Concepto de elasticidad-precio de la demanda y su relación con el Ingreso Total</a:t>
            </a:r>
            <a:endParaRPr sz="2400">
              <a:solidFill>
                <a:srgbClr val="FFFFFF"/>
              </a:solidFill>
            </a:endParaRPr>
          </a:p>
          <a:p>
            <a:pPr indent="0" lvl="0" marL="0" marR="0" rtl="0" algn="ctr">
              <a:spcBef>
                <a:spcPts val="0"/>
              </a:spcBef>
              <a:spcAft>
                <a:spcPts val="0"/>
              </a:spcAft>
              <a:buNone/>
            </a:pPr>
            <a:r>
              <a:t/>
            </a:r>
            <a:endParaRPr sz="2400">
              <a:solidFill>
                <a:srgbClr val="FFFFFF"/>
              </a:solidFill>
            </a:endParaRPr>
          </a:p>
        </p:txBody>
      </p:sp>
      <p:sp>
        <p:nvSpPr>
          <p:cNvPr id="1094" name="Google Shape;1094;p86"/>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095" name="Google Shape;1095;p86"/>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096" name="Google Shape;1096;p86"/>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097" name="Google Shape;1097;p86"/>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sp>
        <p:nvSpPr>
          <p:cNvPr id="1098" name="Google Shape;1098;p86"/>
          <p:cNvSpPr txBox="1"/>
          <p:nvPr/>
        </p:nvSpPr>
        <p:spPr>
          <a:xfrm>
            <a:off x="0" y="1094100"/>
            <a:ext cx="6999300" cy="4095600"/>
          </a:xfrm>
          <a:prstGeom prst="rect">
            <a:avLst/>
          </a:prstGeom>
          <a:noFill/>
          <a:ln>
            <a:noFill/>
          </a:ln>
        </p:spPr>
        <p:txBody>
          <a:bodyPr anchorCtr="0" anchor="t" bIns="45700" lIns="18000" spcFirstLastPara="1" rIns="0" wrap="square" tIns="0">
            <a:noAutofit/>
          </a:bodyPr>
          <a:lstStyle/>
          <a:p>
            <a:pPr indent="-247650" lvl="0" marL="273050" rtl="0" algn="l">
              <a:lnSpc>
                <a:spcPct val="90000"/>
              </a:lnSpc>
              <a:spcBef>
                <a:spcPts val="0"/>
              </a:spcBef>
              <a:spcAft>
                <a:spcPts val="0"/>
              </a:spcAft>
              <a:buClr>
                <a:srgbClr val="A6A6A6"/>
              </a:buClr>
              <a:buSzPts val="1400"/>
              <a:buChar char="•"/>
            </a:pPr>
            <a:r>
              <a:rPr b="1" lang="es-ES">
                <a:solidFill>
                  <a:srgbClr val="000000"/>
                </a:solidFill>
              </a:rPr>
              <a:t>¿Qué influye en la elasticidad-precio de la demanda?</a:t>
            </a:r>
            <a:endParaRPr b="1">
              <a:solidFill>
                <a:srgbClr val="000000"/>
              </a:solidFill>
            </a:endParaRPr>
          </a:p>
          <a:p>
            <a:pPr indent="-88900" lvl="1" marL="251999" rtl="0" algn="just">
              <a:lnSpc>
                <a:spcPct val="90000"/>
              </a:lnSpc>
              <a:spcBef>
                <a:spcPts val="1600"/>
              </a:spcBef>
              <a:spcAft>
                <a:spcPts val="0"/>
              </a:spcAft>
              <a:buClr>
                <a:srgbClr val="A6A6A6"/>
              </a:buClr>
              <a:buSzPts val="1400"/>
              <a:buChar char="•"/>
            </a:pPr>
            <a:r>
              <a:rPr lang="es-ES" u="sng">
                <a:solidFill>
                  <a:srgbClr val="000000"/>
                </a:solidFill>
              </a:rPr>
              <a:t>El tipo de necesidades:</a:t>
            </a:r>
            <a:endParaRPr>
              <a:solidFill>
                <a:srgbClr val="000000"/>
              </a:solidFill>
            </a:endParaRPr>
          </a:p>
          <a:p>
            <a:pPr indent="-88900" lvl="2" marL="251999" rtl="0" algn="just">
              <a:lnSpc>
                <a:spcPct val="90000"/>
              </a:lnSpc>
              <a:spcBef>
                <a:spcPts val="0"/>
              </a:spcBef>
              <a:spcAft>
                <a:spcPts val="0"/>
              </a:spcAft>
              <a:buClr>
                <a:srgbClr val="A6A6A6"/>
              </a:buClr>
              <a:buSzPts val="1400"/>
              <a:buFont typeface="Noto Sans Symbols"/>
              <a:buChar char="❑"/>
            </a:pPr>
            <a:r>
              <a:rPr lang="es-ES">
                <a:solidFill>
                  <a:srgbClr val="000000"/>
                </a:solidFill>
              </a:rPr>
              <a:t>Si es un producto de </a:t>
            </a:r>
            <a:r>
              <a:rPr b="1" lang="es-ES">
                <a:solidFill>
                  <a:srgbClr val="000000"/>
                </a:solidFill>
              </a:rPr>
              <a:t>primera necesidad</a:t>
            </a:r>
            <a:r>
              <a:rPr lang="es-ES">
                <a:solidFill>
                  <a:srgbClr val="000000"/>
                </a:solidFill>
              </a:rPr>
              <a:t>, su demanda será más bien inelástica; </a:t>
            </a:r>
            <a:endParaRPr>
              <a:solidFill>
                <a:srgbClr val="000000"/>
              </a:solidFill>
            </a:endParaRPr>
          </a:p>
          <a:p>
            <a:pPr indent="-88900" lvl="2" marL="251999" rtl="0" algn="just">
              <a:lnSpc>
                <a:spcPct val="90000"/>
              </a:lnSpc>
              <a:spcBef>
                <a:spcPts val="0"/>
              </a:spcBef>
              <a:spcAft>
                <a:spcPts val="0"/>
              </a:spcAft>
              <a:buClr>
                <a:srgbClr val="A6A6A6"/>
              </a:buClr>
              <a:buSzPts val="1400"/>
              <a:buFont typeface="Noto Sans Symbols"/>
              <a:buChar char="❑"/>
            </a:pPr>
            <a:r>
              <a:rPr b="1" lang="es-ES">
                <a:solidFill>
                  <a:srgbClr val="000000"/>
                </a:solidFill>
              </a:rPr>
              <a:t>Producto de lujo</a:t>
            </a:r>
            <a:r>
              <a:rPr lang="es-ES">
                <a:solidFill>
                  <a:srgbClr val="000000"/>
                </a:solidFill>
              </a:rPr>
              <a:t> su demanda será más elástica, (si aumenta el P= se alejará a algunos consumidores). </a:t>
            </a:r>
            <a:endParaRPr>
              <a:solidFill>
                <a:srgbClr val="000000"/>
              </a:solidFill>
            </a:endParaRPr>
          </a:p>
          <a:p>
            <a:pPr indent="-88900" lvl="1" marL="251999" rtl="0" algn="just">
              <a:lnSpc>
                <a:spcPct val="90000"/>
              </a:lnSpc>
              <a:spcBef>
                <a:spcPts val="1600"/>
              </a:spcBef>
              <a:spcAft>
                <a:spcPts val="0"/>
              </a:spcAft>
              <a:buClr>
                <a:srgbClr val="A6A6A6"/>
              </a:buClr>
              <a:buSzPts val="1400"/>
              <a:buChar char="•"/>
            </a:pPr>
            <a:r>
              <a:rPr lang="es-ES" u="sng">
                <a:solidFill>
                  <a:srgbClr val="000000"/>
                </a:solidFill>
              </a:rPr>
              <a:t>La existencia de bienes sustitutos</a:t>
            </a:r>
            <a:r>
              <a:rPr lang="es-ES">
                <a:solidFill>
                  <a:srgbClr val="000000"/>
                </a:solidFill>
              </a:rPr>
              <a:t>: si hay buenos sustitutos, la demanda del bien será elástica y se podrá reemplazar su consumo. Y al revés, si hay pocos sustitutos, la demanda tenderá a ser inelástica. Un ej.: La mantequilla y la margarina: Si la mantequilla sube mucho de precio se podrá reemplazar por la margarina.</a:t>
            </a:r>
            <a:endParaRPr>
              <a:solidFill>
                <a:srgbClr val="000000"/>
              </a:solidFill>
            </a:endParaRPr>
          </a:p>
          <a:p>
            <a:pPr indent="-88900" lvl="1" marL="251999" rtl="0" algn="just">
              <a:lnSpc>
                <a:spcPct val="90000"/>
              </a:lnSpc>
              <a:spcBef>
                <a:spcPts val="1600"/>
              </a:spcBef>
              <a:spcAft>
                <a:spcPts val="0"/>
              </a:spcAft>
              <a:buClr>
                <a:srgbClr val="A6A6A6"/>
              </a:buClr>
              <a:buSzPts val="1400"/>
              <a:buChar char="•"/>
            </a:pPr>
            <a:r>
              <a:rPr lang="es-ES" u="sng">
                <a:solidFill>
                  <a:srgbClr val="000000"/>
                </a:solidFill>
              </a:rPr>
              <a:t>El período de tiempo:</a:t>
            </a:r>
            <a:r>
              <a:rPr lang="es-ES">
                <a:solidFill>
                  <a:srgbClr val="000000"/>
                </a:solidFill>
              </a:rPr>
              <a:t> La elasticidad </a:t>
            </a:r>
            <a:r>
              <a:rPr b="1" lang="es-ES">
                <a:solidFill>
                  <a:srgbClr val="000000"/>
                </a:solidFill>
              </a:rPr>
              <a:t>tiende a aumentar en el largo plazo</a:t>
            </a:r>
            <a:r>
              <a:rPr lang="es-ES">
                <a:solidFill>
                  <a:srgbClr val="000000"/>
                </a:solidFill>
              </a:rPr>
              <a:t> porque los consumidores tienen más tiempo para ajustar su comportamiento y adaptarse a los bienes sustitutos. Frente a otros productos, como por ejemplo el </a:t>
            </a:r>
            <a:r>
              <a:rPr b="1" lang="es-ES">
                <a:solidFill>
                  <a:srgbClr val="000000"/>
                </a:solidFill>
              </a:rPr>
              <a:t>petróleo</a:t>
            </a:r>
            <a:r>
              <a:rPr lang="es-ES">
                <a:solidFill>
                  <a:srgbClr val="000000"/>
                </a:solidFill>
              </a:rPr>
              <a:t>, el consumidor puede reaccionar rápidamente a un alza y disminuir su consumo, pero con el tiempo se adaptará al nuevo precio y volverá a consumir a los mismos niveles, mostrando así una demanda inelástica. Los cigarrillos son un claro ejemplo. </a:t>
            </a:r>
            <a:endParaRPr>
              <a:solidFill>
                <a:srgbClr val="000000"/>
              </a:solidFill>
            </a:endParaRPr>
          </a:p>
        </p:txBody>
      </p:sp>
      <p:pic>
        <p:nvPicPr>
          <p:cNvPr id="1099" name="Google Shape;1099;p86"/>
          <p:cNvPicPr preferRelativeResize="0"/>
          <p:nvPr/>
        </p:nvPicPr>
        <p:blipFill rotWithShape="1">
          <a:blip r:embed="rId3">
            <a:alphaModFix/>
          </a:blip>
          <a:srcRect b="0" l="0" r="54658" t="0"/>
          <a:stretch/>
        </p:blipFill>
        <p:spPr>
          <a:xfrm>
            <a:off x="7211402" y="3399147"/>
            <a:ext cx="1926175" cy="1398306"/>
          </a:xfrm>
          <a:prstGeom prst="rect">
            <a:avLst/>
          </a:prstGeom>
          <a:noFill/>
          <a:ln>
            <a:noFill/>
          </a:ln>
        </p:spPr>
      </p:pic>
      <p:sp>
        <p:nvSpPr>
          <p:cNvPr id="1100" name="Google Shape;1100;p86"/>
          <p:cNvSpPr txBox="1"/>
          <p:nvPr/>
        </p:nvSpPr>
        <p:spPr>
          <a:xfrm>
            <a:off x="79350" y="5242050"/>
            <a:ext cx="6510000" cy="830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ES" u="sng">
                <a:solidFill>
                  <a:srgbClr val="000000"/>
                </a:solidFill>
                <a:latin typeface="Arial"/>
                <a:ea typeface="Arial"/>
                <a:cs typeface="Arial"/>
                <a:sym typeface="Arial"/>
              </a:rPr>
              <a:t>La elasticidad no es una función linea</a:t>
            </a:r>
            <a:r>
              <a:rPr b="0" i="0" lang="es-ES" u="none">
                <a:solidFill>
                  <a:srgbClr val="000000"/>
                </a:solidFill>
                <a:latin typeface="Arial"/>
                <a:ea typeface="Arial"/>
                <a:cs typeface="Arial"/>
                <a:sym typeface="Arial"/>
              </a:rPr>
              <a:t>l: la elasticidad de la demanda no es la misma a lo largo de toda la curva de demanda. Dependiendo del producto es posible que para precios altos, la demanda sea más elástica que para precios bajos.</a:t>
            </a:r>
            <a:endParaRPr/>
          </a:p>
        </p:txBody>
      </p:sp>
      <p:pic>
        <p:nvPicPr>
          <p:cNvPr id="1101" name="Google Shape;1101;p86"/>
          <p:cNvPicPr preferRelativeResize="0"/>
          <p:nvPr/>
        </p:nvPicPr>
        <p:blipFill rotWithShape="1">
          <a:blip r:embed="rId3">
            <a:alphaModFix/>
          </a:blip>
          <a:srcRect b="0" l="47564" r="0" t="0"/>
          <a:stretch/>
        </p:blipFill>
        <p:spPr>
          <a:xfrm>
            <a:off x="7211402" y="1646165"/>
            <a:ext cx="1926175" cy="1474039"/>
          </a:xfrm>
          <a:prstGeom prst="rect">
            <a:avLst/>
          </a:prstGeom>
          <a:noFill/>
          <a:ln>
            <a:noFill/>
          </a:ln>
        </p:spPr>
      </p:pic>
      <p:pic>
        <p:nvPicPr>
          <p:cNvPr id="1102" name="Google Shape;1102;p86"/>
          <p:cNvPicPr preferRelativeResize="0"/>
          <p:nvPr/>
        </p:nvPicPr>
        <p:blipFill rotWithShape="1">
          <a:blip r:embed="rId4">
            <a:alphaModFix/>
          </a:blip>
          <a:srcRect b="0" l="0" r="0" t="0"/>
          <a:stretch/>
        </p:blipFill>
        <p:spPr>
          <a:xfrm>
            <a:off x="6495500" y="4983326"/>
            <a:ext cx="2632187" cy="1474025"/>
          </a:xfrm>
          <a:prstGeom prst="rect">
            <a:avLst/>
          </a:prstGeom>
          <a:noFill/>
          <a:ln>
            <a:noFill/>
          </a:ln>
        </p:spPr>
      </p:pic>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87"/>
          <p:cNvSpPr/>
          <p:nvPr/>
        </p:nvSpPr>
        <p:spPr>
          <a:xfrm>
            <a:off x="976650" y="315400"/>
            <a:ext cx="5356500" cy="716100"/>
          </a:xfrm>
          <a:prstGeom prst="rect">
            <a:avLst/>
          </a:prstGeom>
          <a:noFill/>
          <a:ln>
            <a:noFill/>
          </a:ln>
        </p:spPr>
        <p:txBody>
          <a:bodyPr anchorCtr="0" anchor="ctr" bIns="44450" lIns="90475" spcFirstLastPara="1" rIns="90475" wrap="square" tIns="44450">
            <a:noAutofit/>
          </a:bodyPr>
          <a:lstStyle/>
          <a:p>
            <a:pPr indent="0" lvl="0" marL="0" rtl="0" algn="ctr">
              <a:lnSpc>
                <a:spcPct val="90000"/>
              </a:lnSpc>
              <a:spcBef>
                <a:spcPts val="0"/>
              </a:spcBef>
              <a:spcAft>
                <a:spcPts val="0"/>
              </a:spcAft>
              <a:buSzPts val="3100"/>
              <a:buNone/>
            </a:pPr>
            <a:r>
              <a:rPr b="1" lang="es-ES" sz="2400">
                <a:solidFill>
                  <a:srgbClr val="FFFFFF"/>
                </a:solidFill>
              </a:rPr>
              <a:t>Relación</a:t>
            </a:r>
            <a:r>
              <a:rPr b="1" lang="es-ES" sz="2400">
                <a:solidFill>
                  <a:srgbClr val="FFFFFF"/>
                </a:solidFill>
              </a:rPr>
              <a:t> elasticidad-precio de la demanda y su relación con el Ingreso Total</a:t>
            </a:r>
            <a:endParaRPr sz="2400">
              <a:solidFill>
                <a:srgbClr val="FFFFFF"/>
              </a:solidFill>
            </a:endParaRPr>
          </a:p>
          <a:p>
            <a:pPr indent="0" lvl="0" marL="0" marR="0" rtl="0" algn="ctr">
              <a:spcBef>
                <a:spcPts val="0"/>
              </a:spcBef>
              <a:spcAft>
                <a:spcPts val="0"/>
              </a:spcAft>
              <a:buNone/>
            </a:pPr>
            <a:r>
              <a:t/>
            </a:r>
            <a:endParaRPr sz="2400">
              <a:solidFill>
                <a:srgbClr val="FFFFFF"/>
              </a:solidFill>
            </a:endParaRPr>
          </a:p>
        </p:txBody>
      </p:sp>
      <p:sp>
        <p:nvSpPr>
          <p:cNvPr id="1109" name="Google Shape;1109;p87"/>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110" name="Google Shape;1110;p87"/>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111" name="Google Shape;1111;p87"/>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112" name="Google Shape;1112;p87"/>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pic>
        <p:nvPicPr>
          <p:cNvPr id="1113" name="Google Shape;1113;p87"/>
          <p:cNvPicPr preferRelativeResize="0"/>
          <p:nvPr/>
        </p:nvPicPr>
        <p:blipFill rotWithShape="1">
          <a:blip r:embed="rId3">
            <a:alphaModFix/>
          </a:blip>
          <a:srcRect b="0" l="0" r="0" t="0"/>
          <a:stretch/>
        </p:blipFill>
        <p:spPr>
          <a:xfrm>
            <a:off x="-45475" y="2548775"/>
            <a:ext cx="3380200" cy="2634700"/>
          </a:xfrm>
          <a:prstGeom prst="rect">
            <a:avLst/>
          </a:prstGeom>
          <a:noFill/>
          <a:ln>
            <a:noFill/>
          </a:ln>
        </p:spPr>
      </p:pic>
      <p:sp>
        <p:nvSpPr>
          <p:cNvPr id="1114" name="Google Shape;1114;p87"/>
          <p:cNvSpPr txBox="1"/>
          <p:nvPr/>
        </p:nvSpPr>
        <p:spPr>
          <a:xfrm>
            <a:off x="3395150" y="3786700"/>
            <a:ext cx="2821200" cy="771300"/>
          </a:xfrm>
          <a:prstGeom prst="rect">
            <a:avLst/>
          </a:prstGeom>
          <a:solidFill>
            <a:srgbClr val="FFFFFF"/>
          </a:solidFill>
          <a:ln>
            <a:noFill/>
          </a:ln>
        </p:spPr>
        <p:txBody>
          <a:bodyPr anchorCtr="0" anchor="t" bIns="45700" lIns="54000" spcFirstLastPara="1" rIns="54000"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1" i="0" lang="es-ES" sz="1200" u="none">
                <a:solidFill>
                  <a:srgbClr val="000000"/>
                </a:solidFill>
                <a:latin typeface="Calibri"/>
                <a:ea typeface="Calibri"/>
                <a:cs typeface="Calibri"/>
                <a:sym typeface="Calibri"/>
              </a:rPr>
              <a:t>A’=60 x 0 = 60 (60 unidades con Ingreso 0)</a:t>
            </a:r>
            <a:endParaRPr/>
          </a:p>
          <a:p>
            <a:pPr indent="0" lvl="0" marL="0" marR="0" rtl="0" algn="l">
              <a:lnSpc>
                <a:spcPct val="100000"/>
              </a:lnSpc>
              <a:spcBef>
                <a:spcPts val="0"/>
              </a:spcBef>
              <a:spcAft>
                <a:spcPts val="0"/>
              </a:spcAft>
              <a:buClr>
                <a:srgbClr val="000000"/>
              </a:buClr>
              <a:buSzPts val="1200"/>
              <a:buFont typeface="Calibri"/>
              <a:buNone/>
            </a:pPr>
            <a:r>
              <a:rPr b="1" i="0" lang="es-ES" sz="1200" u="none">
                <a:solidFill>
                  <a:srgbClr val="000000"/>
                </a:solidFill>
                <a:latin typeface="Calibri"/>
                <a:ea typeface="Calibri"/>
                <a:cs typeface="Calibri"/>
                <a:sym typeface="Calibri"/>
              </a:rPr>
              <a:t>B’=50 x 1 = 50 (Ingreso Total)</a:t>
            </a:r>
            <a:endParaRPr/>
          </a:p>
          <a:p>
            <a:pPr indent="0" lvl="0" marL="0" marR="0" rtl="0" algn="l">
              <a:lnSpc>
                <a:spcPct val="100000"/>
              </a:lnSpc>
              <a:spcBef>
                <a:spcPts val="0"/>
              </a:spcBef>
              <a:spcAft>
                <a:spcPts val="0"/>
              </a:spcAft>
              <a:buClr>
                <a:srgbClr val="000000"/>
              </a:buClr>
              <a:buSzPts val="1200"/>
              <a:buFont typeface="Calibri"/>
              <a:buNone/>
            </a:pPr>
            <a:r>
              <a:rPr b="1" i="0" lang="es-ES" sz="1200" u="none">
                <a:solidFill>
                  <a:srgbClr val="000000"/>
                </a:solidFill>
                <a:latin typeface="Calibri"/>
                <a:ea typeface="Calibri"/>
                <a:cs typeface="Calibri"/>
                <a:sym typeface="Calibri"/>
              </a:rPr>
              <a:t>C’=40 x 2 = 80 (Ingreso Total)</a:t>
            </a:r>
            <a:endParaRPr/>
          </a:p>
          <a:p>
            <a:pPr indent="0" lvl="0" marL="0" marR="0" rtl="0" algn="l">
              <a:lnSpc>
                <a:spcPct val="100000"/>
              </a:lnSpc>
              <a:spcBef>
                <a:spcPts val="0"/>
              </a:spcBef>
              <a:spcAft>
                <a:spcPts val="0"/>
              </a:spcAft>
              <a:buClr>
                <a:srgbClr val="000000"/>
              </a:buClr>
              <a:buSzPts val="1200"/>
              <a:buFont typeface="Calibri"/>
              <a:buNone/>
            </a:pPr>
            <a:r>
              <a:rPr b="1" i="0" lang="es-ES" sz="1200" u="none">
                <a:solidFill>
                  <a:srgbClr val="000000"/>
                </a:solidFill>
                <a:latin typeface="Calibri"/>
                <a:ea typeface="Calibri"/>
                <a:cs typeface="Calibri"/>
                <a:sym typeface="Calibri"/>
              </a:rPr>
              <a:t>D’=30 x 3 = 90 (Ingreso Total </a:t>
            </a:r>
            <a:r>
              <a:rPr b="1" lang="es-ES" sz="1200">
                <a:latin typeface="Calibri"/>
                <a:ea typeface="Calibri"/>
                <a:cs typeface="Calibri"/>
                <a:sym typeface="Calibri"/>
              </a:rPr>
              <a:t>Máximo</a:t>
            </a:r>
            <a:r>
              <a:rPr b="1" i="0" lang="es-ES" sz="1200" u="none">
                <a:solidFill>
                  <a:srgbClr val="000000"/>
                </a:solidFill>
                <a:latin typeface="Calibri"/>
                <a:ea typeface="Calibri"/>
                <a:cs typeface="Calibri"/>
                <a:sym typeface="Calibri"/>
              </a:rPr>
              <a:t>) ...</a:t>
            </a:r>
            <a:endParaRPr/>
          </a:p>
        </p:txBody>
      </p:sp>
      <p:graphicFrame>
        <p:nvGraphicFramePr>
          <p:cNvPr id="1115" name="Google Shape;1115;p87"/>
          <p:cNvGraphicFramePr/>
          <p:nvPr/>
        </p:nvGraphicFramePr>
        <p:xfrm>
          <a:off x="1352550" y="1041488"/>
          <a:ext cx="3000000" cy="3000000"/>
        </p:xfrm>
        <a:graphic>
          <a:graphicData uri="http://schemas.openxmlformats.org/drawingml/2006/table">
            <a:tbl>
              <a:tblPr>
                <a:noFill/>
                <a:tableStyleId>{21FCC290-2EBF-41C9-9913-AD8E1A575400}</a:tableStyleId>
              </a:tblPr>
              <a:tblGrid>
                <a:gridCol w="1731975"/>
                <a:gridCol w="2126725"/>
                <a:gridCol w="1720125"/>
                <a:gridCol w="2108900"/>
              </a:tblGrid>
              <a:tr h="532600">
                <a:tc>
                  <a:txBody>
                    <a:bodyPr/>
                    <a:lstStyle/>
                    <a:p>
                      <a:pPr indent="0" lvl="0" marL="0" marR="0" rtl="0" algn="ctr">
                        <a:lnSpc>
                          <a:spcPct val="100000"/>
                        </a:lnSpc>
                        <a:spcBef>
                          <a:spcPts val="0"/>
                        </a:spcBef>
                        <a:spcAft>
                          <a:spcPts val="0"/>
                        </a:spcAft>
                        <a:buClr>
                          <a:srgbClr val="000000"/>
                        </a:buClr>
                        <a:buSzPts val="1800"/>
                        <a:buFont typeface="Arial"/>
                        <a:buNone/>
                      </a:pPr>
                      <a:r>
                        <a:rPr b="1" i="0" lang="es-ES" sz="1500" u="none">
                          <a:solidFill>
                            <a:srgbClr val="000000"/>
                          </a:solidFill>
                          <a:latin typeface="Arial"/>
                          <a:ea typeface="Arial"/>
                          <a:cs typeface="Arial"/>
                          <a:sym typeface="Arial"/>
                        </a:rPr>
                        <a:t>Elasticidad precio de la demanda</a:t>
                      </a:r>
                      <a:endParaRPr sz="1500"/>
                    </a:p>
                  </a:txBody>
                  <a:tcPr marT="0" marB="0" marR="0" marL="0">
                    <a:lnL cap="flat" cmpd="sng" w="9525">
                      <a:solidFill>
                        <a:srgbClr val="00B0EA"/>
                      </a:solidFill>
                      <a:prstDash val="solid"/>
                      <a:round/>
                      <a:headEnd len="sm" w="sm" type="none"/>
                      <a:tailEnd len="sm" w="sm" type="none"/>
                    </a:lnL>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1800"/>
                        <a:buFont typeface="Arial"/>
                        <a:buNone/>
                      </a:pPr>
                      <a:r>
                        <a:rPr b="1" i="0" lang="es-ES" sz="1500" u="none">
                          <a:solidFill>
                            <a:srgbClr val="FFFFFF"/>
                          </a:solidFill>
                          <a:latin typeface="Arial"/>
                          <a:ea typeface="Arial"/>
                          <a:cs typeface="Arial"/>
                          <a:sym typeface="Arial"/>
                        </a:rPr>
                        <a:t>Elástica (E</a:t>
                      </a:r>
                      <a:r>
                        <a:rPr b="1" baseline="-25000" i="0" lang="es-ES" sz="1500" u="none">
                          <a:solidFill>
                            <a:srgbClr val="FFFFFF"/>
                          </a:solidFill>
                          <a:latin typeface="Arial"/>
                          <a:ea typeface="Arial"/>
                          <a:cs typeface="Arial"/>
                          <a:sym typeface="Arial"/>
                        </a:rPr>
                        <a:t>p</a:t>
                      </a:r>
                      <a:r>
                        <a:rPr b="1" i="0" lang="es-ES" sz="1500" u="none">
                          <a:solidFill>
                            <a:srgbClr val="FFFFFF"/>
                          </a:solidFill>
                          <a:latin typeface="Arial"/>
                          <a:ea typeface="Arial"/>
                          <a:cs typeface="Arial"/>
                          <a:sym typeface="Arial"/>
                        </a:rPr>
                        <a:t>&gt;1) (en valor absoluto)</a:t>
                      </a:r>
                      <a:endParaRPr sz="1500"/>
                    </a:p>
                  </a:txBody>
                  <a:tcPr marT="0" marB="0" marR="0" marL="0">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solidFill>
                      <a:srgbClr val="00B0EA"/>
                    </a:solidFill>
                  </a:tcPr>
                </a:tc>
                <a:tc>
                  <a:txBody>
                    <a:bodyPr/>
                    <a:lstStyle/>
                    <a:p>
                      <a:pPr indent="0" lvl="0" marL="0" marR="0" rtl="0" algn="ctr">
                        <a:lnSpc>
                          <a:spcPct val="100000"/>
                        </a:lnSpc>
                        <a:spcBef>
                          <a:spcPts val="0"/>
                        </a:spcBef>
                        <a:spcAft>
                          <a:spcPts val="0"/>
                        </a:spcAft>
                        <a:buClr>
                          <a:srgbClr val="FFFFFF"/>
                        </a:buClr>
                        <a:buSzPts val="1800"/>
                        <a:buFont typeface="Arial"/>
                        <a:buNone/>
                      </a:pPr>
                      <a:r>
                        <a:rPr b="1" i="0" lang="es-ES" sz="1500" u="none">
                          <a:solidFill>
                            <a:srgbClr val="FFFFFF"/>
                          </a:solidFill>
                          <a:latin typeface="Arial"/>
                          <a:ea typeface="Arial"/>
                          <a:cs typeface="Arial"/>
                          <a:sym typeface="Arial"/>
                        </a:rPr>
                        <a:t>Elasticidad normal o unitaria (E</a:t>
                      </a:r>
                      <a:r>
                        <a:rPr b="1" baseline="-25000" i="0" lang="es-ES" sz="1500" u="none">
                          <a:solidFill>
                            <a:srgbClr val="FFFFFF"/>
                          </a:solidFill>
                          <a:latin typeface="Arial"/>
                          <a:ea typeface="Arial"/>
                          <a:cs typeface="Arial"/>
                          <a:sym typeface="Arial"/>
                        </a:rPr>
                        <a:t>p</a:t>
                      </a:r>
                      <a:r>
                        <a:rPr b="1" i="0" lang="es-ES" sz="1500" u="none">
                          <a:solidFill>
                            <a:srgbClr val="FFFFFF"/>
                          </a:solidFill>
                          <a:latin typeface="Arial"/>
                          <a:ea typeface="Arial"/>
                          <a:cs typeface="Arial"/>
                          <a:sym typeface="Arial"/>
                        </a:rPr>
                        <a:t>=1)</a:t>
                      </a:r>
                      <a:endParaRPr sz="1500"/>
                    </a:p>
                  </a:txBody>
                  <a:tcPr marT="0" marB="0" marR="0" marL="0">
                    <a:lnL cap="flat" cmpd="sng" w="12700">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solidFill>
                      <a:srgbClr val="00B0EA"/>
                    </a:solidFill>
                  </a:tcPr>
                </a:tc>
                <a:tc>
                  <a:txBody>
                    <a:bodyPr/>
                    <a:lstStyle/>
                    <a:p>
                      <a:pPr indent="0" lvl="0" marL="0" marR="0" rtl="0" algn="ctr">
                        <a:lnSpc>
                          <a:spcPct val="100000"/>
                        </a:lnSpc>
                        <a:spcBef>
                          <a:spcPts val="0"/>
                        </a:spcBef>
                        <a:spcAft>
                          <a:spcPts val="0"/>
                        </a:spcAft>
                        <a:buClr>
                          <a:srgbClr val="FFFFFF"/>
                        </a:buClr>
                        <a:buSzPts val="1800"/>
                        <a:buFont typeface="Arial"/>
                        <a:buNone/>
                      </a:pPr>
                      <a:r>
                        <a:rPr b="1" i="0" lang="es-ES" sz="1500" u="none">
                          <a:solidFill>
                            <a:srgbClr val="FFFFFF"/>
                          </a:solidFill>
                          <a:latin typeface="Arial"/>
                          <a:ea typeface="Arial"/>
                          <a:cs typeface="Arial"/>
                          <a:sym typeface="Arial"/>
                        </a:rPr>
                        <a:t>Inelástica o rígida (E</a:t>
                      </a:r>
                      <a:r>
                        <a:rPr b="1" baseline="-25000" i="0" lang="es-ES" sz="1500" u="none">
                          <a:solidFill>
                            <a:srgbClr val="FFFFFF"/>
                          </a:solidFill>
                          <a:latin typeface="Arial"/>
                          <a:ea typeface="Arial"/>
                          <a:cs typeface="Arial"/>
                          <a:sym typeface="Arial"/>
                        </a:rPr>
                        <a:t>p</a:t>
                      </a:r>
                      <a:r>
                        <a:rPr b="1" i="0" lang="es-ES" sz="1500" u="none">
                          <a:solidFill>
                            <a:srgbClr val="FFFFFF"/>
                          </a:solidFill>
                          <a:latin typeface="Arial"/>
                          <a:ea typeface="Arial"/>
                          <a:cs typeface="Arial"/>
                          <a:sym typeface="Arial"/>
                        </a:rPr>
                        <a:t>&lt;1)</a:t>
                      </a:r>
                      <a:endParaRPr sz="1500"/>
                    </a:p>
                  </a:txBody>
                  <a:tcPr marT="0" marB="0" marR="0" marL="0">
                    <a:lnL cap="flat" cmpd="sng" w="12700">
                      <a:solidFill>
                        <a:srgbClr val="00B0EA"/>
                      </a:solidFill>
                      <a:prstDash val="solid"/>
                      <a:round/>
                      <a:headEnd len="sm" w="sm" type="none"/>
                      <a:tailEnd len="sm" w="sm" type="none"/>
                    </a:lnL>
                    <a:lnR cap="flat" cmpd="sng" w="9525">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solidFill>
                      <a:srgbClr val="00B0EA"/>
                    </a:solidFill>
                  </a:tcPr>
                </a:tc>
              </a:tr>
              <a:tr h="365125">
                <a:tc>
                  <a:txBody>
                    <a:bodyPr/>
                    <a:lstStyle/>
                    <a:p>
                      <a:pPr indent="0" lvl="0" marL="0" marR="0" rtl="0" algn="ctr">
                        <a:lnSpc>
                          <a:spcPct val="100000"/>
                        </a:lnSpc>
                        <a:spcBef>
                          <a:spcPts val="0"/>
                        </a:spcBef>
                        <a:spcAft>
                          <a:spcPts val="0"/>
                        </a:spcAft>
                        <a:buClr>
                          <a:srgbClr val="000000"/>
                        </a:buClr>
                        <a:buSzPts val="1800"/>
                        <a:buFont typeface="Arial"/>
                        <a:buNone/>
                      </a:pPr>
                      <a:r>
                        <a:rPr lang="es-ES" sz="1500"/>
                        <a:t> </a:t>
                      </a:r>
                      <a:r>
                        <a:rPr b="0" i="0" lang="es-ES" sz="1500" u="none">
                          <a:solidFill>
                            <a:srgbClr val="000000"/>
                          </a:solidFill>
                          <a:latin typeface="Arial"/>
                          <a:ea typeface="Arial"/>
                          <a:cs typeface="Arial"/>
                          <a:sym typeface="Arial"/>
                        </a:rPr>
                        <a:t>El precio sube</a:t>
                      </a:r>
                      <a:endParaRPr sz="1500"/>
                    </a:p>
                  </a:txBody>
                  <a:tcPr marT="0" marB="0" marR="0" marL="0">
                    <a:lnL cap="flat" cmpd="sng" w="9525">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s-ES" sz="1500" u="none">
                          <a:solidFill>
                            <a:srgbClr val="000000"/>
                          </a:solidFill>
                          <a:latin typeface="Arial"/>
                          <a:ea typeface="Arial"/>
                          <a:cs typeface="Arial"/>
                          <a:sym typeface="Arial"/>
                        </a:rPr>
                        <a:t>Disminuyen los ingresos</a:t>
                      </a:r>
                      <a:endParaRPr sz="1500"/>
                    </a:p>
                  </a:txBody>
                  <a:tcPr marT="0" marB="0" marR="0" marL="0">
                    <a:lnL cap="flat" cmpd="sng" w="12700">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s-ES" sz="1500" u="none">
                          <a:solidFill>
                            <a:srgbClr val="000000"/>
                          </a:solidFill>
                          <a:latin typeface="Arial"/>
                          <a:ea typeface="Arial"/>
                          <a:cs typeface="Arial"/>
                          <a:sym typeface="Arial"/>
                        </a:rPr>
                        <a:t> El IT es máximo</a:t>
                      </a:r>
                      <a:endParaRPr sz="1500"/>
                    </a:p>
                  </a:txBody>
                  <a:tcPr marT="0" marB="0" marR="0" marL="0">
                    <a:lnL cap="flat" cmpd="sng" w="12700">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s-ES" sz="1500" u="none">
                          <a:solidFill>
                            <a:srgbClr val="000000"/>
                          </a:solidFill>
                          <a:latin typeface="Arial"/>
                          <a:ea typeface="Arial"/>
                          <a:cs typeface="Arial"/>
                          <a:sym typeface="Arial"/>
                        </a:rPr>
                        <a:t>Aumentan los ingresos</a:t>
                      </a:r>
                      <a:endParaRPr sz="1500"/>
                    </a:p>
                  </a:txBody>
                  <a:tcPr marT="0" marB="0" marR="0" marL="0">
                    <a:lnL cap="flat" cmpd="sng" w="12700">
                      <a:solidFill>
                        <a:srgbClr val="00B0EA"/>
                      </a:solidFill>
                      <a:prstDash val="solid"/>
                      <a:round/>
                      <a:headEnd len="sm" w="sm" type="none"/>
                      <a:tailEnd len="sm" w="sm" type="none"/>
                    </a:lnL>
                    <a:lnR cap="flat" cmpd="sng" w="9525">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r>
              <a:tr h="237350">
                <a:tc>
                  <a:txBody>
                    <a:bodyPr/>
                    <a:lstStyle/>
                    <a:p>
                      <a:pPr indent="0" lvl="0" marL="0" marR="0" rtl="0" algn="ctr">
                        <a:lnSpc>
                          <a:spcPct val="100000"/>
                        </a:lnSpc>
                        <a:spcBef>
                          <a:spcPts val="0"/>
                        </a:spcBef>
                        <a:spcAft>
                          <a:spcPts val="0"/>
                        </a:spcAft>
                        <a:buClr>
                          <a:srgbClr val="000000"/>
                        </a:buClr>
                        <a:buSzPts val="1800"/>
                        <a:buFont typeface="Arial"/>
                        <a:buNone/>
                      </a:pPr>
                      <a:r>
                        <a:rPr lang="es-ES" sz="1500"/>
                        <a:t> </a:t>
                      </a:r>
                      <a:r>
                        <a:rPr b="0" i="0" lang="es-ES" sz="1500" u="none">
                          <a:solidFill>
                            <a:srgbClr val="000000"/>
                          </a:solidFill>
                          <a:latin typeface="Arial"/>
                          <a:ea typeface="Arial"/>
                          <a:cs typeface="Arial"/>
                          <a:sym typeface="Arial"/>
                        </a:rPr>
                        <a:t>El precio baja</a:t>
                      </a:r>
                      <a:endParaRPr sz="1500"/>
                    </a:p>
                  </a:txBody>
                  <a:tcPr marT="0" marB="0" marR="0" marL="0">
                    <a:lnL cap="flat" cmpd="sng" w="9525">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s-ES" sz="1500" u="none">
                          <a:solidFill>
                            <a:srgbClr val="000000"/>
                          </a:solidFill>
                          <a:latin typeface="Arial"/>
                          <a:ea typeface="Arial"/>
                          <a:cs typeface="Arial"/>
                          <a:sym typeface="Arial"/>
                        </a:rPr>
                        <a:t>Aumentan los ingresos</a:t>
                      </a:r>
                      <a:endParaRPr sz="1500"/>
                    </a:p>
                  </a:txBody>
                  <a:tcPr marT="0" marB="0" marR="0" marL="0">
                    <a:lnL cap="flat" cmpd="sng" w="12700">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s-ES" sz="1500" u="none">
                          <a:solidFill>
                            <a:srgbClr val="000000"/>
                          </a:solidFill>
                          <a:latin typeface="Arial"/>
                          <a:ea typeface="Arial"/>
                          <a:cs typeface="Arial"/>
                          <a:sym typeface="Arial"/>
                        </a:rPr>
                        <a:t>El IT es máximo</a:t>
                      </a:r>
                      <a:endParaRPr sz="1500"/>
                    </a:p>
                  </a:txBody>
                  <a:tcPr marT="0" marB="0" marR="0" marL="0">
                    <a:lnL cap="flat" cmpd="sng" w="12700">
                      <a:solidFill>
                        <a:srgbClr val="00B0EA"/>
                      </a:solidFill>
                      <a:prstDash val="solid"/>
                      <a:round/>
                      <a:headEnd len="sm" w="sm" type="none"/>
                      <a:tailEnd len="sm" w="sm" type="none"/>
                    </a:lnL>
                    <a:lnR cap="flat" cmpd="sng" w="12700">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0" i="0" lang="es-ES" sz="1500" u="none">
                          <a:solidFill>
                            <a:srgbClr val="000000"/>
                          </a:solidFill>
                          <a:latin typeface="Arial"/>
                          <a:ea typeface="Arial"/>
                          <a:cs typeface="Arial"/>
                          <a:sym typeface="Arial"/>
                        </a:rPr>
                        <a:t>Descienden los ingresos</a:t>
                      </a:r>
                      <a:endParaRPr sz="1500"/>
                    </a:p>
                  </a:txBody>
                  <a:tcPr marT="0" marB="0" marR="0" marL="0">
                    <a:lnL cap="flat" cmpd="sng" w="12700">
                      <a:solidFill>
                        <a:srgbClr val="00B0EA"/>
                      </a:solidFill>
                      <a:prstDash val="solid"/>
                      <a:round/>
                      <a:headEnd len="sm" w="sm" type="none"/>
                      <a:tailEnd len="sm" w="sm" type="none"/>
                    </a:lnL>
                    <a:lnR cap="flat" cmpd="sng" w="9525">
                      <a:solidFill>
                        <a:srgbClr val="00B0EA"/>
                      </a:solidFill>
                      <a:prstDash val="solid"/>
                      <a:round/>
                      <a:headEnd len="sm" w="sm" type="none"/>
                      <a:tailEnd len="sm" w="sm" type="none"/>
                    </a:lnR>
                    <a:lnT cap="flat" cmpd="sng" w="9525">
                      <a:solidFill>
                        <a:srgbClr val="00B0EA"/>
                      </a:solidFill>
                      <a:prstDash val="solid"/>
                      <a:round/>
                      <a:headEnd len="sm" w="sm" type="none"/>
                      <a:tailEnd len="sm" w="sm" type="none"/>
                    </a:lnT>
                    <a:lnB cap="flat" cmpd="sng" w="9525">
                      <a:solidFill>
                        <a:srgbClr val="00B0EA"/>
                      </a:solidFill>
                      <a:prstDash val="solid"/>
                      <a:round/>
                      <a:headEnd len="sm" w="sm" type="none"/>
                      <a:tailEnd len="sm" w="sm" type="none"/>
                    </a:lnB>
                  </a:tcPr>
                </a:tc>
              </a:tr>
            </a:tbl>
          </a:graphicData>
        </a:graphic>
      </p:graphicFrame>
      <p:sp>
        <p:nvSpPr>
          <p:cNvPr id="1116" name="Google Shape;1116;p87"/>
          <p:cNvSpPr txBox="1"/>
          <p:nvPr/>
        </p:nvSpPr>
        <p:spPr>
          <a:xfrm>
            <a:off x="76200" y="1036050"/>
            <a:ext cx="1205100" cy="369900"/>
          </a:xfrm>
          <a:prstGeom prst="rect">
            <a:avLst/>
          </a:prstGeom>
          <a:no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IT= (P*Q)</a:t>
            </a:r>
            <a:endParaRPr/>
          </a:p>
        </p:txBody>
      </p:sp>
      <p:sp>
        <p:nvSpPr>
          <p:cNvPr id="1117" name="Google Shape;1117;p87"/>
          <p:cNvSpPr/>
          <p:nvPr/>
        </p:nvSpPr>
        <p:spPr>
          <a:xfrm rot="-2910108">
            <a:off x="1354925" y="2420686"/>
            <a:ext cx="284789" cy="781995"/>
          </a:xfrm>
          <a:prstGeom prst="rightBrace">
            <a:avLst>
              <a:gd fmla="val 499" name="adj1"/>
              <a:gd fmla="val 50000" name="adj2"/>
            </a:avLst>
          </a:prstGeom>
          <a:noFill/>
          <a:ln cap="flat" cmpd="sng" w="9525">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118" name="Google Shape;1118;p87"/>
          <p:cNvSpPr/>
          <p:nvPr/>
        </p:nvSpPr>
        <p:spPr>
          <a:xfrm rot="-2910108">
            <a:off x="2279563" y="3162767"/>
            <a:ext cx="284789" cy="903796"/>
          </a:xfrm>
          <a:prstGeom prst="rightBrace">
            <a:avLst>
              <a:gd fmla="val 499" name="adj1"/>
              <a:gd fmla="val 50000" name="adj2"/>
            </a:avLst>
          </a:prstGeom>
          <a:noFill/>
          <a:ln cap="flat" cmpd="sng" w="9525">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119" name="Google Shape;1119;p87"/>
          <p:cNvSpPr txBox="1"/>
          <p:nvPr/>
        </p:nvSpPr>
        <p:spPr>
          <a:xfrm>
            <a:off x="1496667" y="2549751"/>
            <a:ext cx="764100" cy="251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s-ES" sz="1200" u="none">
                <a:solidFill>
                  <a:srgbClr val="000000"/>
                </a:solidFill>
                <a:latin typeface="Arial"/>
                <a:ea typeface="Arial"/>
                <a:cs typeface="Arial"/>
                <a:sym typeface="Arial"/>
              </a:rPr>
              <a:t>E&gt;1</a:t>
            </a:r>
            <a:endParaRPr/>
          </a:p>
        </p:txBody>
      </p:sp>
      <p:sp>
        <p:nvSpPr>
          <p:cNvPr id="1120" name="Google Shape;1120;p87"/>
          <p:cNvSpPr txBox="1"/>
          <p:nvPr/>
        </p:nvSpPr>
        <p:spPr>
          <a:xfrm>
            <a:off x="2454908" y="3388637"/>
            <a:ext cx="764100" cy="251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s-ES" sz="1200" u="none">
                <a:solidFill>
                  <a:srgbClr val="000000"/>
                </a:solidFill>
                <a:latin typeface="Arial"/>
                <a:ea typeface="Arial"/>
                <a:cs typeface="Arial"/>
                <a:sym typeface="Arial"/>
              </a:rPr>
              <a:t>E&lt;1</a:t>
            </a:r>
            <a:endParaRPr/>
          </a:p>
        </p:txBody>
      </p:sp>
      <p:sp>
        <p:nvSpPr>
          <p:cNvPr id="1121" name="Google Shape;1121;p87"/>
          <p:cNvSpPr txBox="1"/>
          <p:nvPr/>
        </p:nvSpPr>
        <p:spPr>
          <a:xfrm>
            <a:off x="1893329" y="2977450"/>
            <a:ext cx="381900" cy="252600"/>
          </a:xfrm>
          <a:prstGeom prst="rect">
            <a:avLst/>
          </a:prstGeom>
          <a:noFill/>
          <a:ln>
            <a:noFill/>
          </a:ln>
          <a:effectLst>
            <a:outerShdw blurRad="57150" rotWithShape="0" algn="bl" dir="5400000" dist="19050">
              <a:srgbClr val="000000">
                <a:alpha val="50000"/>
              </a:srgbClr>
            </a:outerShdw>
          </a:effectLst>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s-ES" sz="1200" u="none">
                <a:solidFill>
                  <a:srgbClr val="000000"/>
                </a:solidFill>
                <a:latin typeface="Arial"/>
                <a:ea typeface="Arial"/>
                <a:cs typeface="Arial"/>
                <a:sym typeface="Arial"/>
              </a:rPr>
              <a:t>E=1</a:t>
            </a:r>
            <a:endParaRPr/>
          </a:p>
        </p:txBody>
      </p:sp>
      <p:pic>
        <p:nvPicPr>
          <p:cNvPr id="1122" name="Google Shape;1122;p87"/>
          <p:cNvPicPr preferRelativeResize="0"/>
          <p:nvPr/>
        </p:nvPicPr>
        <p:blipFill rotWithShape="1">
          <a:blip r:embed="rId4">
            <a:alphaModFix/>
          </a:blip>
          <a:srcRect b="4626" l="4316" r="6683" t="7923"/>
          <a:stretch/>
        </p:blipFill>
        <p:spPr>
          <a:xfrm>
            <a:off x="3079425" y="2369675"/>
            <a:ext cx="2821200" cy="1376700"/>
          </a:xfrm>
          <a:prstGeom prst="rect">
            <a:avLst/>
          </a:prstGeom>
          <a:noFill/>
          <a:ln cap="flat" cmpd="sng" w="9525">
            <a:solidFill>
              <a:srgbClr val="3D85C6"/>
            </a:solidFill>
            <a:prstDash val="solid"/>
            <a:round/>
            <a:headEnd len="sm" w="sm" type="none"/>
            <a:tailEnd len="sm" w="sm" type="none"/>
          </a:ln>
        </p:spPr>
      </p:pic>
      <p:sp>
        <p:nvSpPr>
          <p:cNvPr id="1123" name="Google Shape;1123;p87"/>
          <p:cNvSpPr/>
          <p:nvPr/>
        </p:nvSpPr>
        <p:spPr>
          <a:xfrm>
            <a:off x="7548375" y="3381875"/>
            <a:ext cx="1619100" cy="303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7"/>
          <p:cNvSpPr/>
          <p:nvPr/>
        </p:nvSpPr>
        <p:spPr>
          <a:xfrm>
            <a:off x="1572430" y="3128605"/>
            <a:ext cx="316200" cy="2169300"/>
          </a:xfrm>
          <a:prstGeom prst="roundRect">
            <a:avLst>
              <a:gd fmla="val 16667"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5" name="Google Shape;1125;p87"/>
          <p:cNvCxnSpPr/>
          <p:nvPr/>
        </p:nvCxnSpPr>
        <p:spPr>
          <a:xfrm>
            <a:off x="1732175" y="3376900"/>
            <a:ext cx="1366800" cy="212100"/>
          </a:xfrm>
          <a:prstGeom prst="straightConnector1">
            <a:avLst/>
          </a:prstGeom>
          <a:noFill/>
          <a:ln cap="flat" cmpd="sng" w="9525">
            <a:solidFill>
              <a:schemeClr val="lt2"/>
            </a:solidFill>
            <a:prstDash val="solid"/>
            <a:round/>
            <a:headEnd len="med" w="med" type="none"/>
            <a:tailEnd len="med" w="med" type="triangle"/>
          </a:ln>
        </p:spPr>
      </p:cxnSp>
      <p:pic>
        <p:nvPicPr>
          <p:cNvPr id="1126" name="Google Shape;1126;p87"/>
          <p:cNvPicPr preferRelativeResize="0"/>
          <p:nvPr/>
        </p:nvPicPr>
        <p:blipFill rotWithShape="1">
          <a:blip r:embed="rId5">
            <a:alphaModFix/>
          </a:blip>
          <a:srcRect b="0" l="0" r="13284" t="0"/>
          <a:stretch/>
        </p:blipFill>
        <p:spPr>
          <a:xfrm>
            <a:off x="5931875" y="2601450"/>
            <a:ext cx="3245900" cy="2384950"/>
          </a:xfrm>
          <a:prstGeom prst="rect">
            <a:avLst/>
          </a:prstGeom>
          <a:noFill/>
          <a:ln>
            <a:noFill/>
          </a:ln>
        </p:spPr>
      </p:pic>
      <p:cxnSp>
        <p:nvCxnSpPr>
          <p:cNvPr id="1127" name="Google Shape;1127;p87"/>
          <p:cNvCxnSpPr/>
          <p:nvPr/>
        </p:nvCxnSpPr>
        <p:spPr>
          <a:xfrm rot="10800000">
            <a:off x="5927275" y="2769000"/>
            <a:ext cx="1378500" cy="365400"/>
          </a:xfrm>
          <a:prstGeom prst="straightConnector1">
            <a:avLst/>
          </a:prstGeom>
          <a:noFill/>
          <a:ln cap="flat" cmpd="sng" w="9525">
            <a:solidFill>
              <a:schemeClr val="lt2"/>
            </a:solidFill>
            <a:prstDash val="solid"/>
            <a:round/>
            <a:headEnd len="med" w="med" type="none"/>
            <a:tailEnd len="med" w="med" type="triangle"/>
          </a:ln>
        </p:spPr>
      </p:cxnSp>
      <p:sp>
        <p:nvSpPr>
          <p:cNvPr id="1128" name="Google Shape;1128;p87"/>
          <p:cNvSpPr/>
          <p:nvPr/>
        </p:nvSpPr>
        <p:spPr>
          <a:xfrm>
            <a:off x="2879450" y="6416075"/>
            <a:ext cx="3519000" cy="519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87"/>
          <p:cNvSpPr/>
          <p:nvPr/>
        </p:nvSpPr>
        <p:spPr>
          <a:xfrm>
            <a:off x="8411550" y="2796875"/>
            <a:ext cx="768300" cy="36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0" name="Google Shape;1130;p87"/>
          <p:cNvPicPr preferRelativeResize="0"/>
          <p:nvPr/>
        </p:nvPicPr>
        <p:blipFill rotWithShape="1">
          <a:blip r:embed="rId6">
            <a:alphaModFix/>
          </a:blip>
          <a:srcRect b="9239" l="9321" r="0" t="0"/>
          <a:stretch/>
        </p:blipFill>
        <p:spPr>
          <a:xfrm>
            <a:off x="52800" y="1450750"/>
            <a:ext cx="1228500" cy="707601"/>
          </a:xfrm>
          <a:prstGeom prst="rect">
            <a:avLst/>
          </a:prstGeom>
          <a:noFill/>
          <a:ln>
            <a:noFill/>
          </a:ln>
        </p:spPr>
      </p:pic>
      <p:pic>
        <p:nvPicPr>
          <p:cNvPr id="1131" name="Google Shape;1131;p87"/>
          <p:cNvPicPr preferRelativeResize="0"/>
          <p:nvPr/>
        </p:nvPicPr>
        <p:blipFill>
          <a:blip r:embed="rId7">
            <a:alphaModFix/>
          </a:blip>
          <a:stretch>
            <a:fillRect/>
          </a:stretch>
        </p:blipFill>
        <p:spPr>
          <a:xfrm>
            <a:off x="3016575" y="4645000"/>
            <a:ext cx="3294400" cy="2214875"/>
          </a:xfrm>
          <a:prstGeom prst="rect">
            <a:avLst/>
          </a:prstGeom>
          <a:noFill/>
          <a:ln>
            <a:noFill/>
          </a:ln>
        </p:spPr>
      </p:pic>
      <p:sp>
        <p:nvSpPr>
          <p:cNvPr id="1132" name="Google Shape;1132;p87"/>
          <p:cNvSpPr/>
          <p:nvPr/>
        </p:nvSpPr>
        <p:spPr>
          <a:xfrm>
            <a:off x="5700575" y="4834425"/>
            <a:ext cx="768300" cy="369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p87"/>
          <p:cNvCxnSpPr/>
          <p:nvPr/>
        </p:nvCxnSpPr>
        <p:spPr>
          <a:xfrm rot="10800000">
            <a:off x="3617400" y="3282575"/>
            <a:ext cx="1461300" cy="21093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2"/>
                                        </p:tgtEl>
                                        <p:attrNameLst>
                                          <p:attrName>style.visibility</p:attrName>
                                        </p:attrNameLst>
                                      </p:cBhvr>
                                      <p:to>
                                        <p:strVal val="visible"/>
                                      </p:to>
                                    </p:set>
                                    <p:animEffect filter="fade" transition="in">
                                      <p:cBhvr>
                                        <p:cTn dur="1000"/>
                                        <p:tgtEl>
                                          <p:spTgt spid="1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88"/>
          <p:cNvSpPr/>
          <p:nvPr/>
        </p:nvSpPr>
        <p:spPr>
          <a:xfrm>
            <a:off x="976650" y="315400"/>
            <a:ext cx="5356500" cy="716100"/>
          </a:xfrm>
          <a:prstGeom prst="rect">
            <a:avLst/>
          </a:prstGeom>
          <a:noFill/>
          <a:ln>
            <a:noFill/>
          </a:ln>
        </p:spPr>
        <p:txBody>
          <a:bodyPr anchorCtr="0" anchor="ctr" bIns="44450" lIns="90475" spcFirstLastPara="1" rIns="90475" wrap="square" tIns="44450">
            <a:noAutofit/>
          </a:bodyPr>
          <a:lstStyle/>
          <a:p>
            <a:pPr indent="0" lvl="0" marL="0" rtl="0" algn="ctr">
              <a:lnSpc>
                <a:spcPct val="90000"/>
              </a:lnSpc>
              <a:spcBef>
                <a:spcPts val="0"/>
              </a:spcBef>
              <a:spcAft>
                <a:spcPts val="0"/>
              </a:spcAft>
              <a:buSzPts val="3100"/>
              <a:buNone/>
            </a:pPr>
            <a:r>
              <a:rPr b="1" lang="es-ES" sz="2400">
                <a:solidFill>
                  <a:srgbClr val="FFFFFF"/>
                </a:solidFill>
              </a:rPr>
              <a:t>Estrategia de precios</a:t>
            </a:r>
            <a:endParaRPr sz="2400">
              <a:solidFill>
                <a:srgbClr val="FFFFFF"/>
              </a:solidFill>
            </a:endParaRPr>
          </a:p>
          <a:p>
            <a:pPr indent="0" lvl="0" marL="0" marR="0" rtl="0" algn="ctr">
              <a:spcBef>
                <a:spcPts val="0"/>
              </a:spcBef>
              <a:spcAft>
                <a:spcPts val="0"/>
              </a:spcAft>
              <a:buNone/>
            </a:pPr>
            <a:r>
              <a:t/>
            </a:r>
            <a:endParaRPr sz="2400">
              <a:solidFill>
                <a:srgbClr val="FFFFFF"/>
              </a:solidFill>
            </a:endParaRPr>
          </a:p>
        </p:txBody>
      </p:sp>
      <p:sp>
        <p:nvSpPr>
          <p:cNvPr id="1140" name="Google Shape;1140;p88"/>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141" name="Google Shape;1141;p88"/>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142" name="Google Shape;1142;p88"/>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143" name="Google Shape;1143;p88"/>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sp>
        <p:nvSpPr>
          <p:cNvPr id="1144" name="Google Shape;1144;p88"/>
          <p:cNvSpPr txBox="1"/>
          <p:nvPr/>
        </p:nvSpPr>
        <p:spPr>
          <a:xfrm>
            <a:off x="76200" y="1047750"/>
            <a:ext cx="8949900" cy="1939800"/>
          </a:xfrm>
          <a:prstGeom prst="rect">
            <a:avLst/>
          </a:prstGeom>
          <a:noFill/>
          <a:ln>
            <a:noFill/>
          </a:ln>
        </p:spPr>
        <p:txBody>
          <a:bodyPr anchorCtr="0" anchor="t" bIns="45700" lIns="91425" spcFirstLastPara="1" rIns="91425" wrap="square" tIns="45700">
            <a:noAutofit/>
          </a:bodyPr>
          <a:lstStyle/>
          <a:p>
            <a:pPr indent="-457200" lvl="0" marL="457200" rtl="0" algn="l">
              <a:spcBef>
                <a:spcPts val="0"/>
              </a:spcBef>
              <a:spcAft>
                <a:spcPts val="0"/>
              </a:spcAft>
              <a:buClr>
                <a:srgbClr val="A6A6A6"/>
              </a:buClr>
              <a:buSzPts val="1600"/>
              <a:buAutoNum type="arabicPeriod"/>
            </a:pPr>
            <a:r>
              <a:rPr b="1" lang="es-ES" sz="1600">
                <a:solidFill>
                  <a:srgbClr val="000000"/>
                </a:solidFill>
              </a:rPr>
              <a:t>Estrategias diferenciales:</a:t>
            </a:r>
            <a:endParaRPr b="1">
              <a:solidFill>
                <a:srgbClr val="000000"/>
              </a:solidFill>
            </a:endParaRPr>
          </a:p>
          <a:p>
            <a:pPr indent="-285750" lvl="5" marL="742950" rtl="0" algn="just">
              <a:spcBef>
                <a:spcPts val="0"/>
              </a:spcBef>
              <a:spcAft>
                <a:spcPts val="0"/>
              </a:spcAft>
              <a:buClr>
                <a:srgbClr val="000000"/>
              </a:buClr>
              <a:buSzPts val="1400"/>
              <a:buChar char="•"/>
            </a:pPr>
            <a:r>
              <a:rPr lang="es-ES">
                <a:solidFill>
                  <a:srgbClr val="000000"/>
                </a:solidFill>
              </a:rPr>
              <a:t>Con el </a:t>
            </a:r>
            <a:r>
              <a:rPr b="1" lang="es-ES">
                <a:solidFill>
                  <a:srgbClr val="000000"/>
                </a:solidFill>
              </a:rPr>
              <a:t>precio fijo </a:t>
            </a:r>
            <a:r>
              <a:rPr lang="es-ES">
                <a:solidFill>
                  <a:srgbClr val="000000"/>
                </a:solidFill>
              </a:rPr>
              <a:t>o </a:t>
            </a:r>
            <a:r>
              <a:rPr b="1" lang="es-ES">
                <a:solidFill>
                  <a:srgbClr val="000000"/>
                </a:solidFill>
              </a:rPr>
              <a:t>variable</a:t>
            </a:r>
            <a:r>
              <a:rPr lang="es-ES">
                <a:solidFill>
                  <a:srgbClr val="000000"/>
                </a:solidFill>
              </a:rPr>
              <a:t> (según características de la venta).</a:t>
            </a:r>
            <a:endParaRPr sz="1600">
              <a:solidFill>
                <a:srgbClr val="000000"/>
              </a:solidFill>
            </a:endParaRPr>
          </a:p>
          <a:p>
            <a:pPr indent="-285750" lvl="5" marL="742950" rtl="0" algn="just">
              <a:spcBef>
                <a:spcPts val="0"/>
              </a:spcBef>
              <a:spcAft>
                <a:spcPts val="0"/>
              </a:spcAft>
              <a:buClr>
                <a:srgbClr val="000000"/>
              </a:buClr>
              <a:buSzPts val="1400"/>
              <a:buChar char="•"/>
            </a:pPr>
            <a:r>
              <a:rPr lang="es-ES">
                <a:solidFill>
                  <a:srgbClr val="000000"/>
                </a:solidFill>
              </a:rPr>
              <a:t>Con </a:t>
            </a:r>
            <a:r>
              <a:rPr b="1" lang="es-ES">
                <a:solidFill>
                  <a:srgbClr val="000000"/>
                </a:solidFill>
              </a:rPr>
              <a:t>descuento aleatorio </a:t>
            </a:r>
            <a:r>
              <a:rPr lang="es-ES">
                <a:solidFill>
                  <a:srgbClr val="000000"/>
                </a:solidFill>
              </a:rPr>
              <a:t>(según oferta), periódico (rebajas) o en un segundo mercado (clientes con determinadas características o discriminación de precios según los criterios de segmentación).</a:t>
            </a:r>
            <a:endParaRPr sz="1600">
              <a:solidFill>
                <a:srgbClr val="000000"/>
              </a:solidFill>
            </a:endParaRPr>
          </a:p>
          <a:p>
            <a:pPr indent="-285750" lvl="5" marL="742950" rtl="0" algn="just">
              <a:spcBef>
                <a:spcPts val="0"/>
              </a:spcBef>
              <a:spcAft>
                <a:spcPts val="0"/>
              </a:spcAft>
              <a:buClr>
                <a:srgbClr val="000000"/>
              </a:buClr>
              <a:buSzPts val="1400"/>
              <a:buChar char="•"/>
            </a:pPr>
            <a:r>
              <a:rPr lang="es-ES">
                <a:solidFill>
                  <a:srgbClr val="000000"/>
                </a:solidFill>
              </a:rPr>
              <a:t>Precios para </a:t>
            </a:r>
            <a:r>
              <a:rPr b="1" lang="es-ES">
                <a:solidFill>
                  <a:srgbClr val="000000"/>
                </a:solidFill>
              </a:rPr>
              <a:t>colectivos específicos</a:t>
            </a:r>
            <a:r>
              <a:rPr lang="es-ES">
                <a:solidFill>
                  <a:srgbClr val="000000"/>
                </a:solidFill>
              </a:rPr>
              <a:t>, caso de profesionales determinados (por ejemplo, promoción a médicos).</a:t>
            </a:r>
            <a:endParaRPr sz="1600">
              <a:solidFill>
                <a:srgbClr val="000000"/>
              </a:solidFill>
            </a:endParaRPr>
          </a:p>
          <a:p>
            <a:pPr indent="-457200" lvl="0" marL="457200" rtl="0" algn="just">
              <a:spcBef>
                <a:spcPts val="2000"/>
              </a:spcBef>
              <a:spcAft>
                <a:spcPts val="0"/>
              </a:spcAft>
              <a:buClr>
                <a:srgbClr val="A6A6A6"/>
              </a:buClr>
              <a:buSzPts val="1600"/>
              <a:buAutoNum type="arabicPeriod"/>
            </a:pPr>
            <a:r>
              <a:rPr b="1" lang="es-ES" sz="1600">
                <a:solidFill>
                  <a:srgbClr val="000000"/>
                </a:solidFill>
              </a:rPr>
              <a:t>Estrategias de competencia: </a:t>
            </a:r>
            <a:r>
              <a:rPr lang="es-ES">
                <a:solidFill>
                  <a:srgbClr val="000000"/>
                </a:solidFill>
              </a:rPr>
              <a:t>P fijados frente a competidores a partir de las ventajas competitivas de la empresa</a:t>
            </a:r>
            <a:endParaRPr>
              <a:solidFill>
                <a:srgbClr val="000000"/>
              </a:solidFill>
            </a:endParaRPr>
          </a:p>
        </p:txBody>
      </p:sp>
      <p:sp>
        <p:nvSpPr>
          <p:cNvPr id="1145" name="Google Shape;1145;p88"/>
          <p:cNvSpPr txBox="1"/>
          <p:nvPr/>
        </p:nvSpPr>
        <p:spPr>
          <a:xfrm>
            <a:off x="59700" y="3124200"/>
            <a:ext cx="8949900" cy="3328200"/>
          </a:xfrm>
          <a:prstGeom prst="rect">
            <a:avLst/>
          </a:prstGeom>
          <a:solidFill>
            <a:srgbClr val="FFFFFF"/>
          </a:solidFill>
          <a:ln>
            <a:noFill/>
          </a:ln>
        </p:spPr>
        <p:txBody>
          <a:bodyPr anchorCtr="0" anchor="t" bIns="45700" lIns="91425" spcFirstLastPara="1" rIns="91425" wrap="square" tIns="45700">
            <a:noAutofit/>
          </a:bodyPr>
          <a:lstStyle/>
          <a:p>
            <a:pPr indent="-457200" lvl="0" marL="457200" rtl="0" algn="just">
              <a:lnSpc>
                <a:spcPct val="120000"/>
              </a:lnSpc>
              <a:spcBef>
                <a:spcPts val="0"/>
              </a:spcBef>
              <a:spcAft>
                <a:spcPts val="0"/>
              </a:spcAft>
              <a:buClr>
                <a:srgbClr val="A6A6A6"/>
              </a:buClr>
              <a:buSzPts val="1600"/>
              <a:buAutoNum type="arabicPeriod" startAt="3"/>
            </a:pPr>
            <a:r>
              <a:rPr b="1" lang="es-ES" sz="1600">
                <a:solidFill>
                  <a:srgbClr val="000000"/>
                </a:solidFill>
              </a:rPr>
              <a:t>Estrategias de precio psicológico: </a:t>
            </a:r>
            <a:r>
              <a:rPr lang="es-ES">
                <a:solidFill>
                  <a:srgbClr val="000000"/>
                </a:solidFill>
              </a:rPr>
              <a:t>se apoyan en la forma que el mercado percibe la posible relación calidad-precio. </a:t>
            </a:r>
            <a:endParaRPr sz="2400">
              <a:solidFill>
                <a:srgbClr val="000000"/>
              </a:solidFill>
            </a:endParaRPr>
          </a:p>
          <a:p>
            <a:pPr indent="-228600" lvl="2" marL="868362" rtl="0" algn="just">
              <a:lnSpc>
                <a:spcPct val="120000"/>
              </a:lnSpc>
              <a:spcBef>
                <a:spcPts val="1200"/>
              </a:spcBef>
              <a:spcAft>
                <a:spcPts val="0"/>
              </a:spcAft>
              <a:buClr>
                <a:srgbClr val="A6A6A6"/>
              </a:buClr>
              <a:buSzPts val="1400"/>
              <a:buChar char="•"/>
            </a:pPr>
            <a:r>
              <a:rPr lang="es-ES">
                <a:solidFill>
                  <a:srgbClr val="000000"/>
                </a:solidFill>
              </a:rPr>
              <a:t>Pueden ser precios de prestigio (precio de un Rolex), «redondeados» o de «rebaja» (camisa a 39,99€ no 40€)</a:t>
            </a:r>
            <a:endParaRPr b="1" sz="1800">
              <a:solidFill>
                <a:srgbClr val="000000"/>
              </a:solidFill>
            </a:endParaRPr>
          </a:p>
          <a:p>
            <a:pPr indent="-457200" lvl="0" marL="457200" rtl="0" algn="just">
              <a:lnSpc>
                <a:spcPct val="120000"/>
              </a:lnSpc>
              <a:spcBef>
                <a:spcPts val="2000"/>
              </a:spcBef>
              <a:spcAft>
                <a:spcPts val="0"/>
              </a:spcAft>
              <a:buClr>
                <a:srgbClr val="A6A6A6"/>
              </a:buClr>
              <a:buSzPts val="1600"/>
              <a:buAutoNum type="arabicPeriod" startAt="3"/>
            </a:pPr>
            <a:r>
              <a:rPr b="1" lang="es-ES" sz="1600">
                <a:solidFill>
                  <a:srgbClr val="000000"/>
                </a:solidFill>
              </a:rPr>
              <a:t>Estrategias para producto nuevo: </a:t>
            </a:r>
            <a:r>
              <a:rPr lang="es-ES">
                <a:solidFill>
                  <a:srgbClr val="000000"/>
                </a:solidFill>
              </a:rPr>
              <a:t>para productos emergentes e innovadores que tienen que penetrar en el mercado y requieren de mucha publicidad (ej.: la televisión plasma empezó a un precio elevado y ha ido bajando a medida que el volumen de ventas fue aumentando). </a:t>
            </a:r>
            <a:endParaRPr sz="1600">
              <a:solidFill>
                <a:srgbClr val="000000"/>
              </a:solidFill>
            </a:endParaRPr>
          </a:p>
          <a:p>
            <a:pPr indent="-457200" lvl="0" marL="457200" rtl="0" algn="just">
              <a:lnSpc>
                <a:spcPct val="120000"/>
              </a:lnSpc>
              <a:spcBef>
                <a:spcPts val="2000"/>
              </a:spcBef>
              <a:spcAft>
                <a:spcPts val="0"/>
              </a:spcAft>
              <a:buClr>
                <a:srgbClr val="A6A6A6"/>
              </a:buClr>
              <a:buSzPts val="1600"/>
              <a:buAutoNum type="arabicPeriod" startAt="3"/>
            </a:pPr>
            <a:r>
              <a:rPr b="1" lang="es-ES" sz="1600">
                <a:solidFill>
                  <a:srgbClr val="000000"/>
                </a:solidFill>
              </a:rPr>
              <a:t>Estrategias para líneas de productos: </a:t>
            </a:r>
            <a:r>
              <a:rPr lang="es-ES">
                <a:solidFill>
                  <a:srgbClr val="000000"/>
                </a:solidFill>
              </a:rPr>
              <a:t>precios que se fijan considerando el «efecto cartera» o el beneficio global y no el de cada uno de los productos del «paquete» (por ejemplo, ofertas en los supermercados de combinación de productos de alimentación o de perfumería)</a:t>
            </a:r>
            <a:endParaRPr sz="2400">
              <a:solidFill>
                <a:srgbClr val="000000"/>
              </a:solidFill>
            </a:endParaRPr>
          </a:p>
          <a:p>
            <a:pPr indent="-184150" lvl="0" marL="273050" rtl="0" algn="l">
              <a:lnSpc>
                <a:spcPct val="90000"/>
              </a:lnSpc>
              <a:spcBef>
                <a:spcPts val="2200"/>
              </a:spcBef>
              <a:spcAft>
                <a:spcPts val="0"/>
              </a:spcAft>
              <a:buNone/>
            </a:pPr>
            <a:r>
              <a:t/>
            </a:r>
            <a:endParaRPr>
              <a:solidFill>
                <a:srgbClr val="000000"/>
              </a:solidFill>
            </a:endParaRP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89"/>
          <p:cNvSpPr/>
          <p:nvPr/>
        </p:nvSpPr>
        <p:spPr>
          <a:xfrm>
            <a:off x="976650" y="315400"/>
            <a:ext cx="5356500" cy="716100"/>
          </a:xfrm>
          <a:prstGeom prst="rect">
            <a:avLst/>
          </a:prstGeom>
          <a:noFill/>
          <a:ln>
            <a:noFill/>
          </a:ln>
        </p:spPr>
        <p:txBody>
          <a:bodyPr anchorCtr="0" anchor="ctr" bIns="44450" lIns="90475" spcFirstLastPara="1" rIns="90475" wrap="square" tIns="44450">
            <a:noAutofit/>
          </a:bodyPr>
          <a:lstStyle/>
          <a:p>
            <a:pPr indent="0" lvl="0" marL="0" rtl="0" algn="ctr">
              <a:lnSpc>
                <a:spcPct val="90000"/>
              </a:lnSpc>
              <a:spcBef>
                <a:spcPts val="0"/>
              </a:spcBef>
              <a:spcAft>
                <a:spcPts val="0"/>
              </a:spcAft>
              <a:buSzPts val="3100"/>
              <a:buNone/>
            </a:pPr>
            <a:r>
              <a:rPr b="1" lang="es-ES" sz="2400">
                <a:solidFill>
                  <a:srgbClr val="FFFFFF"/>
                </a:solidFill>
              </a:rPr>
              <a:t>Estrategia de precios</a:t>
            </a:r>
            <a:endParaRPr sz="2400">
              <a:solidFill>
                <a:srgbClr val="FFFFFF"/>
              </a:solidFill>
            </a:endParaRPr>
          </a:p>
          <a:p>
            <a:pPr indent="0" lvl="0" marL="0" marR="0" rtl="0" algn="ctr">
              <a:spcBef>
                <a:spcPts val="0"/>
              </a:spcBef>
              <a:spcAft>
                <a:spcPts val="0"/>
              </a:spcAft>
              <a:buNone/>
            </a:pPr>
            <a:r>
              <a:t/>
            </a:r>
            <a:endParaRPr sz="2400">
              <a:solidFill>
                <a:srgbClr val="FFFFFF"/>
              </a:solidFill>
            </a:endParaRPr>
          </a:p>
        </p:txBody>
      </p:sp>
      <p:sp>
        <p:nvSpPr>
          <p:cNvPr id="1152" name="Google Shape;1152;p89"/>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153" name="Google Shape;1153;p89"/>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154" name="Google Shape;1154;p89"/>
          <p:cNvSpPr/>
          <p:nvPr/>
        </p:nvSpPr>
        <p:spPr>
          <a:xfrm rot="3098919">
            <a:off x="5995065" y="7725"/>
            <a:ext cx="885720" cy="926257"/>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F2A71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155" name="Google Shape;1155;p89"/>
          <p:cNvSpPr txBox="1"/>
          <p:nvPr/>
        </p:nvSpPr>
        <p:spPr>
          <a:xfrm>
            <a:off x="5992933" y="241379"/>
            <a:ext cx="885600" cy="360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2 </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PRICE</a:t>
            </a:r>
            <a:endParaRPr sz="1100"/>
          </a:p>
        </p:txBody>
      </p:sp>
      <p:pic>
        <p:nvPicPr>
          <p:cNvPr id="1156" name="Google Shape;1156;p89"/>
          <p:cNvPicPr preferRelativeResize="0"/>
          <p:nvPr/>
        </p:nvPicPr>
        <p:blipFill rotWithShape="1">
          <a:blip r:embed="rId3">
            <a:alphaModFix/>
          </a:blip>
          <a:srcRect b="0" l="0" r="0" t="0"/>
          <a:stretch/>
        </p:blipFill>
        <p:spPr>
          <a:xfrm>
            <a:off x="365300" y="1159800"/>
            <a:ext cx="3759550" cy="2892625"/>
          </a:xfrm>
          <a:prstGeom prst="rect">
            <a:avLst/>
          </a:prstGeom>
          <a:noFill/>
          <a:ln>
            <a:noFill/>
          </a:ln>
          <a:effectLst>
            <a:outerShdw blurRad="63500" dir="2700000" dist="139700">
              <a:srgbClr val="333333">
                <a:alpha val="64709"/>
              </a:srgbClr>
            </a:outerShdw>
          </a:effectLst>
        </p:spPr>
      </p:pic>
      <p:pic>
        <p:nvPicPr>
          <p:cNvPr id="1157" name="Google Shape;1157;p89"/>
          <p:cNvPicPr preferRelativeResize="0"/>
          <p:nvPr/>
        </p:nvPicPr>
        <p:blipFill rotWithShape="1">
          <a:blip r:embed="rId4">
            <a:alphaModFix/>
          </a:blip>
          <a:srcRect b="0" l="0" r="0" t="0"/>
          <a:stretch/>
        </p:blipFill>
        <p:spPr>
          <a:xfrm>
            <a:off x="195950" y="4288400"/>
            <a:ext cx="2572800" cy="1852500"/>
          </a:xfrm>
          <a:prstGeom prst="roundRect">
            <a:avLst>
              <a:gd fmla="val 8594" name="adj"/>
            </a:avLst>
          </a:prstGeom>
          <a:solidFill>
            <a:srgbClr val="ECECEC"/>
          </a:solidFill>
          <a:ln>
            <a:noFill/>
          </a:ln>
          <a:effectLst>
            <a:reflection blurRad="0" dir="5400000" dist="5000" endA="0" endPos="28000" fadeDir="5400012" kx="0" rotWithShape="0" algn="bl" stA="38000" stPos="0" sy="-100000" ky="0"/>
          </a:effectLst>
        </p:spPr>
      </p:pic>
      <p:pic>
        <p:nvPicPr>
          <p:cNvPr id="1158" name="Google Shape;1158;p89"/>
          <p:cNvPicPr preferRelativeResize="0"/>
          <p:nvPr/>
        </p:nvPicPr>
        <p:blipFill rotWithShape="1">
          <a:blip r:embed="rId5">
            <a:alphaModFix/>
          </a:blip>
          <a:srcRect b="18480" l="0" r="0" t="0"/>
          <a:stretch/>
        </p:blipFill>
        <p:spPr>
          <a:xfrm>
            <a:off x="4688707" y="1246925"/>
            <a:ext cx="4188000" cy="2627700"/>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1159" name="Google Shape;1159;p89"/>
          <p:cNvPicPr preferRelativeResize="0"/>
          <p:nvPr/>
        </p:nvPicPr>
        <p:blipFill rotWithShape="1">
          <a:blip r:embed="rId6">
            <a:alphaModFix/>
          </a:blip>
          <a:srcRect b="0" l="0" r="0" t="0"/>
          <a:stretch/>
        </p:blipFill>
        <p:spPr>
          <a:xfrm>
            <a:off x="2883800" y="4288400"/>
            <a:ext cx="2807171" cy="1852500"/>
          </a:xfrm>
          <a:prstGeom prst="rect">
            <a:avLst/>
          </a:prstGeom>
          <a:noFill/>
          <a:ln>
            <a:noFill/>
          </a:ln>
          <a:effectLst>
            <a:reflection blurRad="0" dir="5400000" dist="5000" endA="0" endPos="30000" fadeDir="5400012" kx="0" rotWithShape="0" algn="bl" stA="30000" stPos="0" sy="-100000" ky="0"/>
          </a:effectLst>
        </p:spPr>
      </p:pic>
      <p:pic>
        <p:nvPicPr>
          <p:cNvPr descr="Résultat de recherche d'images pour &quot;cofre perfume&quot;" id="1160" name="Google Shape;1160;p89"/>
          <p:cNvPicPr preferRelativeResize="0"/>
          <p:nvPr/>
        </p:nvPicPr>
        <p:blipFill rotWithShape="1">
          <a:blip r:embed="rId7">
            <a:alphaModFix/>
          </a:blip>
          <a:srcRect b="0" l="0" r="0" t="0"/>
          <a:stretch/>
        </p:blipFill>
        <p:spPr>
          <a:xfrm>
            <a:off x="5728577" y="3937650"/>
            <a:ext cx="3407304" cy="2521826"/>
          </a:xfrm>
          <a:prstGeom prst="rect">
            <a:avLst/>
          </a:prstGeom>
          <a:noFill/>
          <a:ln>
            <a:noFill/>
          </a:ln>
        </p:spPr>
      </p:pic>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Google Shape;1166;p90"/>
          <p:cNvSpPr/>
          <p:nvPr/>
        </p:nvSpPr>
        <p:spPr>
          <a:xfrm rot="2731110">
            <a:off x="2446125" y="2052917"/>
            <a:ext cx="2385714" cy="2416190"/>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1167" name="Google Shape;1167;p90"/>
          <p:cNvSpPr txBox="1"/>
          <p:nvPr/>
        </p:nvSpPr>
        <p:spPr>
          <a:xfrm>
            <a:off x="2656268" y="2788833"/>
            <a:ext cx="1946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3 </a:t>
            </a:r>
            <a:endParaRPr sz="2400"/>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PLACE</a:t>
            </a:r>
            <a:endParaRPr sz="2400"/>
          </a:p>
        </p:txBody>
      </p:sp>
      <p:sp>
        <p:nvSpPr>
          <p:cNvPr id="1168" name="Google Shape;1168;p90"/>
          <p:cNvSpPr/>
          <p:nvPr/>
        </p:nvSpPr>
        <p:spPr>
          <a:xfrm>
            <a:off x="5102088" y="1736288"/>
            <a:ext cx="2347200" cy="411600"/>
          </a:xfrm>
          <a:prstGeom prst="rect">
            <a:avLst/>
          </a:prstGeom>
          <a:solidFill>
            <a:srgbClr val="00B0EA"/>
          </a:solidFill>
          <a:ln cap="flat" cmpd="sng" w="12700">
            <a:solidFill>
              <a:srgbClr val="00B0EA"/>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169" name="Google Shape;1169;p90"/>
          <p:cNvSpPr txBox="1"/>
          <p:nvPr/>
        </p:nvSpPr>
        <p:spPr>
          <a:xfrm>
            <a:off x="5150304" y="1736300"/>
            <a:ext cx="2282700" cy="4116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500"/>
              <a:buFont typeface="Arial"/>
              <a:buNone/>
            </a:pPr>
            <a:r>
              <a:rPr b="1" i="0" lang="es-ES" sz="1800" u="none">
                <a:solidFill>
                  <a:srgbClr val="FFFFFF"/>
                </a:solidFill>
                <a:latin typeface="Arial"/>
                <a:ea typeface="Arial"/>
                <a:cs typeface="Arial"/>
                <a:sym typeface="Arial"/>
              </a:rPr>
              <a:t>Distribución</a:t>
            </a:r>
            <a:endParaRPr sz="1800"/>
          </a:p>
        </p:txBody>
      </p:sp>
      <p:sp>
        <p:nvSpPr>
          <p:cNvPr id="1170" name="Google Shape;1170;p90"/>
          <p:cNvSpPr/>
          <p:nvPr/>
        </p:nvSpPr>
        <p:spPr>
          <a:xfrm>
            <a:off x="5102088" y="2148138"/>
            <a:ext cx="2331000" cy="2637600"/>
          </a:xfrm>
          <a:prstGeom prst="rect">
            <a:avLst/>
          </a:prstGeom>
          <a:solidFill>
            <a:srgbClr val="CBE4F7">
              <a:alpha val="89800"/>
            </a:srgbClr>
          </a:solidFill>
          <a:ln cap="flat" cmpd="sng" w="12700">
            <a:solidFill>
              <a:srgbClr val="CBE4F7">
                <a:alpha val="8980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171" name="Google Shape;1171;p90"/>
          <p:cNvSpPr txBox="1"/>
          <p:nvPr/>
        </p:nvSpPr>
        <p:spPr>
          <a:xfrm>
            <a:off x="5174787" y="2148138"/>
            <a:ext cx="2156700" cy="2299800"/>
          </a:xfrm>
          <a:prstGeom prst="rect">
            <a:avLst/>
          </a:prstGeom>
          <a:noFill/>
          <a:ln>
            <a:noFill/>
          </a:ln>
        </p:spPr>
        <p:txBody>
          <a:bodyPr anchorCtr="0" anchor="t" bIns="120000" lIns="80000" spcFirstLastPara="1" rIns="106675" wrap="square" tIns="80000">
            <a:noAutofit/>
          </a:bodyPr>
          <a:lstStyle/>
          <a:p>
            <a:pPr indent="-127000" lvl="1" marL="114300" marR="0" rtl="0" algn="l">
              <a:lnSpc>
                <a:spcPct val="90000"/>
              </a:lnSpc>
              <a:spcBef>
                <a:spcPts val="0"/>
              </a:spcBef>
              <a:spcAft>
                <a:spcPts val="0"/>
              </a:spcAft>
              <a:buClr>
                <a:srgbClr val="000000"/>
              </a:buClr>
              <a:buSzPts val="1800"/>
              <a:buChar char="•"/>
            </a:pPr>
            <a:r>
              <a:rPr i="0" lang="es-ES" sz="1800" u="none" cap="none" strike="noStrike">
                <a:solidFill>
                  <a:srgbClr val="000000"/>
                </a:solidFill>
              </a:rPr>
              <a:t>Canales</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Cobertura</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Surtido</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Ubicaciones</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Inventario</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Transporte</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Almacenamiento</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Logística</a:t>
            </a:r>
            <a:endParaRPr sz="1800"/>
          </a:p>
        </p:txBody>
      </p:sp>
      <p:sp>
        <p:nvSpPr>
          <p:cNvPr id="1172" name="Google Shape;1172;p90"/>
          <p:cNvSpPr/>
          <p:nvPr/>
        </p:nvSpPr>
        <p:spPr>
          <a:xfrm rot="2610959">
            <a:off x="5245021" y="-12726"/>
            <a:ext cx="1042033" cy="1059482"/>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1173" name="Google Shape;1173;p90"/>
          <p:cNvSpPr txBox="1"/>
          <p:nvPr/>
        </p:nvSpPr>
        <p:spPr>
          <a:xfrm>
            <a:off x="5393895" y="235715"/>
            <a:ext cx="8841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3 </a:t>
            </a:r>
            <a:endParaRPr/>
          </a:p>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PLACE</a:t>
            </a:r>
            <a:endParaRPr/>
          </a:p>
        </p:txBody>
      </p:sp>
      <p:sp>
        <p:nvSpPr>
          <p:cNvPr id="1174" name="Google Shape;1174;p90"/>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175" name="Google Shape;1175;p90"/>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91"/>
          <p:cNvSpPr/>
          <p:nvPr/>
        </p:nvSpPr>
        <p:spPr>
          <a:xfrm rot="2610959">
            <a:off x="5702221" y="-12726"/>
            <a:ext cx="1042033" cy="1059482"/>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1182" name="Google Shape;1182;p91"/>
          <p:cNvSpPr txBox="1"/>
          <p:nvPr/>
        </p:nvSpPr>
        <p:spPr>
          <a:xfrm>
            <a:off x="5851095" y="235715"/>
            <a:ext cx="8841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3 </a:t>
            </a:r>
            <a:endParaRPr/>
          </a:p>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PLACE</a:t>
            </a:r>
            <a:endParaRPr/>
          </a:p>
        </p:txBody>
      </p:sp>
      <p:sp>
        <p:nvSpPr>
          <p:cNvPr id="1183" name="Google Shape;1183;p91"/>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Mix Marketing</a:t>
            </a:r>
            <a:endParaRPr sz="1800">
              <a:solidFill>
                <a:schemeClr val="dk1"/>
              </a:solidFill>
            </a:endParaRPr>
          </a:p>
        </p:txBody>
      </p:sp>
      <p:sp>
        <p:nvSpPr>
          <p:cNvPr id="1184" name="Google Shape;1184;p91"/>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185" name="Google Shape;1185;p91"/>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s-ES" sz="2400" u="none">
                <a:solidFill>
                  <a:srgbClr val="FFFFFF"/>
                </a:solidFill>
                <a:latin typeface="Arial"/>
                <a:ea typeface="Arial"/>
                <a:cs typeface="Arial"/>
                <a:sym typeface="Arial"/>
              </a:rPr>
              <a:t>Decisiones Comerciales: La Distribución</a:t>
            </a:r>
            <a:endParaRPr sz="2400">
              <a:solidFill>
                <a:srgbClr val="FFFFFF"/>
              </a:solidFill>
            </a:endParaRPr>
          </a:p>
        </p:txBody>
      </p:sp>
      <p:sp>
        <p:nvSpPr>
          <p:cNvPr id="1186" name="Google Shape;1186;p91"/>
          <p:cNvSpPr txBox="1"/>
          <p:nvPr/>
        </p:nvSpPr>
        <p:spPr>
          <a:xfrm>
            <a:off x="0" y="1007400"/>
            <a:ext cx="3683700" cy="1347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B0EA"/>
              </a:buClr>
              <a:buSzPts val="1600"/>
              <a:buFont typeface="Arial"/>
              <a:buNone/>
            </a:pPr>
            <a:r>
              <a:rPr b="1" i="0" lang="es-ES" u="sng">
                <a:solidFill>
                  <a:srgbClr val="00B0EA"/>
                </a:solidFill>
                <a:latin typeface="Arial"/>
                <a:ea typeface="Arial"/>
                <a:cs typeface="Arial"/>
                <a:sym typeface="Arial"/>
              </a:rPr>
              <a:t>DISTRIBUCIÓN:</a:t>
            </a:r>
            <a:r>
              <a:rPr b="1" i="0" lang="es-ES" u="none">
                <a:solidFill>
                  <a:srgbClr val="00B0EA"/>
                </a:solidFill>
                <a:latin typeface="Arial"/>
                <a:ea typeface="Arial"/>
                <a:cs typeface="Arial"/>
                <a:sym typeface="Arial"/>
              </a:rPr>
              <a:t> </a:t>
            </a:r>
            <a:r>
              <a:rPr b="0" i="0" lang="es-ES" u="none">
                <a:solidFill>
                  <a:srgbClr val="000000"/>
                </a:solidFill>
                <a:latin typeface="Arial"/>
                <a:ea typeface="Arial"/>
                <a:cs typeface="Arial"/>
                <a:sym typeface="Arial"/>
              </a:rPr>
              <a:t>es un sistema integrado de recursos y actividades alineados con el fin de </a:t>
            </a:r>
            <a:r>
              <a:rPr b="1" i="0" lang="es-ES" u="none">
                <a:solidFill>
                  <a:srgbClr val="000000"/>
                </a:solidFill>
              </a:rPr>
              <a:t>colocar el producto en diferentes puntos de venta para el comprador </a:t>
            </a:r>
            <a:r>
              <a:rPr b="0" i="0" lang="es-ES" u="none">
                <a:solidFill>
                  <a:srgbClr val="000000"/>
                </a:solidFill>
                <a:latin typeface="Arial"/>
                <a:ea typeface="Arial"/>
                <a:cs typeface="Arial"/>
                <a:sym typeface="Arial"/>
              </a:rPr>
              <a:t>cumpliendo ciertos criterios de cantidad, plazo y condiciones deseadas.</a:t>
            </a:r>
            <a:endParaRPr/>
          </a:p>
        </p:txBody>
      </p:sp>
      <p:sp>
        <p:nvSpPr>
          <p:cNvPr id="1187" name="Google Shape;1187;p91"/>
          <p:cNvSpPr/>
          <p:nvPr/>
        </p:nvSpPr>
        <p:spPr>
          <a:xfrm>
            <a:off x="57150" y="3202925"/>
            <a:ext cx="1866900" cy="485700"/>
          </a:xfrm>
          <a:prstGeom prst="homePlate">
            <a:avLst>
              <a:gd fmla="val 19674" name="adj"/>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s-ES" sz="1500" u="none">
                <a:solidFill>
                  <a:srgbClr val="000000"/>
                </a:solidFill>
              </a:rPr>
              <a:t>Canal de distribución</a:t>
            </a:r>
            <a:endParaRPr b="1" sz="1500"/>
          </a:p>
        </p:txBody>
      </p:sp>
      <p:sp>
        <p:nvSpPr>
          <p:cNvPr id="1188" name="Google Shape;1188;p91"/>
          <p:cNvSpPr txBox="1"/>
          <p:nvPr/>
        </p:nvSpPr>
        <p:spPr>
          <a:xfrm>
            <a:off x="1771649" y="3145775"/>
            <a:ext cx="2025900" cy="58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ES" sz="1500" u="none">
                <a:solidFill>
                  <a:srgbClr val="000000"/>
                </a:solidFill>
                <a:latin typeface="Arial"/>
                <a:ea typeface="Arial"/>
                <a:cs typeface="Arial"/>
                <a:sym typeface="Arial"/>
              </a:rPr>
              <a:t>Entre el productor y el comprador</a:t>
            </a:r>
            <a:endParaRPr sz="1500"/>
          </a:p>
        </p:txBody>
      </p:sp>
      <p:pic>
        <p:nvPicPr>
          <p:cNvPr descr="Resultado de imagen de empresa canal directo" id="1189" name="Google Shape;1189;p91"/>
          <p:cNvPicPr preferRelativeResize="0"/>
          <p:nvPr/>
        </p:nvPicPr>
        <p:blipFill rotWithShape="1">
          <a:blip r:embed="rId3">
            <a:alphaModFix/>
          </a:blip>
          <a:srcRect b="5535" l="4515" r="4986" t="12092"/>
          <a:stretch/>
        </p:blipFill>
        <p:spPr>
          <a:xfrm>
            <a:off x="3797550" y="1048775"/>
            <a:ext cx="5224730" cy="2954927"/>
          </a:xfrm>
          <a:prstGeom prst="rect">
            <a:avLst/>
          </a:prstGeom>
          <a:noFill/>
          <a:ln>
            <a:noFill/>
          </a:ln>
        </p:spPr>
      </p:pic>
      <p:sp>
        <p:nvSpPr>
          <p:cNvPr id="1190" name="Google Shape;1190;p91"/>
          <p:cNvSpPr txBox="1"/>
          <p:nvPr/>
        </p:nvSpPr>
        <p:spPr>
          <a:xfrm>
            <a:off x="3620677" y="4079900"/>
            <a:ext cx="1547400" cy="110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sng">
                <a:solidFill>
                  <a:srgbClr val="000000"/>
                </a:solidFill>
                <a:latin typeface="Arial"/>
                <a:ea typeface="Arial"/>
                <a:cs typeface="Arial"/>
                <a:sym typeface="Arial"/>
              </a:rPr>
              <a:t>Canal directo:  </a:t>
            </a:r>
            <a:endParaRPr/>
          </a:p>
          <a:p>
            <a:pPr indent="0" lvl="0" marL="0" marR="0" rtl="0" algn="ctr">
              <a:lnSpc>
                <a:spcPct val="100000"/>
              </a:lnSpc>
              <a:spcBef>
                <a:spcPts val="0"/>
              </a:spcBef>
              <a:spcAft>
                <a:spcPts val="0"/>
              </a:spcAft>
              <a:buClr>
                <a:srgbClr val="000000"/>
              </a:buClr>
              <a:buSzPts val="1400"/>
              <a:buFont typeface="Arial"/>
              <a:buNone/>
            </a:pPr>
            <a:r>
              <a:rPr b="0" i="0" lang="es-ES" sz="1400" u="none">
                <a:solidFill>
                  <a:srgbClr val="000000"/>
                </a:solidFill>
                <a:latin typeface="Arial"/>
                <a:ea typeface="Arial"/>
                <a:cs typeface="Arial"/>
                <a:sym typeface="Arial"/>
              </a:rPr>
              <a:t>Productor=&gt; Consumidor</a:t>
            </a:r>
            <a:endParaRPr/>
          </a:p>
          <a:p>
            <a:pPr indent="0" lvl="0" marL="0" marR="0" rtl="0" algn="ctr">
              <a:lnSpc>
                <a:spcPct val="100000"/>
              </a:lnSpc>
              <a:spcBef>
                <a:spcPts val="0"/>
              </a:spcBef>
              <a:spcAft>
                <a:spcPts val="0"/>
              </a:spcAft>
              <a:buClr>
                <a:srgbClr val="000000"/>
              </a:buClr>
              <a:buSzPts val="1200"/>
              <a:buFont typeface="Arial"/>
              <a:buNone/>
            </a:pPr>
            <a:r>
              <a:rPr b="0" i="0" lang="es-ES" sz="1200" u="none">
                <a:solidFill>
                  <a:srgbClr val="000000"/>
                </a:solidFill>
                <a:latin typeface="Arial"/>
                <a:ea typeface="Arial"/>
                <a:cs typeface="Arial"/>
                <a:sym typeface="Arial"/>
              </a:rPr>
              <a:t>Ej: Servicios o pdtos industriales</a:t>
            </a:r>
            <a:endParaRPr/>
          </a:p>
        </p:txBody>
      </p:sp>
      <p:sp>
        <p:nvSpPr>
          <p:cNvPr id="1191" name="Google Shape;1191;p91"/>
          <p:cNvSpPr txBox="1"/>
          <p:nvPr/>
        </p:nvSpPr>
        <p:spPr>
          <a:xfrm>
            <a:off x="4991100" y="4064925"/>
            <a:ext cx="1352400" cy="129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sng">
                <a:solidFill>
                  <a:srgbClr val="000000"/>
                </a:solidFill>
                <a:latin typeface="Arial"/>
                <a:ea typeface="Arial"/>
                <a:cs typeface="Arial"/>
                <a:sym typeface="Arial"/>
              </a:rPr>
              <a:t>Canal corto:  </a:t>
            </a:r>
            <a:endParaRPr/>
          </a:p>
          <a:p>
            <a:pPr indent="0" lvl="0" marL="0" marR="0" rtl="0" algn="ctr">
              <a:lnSpc>
                <a:spcPct val="100000"/>
              </a:lnSpc>
              <a:spcBef>
                <a:spcPts val="0"/>
              </a:spcBef>
              <a:spcAft>
                <a:spcPts val="0"/>
              </a:spcAft>
              <a:buClr>
                <a:srgbClr val="000000"/>
              </a:buClr>
              <a:buSzPts val="1400"/>
              <a:buFont typeface="Arial"/>
              <a:buNone/>
            </a:pPr>
            <a:r>
              <a:rPr b="0" i="0" lang="es-ES" sz="1400" u="none">
                <a:solidFill>
                  <a:srgbClr val="000000"/>
                </a:solidFill>
                <a:latin typeface="Arial"/>
                <a:ea typeface="Arial"/>
                <a:cs typeface="Arial"/>
                <a:sym typeface="Arial"/>
              </a:rPr>
              <a:t>Pdtor =&gt;Minorista =&gt; Cdor</a:t>
            </a:r>
            <a:endParaRPr/>
          </a:p>
          <a:p>
            <a:pPr indent="0" lvl="0" marL="0" marR="0" rtl="0" algn="ctr">
              <a:lnSpc>
                <a:spcPct val="100000"/>
              </a:lnSpc>
              <a:spcBef>
                <a:spcPts val="0"/>
              </a:spcBef>
              <a:spcAft>
                <a:spcPts val="0"/>
              </a:spcAft>
              <a:buClr>
                <a:srgbClr val="000000"/>
              </a:buClr>
              <a:buSzPts val="1200"/>
              <a:buFont typeface="Arial"/>
              <a:buNone/>
            </a:pPr>
            <a:r>
              <a:rPr b="0" i="0" lang="es-ES" sz="1200" u="none">
                <a:solidFill>
                  <a:srgbClr val="000000"/>
                </a:solidFill>
                <a:latin typeface="Arial"/>
                <a:ea typeface="Arial"/>
                <a:cs typeface="Arial"/>
                <a:sym typeface="Arial"/>
              </a:rPr>
              <a:t>Ej: pdtos consumo duradero: electrodom., muebles, vehículos</a:t>
            </a:r>
            <a:endParaRPr/>
          </a:p>
        </p:txBody>
      </p:sp>
      <p:pic>
        <p:nvPicPr>
          <p:cNvPr descr="http://www.pyme.es/wp-content/uploads/26959-696x329.jpg" id="1192" name="Google Shape;1192;p91"/>
          <p:cNvPicPr preferRelativeResize="0"/>
          <p:nvPr/>
        </p:nvPicPr>
        <p:blipFill rotWithShape="1">
          <a:blip r:embed="rId4">
            <a:alphaModFix/>
          </a:blip>
          <a:srcRect b="0" l="0" r="0" t="0"/>
          <a:stretch/>
        </p:blipFill>
        <p:spPr>
          <a:xfrm>
            <a:off x="119052" y="3777600"/>
            <a:ext cx="3552901" cy="1679311"/>
          </a:xfrm>
          <a:prstGeom prst="rect">
            <a:avLst/>
          </a:prstGeom>
          <a:noFill/>
          <a:ln>
            <a:noFill/>
          </a:ln>
        </p:spPr>
      </p:pic>
      <p:sp>
        <p:nvSpPr>
          <p:cNvPr id="1193" name="Google Shape;1193;p91"/>
          <p:cNvSpPr txBox="1"/>
          <p:nvPr/>
        </p:nvSpPr>
        <p:spPr>
          <a:xfrm>
            <a:off x="6307175" y="4256825"/>
            <a:ext cx="2776800" cy="771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sng">
                <a:solidFill>
                  <a:srgbClr val="000000"/>
                </a:solidFill>
                <a:latin typeface="Arial"/>
                <a:ea typeface="Arial"/>
                <a:cs typeface="Arial"/>
                <a:sym typeface="Arial"/>
              </a:rPr>
              <a:t>Canal largo:</a:t>
            </a:r>
            <a:r>
              <a:rPr b="1" i="0" lang="es-ES" sz="1400" u="none">
                <a:solidFill>
                  <a:srgbClr val="000000"/>
                </a:solidFill>
                <a:latin typeface="Arial"/>
                <a:ea typeface="Arial"/>
                <a:cs typeface="Arial"/>
                <a:sym typeface="Arial"/>
              </a:rPr>
              <a:t>  </a:t>
            </a:r>
            <a:endParaRPr/>
          </a:p>
          <a:p>
            <a:pPr indent="0" lvl="0" marL="0" marR="0" rtl="0" algn="ctr">
              <a:lnSpc>
                <a:spcPct val="100000"/>
              </a:lnSpc>
              <a:spcBef>
                <a:spcPts val="0"/>
              </a:spcBef>
              <a:spcAft>
                <a:spcPts val="0"/>
              </a:spcAft>
              <a:buClr>
                <a:srgbClr val="000000"/>
              </a:buClr>
              <a:buSzPts val="1200"/>
              <a:buFont typeface="Arial"/>
              <a:buNone/>
            </a:pPr>
            <a:r>
              <a:rPr b="0" i="0" lang="es-ES" sz="1200" u="none">
                <a:solidFill>
                  <a:srgbClr val="000000"/>
                </a:solidFill>
                <a:latin typeface="Arial"/>
                <a:ea typeface="Arial"/>
                <a:cs typeface="Arial"/>
                <a:sym typeface="Arial"/>
              </a:rPr>
              <a:t>Ej: pdtos consumo frecuente y masivo: alimentación, limpieza, higiene</a:t>
            </a:r>
            <a:endParaRPr/>
          </a:p>
        </p:txBody>
      </p:sp>
      <p:sp>
        <p:nvSpPr>
          <p:cNvPr id="1194" name="Google Shape;1194;p91"/>
          <p:cNvSpPr/>
          <p:nvPr/>
        </p:nvSpPr>
        <p:spPr>
          <a:xfrm rot="5400000">
            <a:off x="7516025" y="2814225"/>
            <a:ext cx="266700" cy="2611800"/>
          </a:xfrm>
          <a:prstGeom prst="rightBrace">
            <a:avLst>
              <a:gd fmla="val 84098" name="adj1"/>
              <a:gd fmla="val 50492" name="adj2"/>
            </a:avLst>
          </a:prstGeom>
          <a:noFill/>
          <a:ln cap="flat" cmpd="sng" w="9525">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195" name="Google Shape;1195;p91"/>
          <p:cNvSpPr/>
          <p:nvPr/>
        </p:nvSpPr>
        <p:spPr>
          <a:xfrm>
            <a:off x="47625" y="5385725"/>
            <a:ext cx="3683700" cy="1028700"/>
          </a:xfrm>
          <a:prstGeom prst="upArrowCallout">
            <a:avLst>
              <a:gd fmla="val 6165" name="adj1"/>
              <a:gd fmla="val 9513" name="adj2"/>
              <a:gd fmla="val 5800" name="adj3"/>
              <a:gd fmla="val 71497" name="adj4"/>
            </a:avLst>
          </a:prstGeom>
          <a:noFill/>
          <a:ln cap="flat" cmpd="sng" w="12700">
            <a:solidFill>
              <a:srgbClr val="2D87C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Aparición de “intermediarios” en el proceso de distribución producto-comprador=&gt; </a:t>
            </a:r>
            <a:r>
              <a:rPr b="0" i="1" lang="es-ES" u="none">
                <a:solidFill>
                  <a:srgbClr val="000000"/>
                </a:solidFill>
                <a:latin typeface="Arial"/>
                <a:ea typeface="Arial"/>
                <a:cs typeface="Arial"/>
                <a:sym typeface="Arial"/>
              </a:rPr>
              <a:t>costes de transacción</a:t>
            </a:r>
            <a:endParaRPr/>
          </a:p>
        </p:txBody>
      </p:sp>
      <p:sp>
        <p:nvSpPr>
          <p:cNvPr id="1196" name="Google Shape;1196;p91"/>
          <p:cNvSpPr txBox="1"/>
          <p:nvPr/>
        </p:nvSpPr>
        <p:spPr>
          <a:xfrm>
            <a:off x="6134100" y="5049175"/>
            <a:ext cx="1626000" cy="1393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es-ES" sz="1400" u="sng">
                <a:solidFill>
                  <a:srgbClr val="000000"/>
                </a:solidFill>
                <a:latin typeface="Arial"/>
                <a:ea typeface="Arial"/>
                <a:cs typeface="Arial"/>
                <a:sym typeface="Arial"/>
              </a:rPr>
              <a:t>Pdtos de consumo o industria.</a:t>
            </a:r>
            <a:r>
              <a:rPr b="0" i="0" lang="es-ES" sz="1400" u="none">
                <a:solidFill>
                  <a:srgbClr val="000000"/>
                </a:solidFill>
                <a:latin typeface="Arial"/>
                <a:ea typeface="Arial"/>
                <a:cs typeface="Arial"/>
                <a:sym typeface="Arial"/>
              </a:rPr>
              <a:t>: Pdtor-&gt; Mayor. (de destino)-&gt; Minor-&gt;Cdor</a:t>
            </a:r>
            <a:endParaRPr/>
          </a:p>
        </p:txBody>
      </p:sp>
      <p:sp>
        <p:nvSpPr>
          <p:cNvPr id="1197" name="Google Shape;1197;p91"/>
          <p:cNvSpPr txBox="1"/>
          <p:nvPr/>
        </p:nvSpPr>
        <p:spPr>
          <a:xfrm>
            <a:off x="7635625" y="5077000"/>
            <a:ext cx="1547400" cy="13935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1" lang="es-ES" sz="1400" u="sng">
                <a:solidFill>
                  <a:srgbClr val="000000"/>
                </a:solidFill>
                <a:latin typeface="Arial"/>
                <a:ea typeface="Arial"/>
                <a:cs typeface="Arial"/>
                <a:sym typeface="Arial"/>
              </a:rPr>
              <a:t>Productos agrícolas:</a:t>
            </a:r>
            <a:r>
              <a:rPr b="0" i="1" lang="es-ES" sz="1400" u="none">
                <a:solidFill>
                  <a:srgbClr val="000000"/>
                </a:solidFill>
                <a:latin typeface="Arial"/>
                <a:ea typeface="Arial"/>
                <a:cs typeface="Arial"/>
                <a:sym typeface="Arial"/>
              </a:rPr>
              <a:t>  </a:t>
            </a:r>
            <a:r>
              <a:rPr b="0" i="0" lang="es-ES" sz="1400" u="none">
                <a:solidFill>
                  <a:srgbClr val="000000"/>
                </a:solidFill>
                <a:latin typeface="Arial"/>
                <a:ea typeface="Arial"/>
                <a:cs typeface="Arial"/>
                <a:sym typeface="Arial"/>
              </a:rPr>
              <a:t>Pdtor-&gt; Mayor. (en origen)-&gt; Minor (en destino)-&gt;  Cdor</a:t>
            </a:r>
            <a:endParaRPr/>
          </a:p>
        </p:txBody>
      </p:sp>
      <p:sp>
        <p:nvSpPr>
          <p:cNvPr id="1198" name="Google Shape;1198;p91"/>
          <p:cNvSpPr txBox="1"/>
          <p:nvPr/>
        </p:nvSpPr>
        <p:spPr>
          <a:xfrm>
            <a:off x="76200" y="2000100"/>
            <a:ext cx="3000000" cy="7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s-ES">
                <a:solidFill>
                  <a:schemeClr val="dk1"/>
                </a:solidFill>
              </a:rPr>
              <a:t>Ejes básicos</a:t>
            </a:r>
            <a:r>
              <a:rPr lang="es-ES">
                <a:solidFill>
                  <a:schemeClr val="dk1"/>
                </a:solidFill>
              </a:rPr>
              <a:t>:</a:t>
            </a:r>
            <a:endParaRPr b="1" u="sng">
              <a:solidFill>
                <a:schemeClr val="dk1"/>
              </a:solidFill>
            </a:endParaRPr>
          </a:p>
          <a:p>
            <a:pPr indent="-88900" lvl="0" marL="0" rtl="0" algn="l">
              <a:spcBef>
                <a:spcPts val="0"/>
              </a:spcBef>
              <a:spcAft>
                <a:spcPts val="0"/>
              </a:spcAft>
              <a:buClr>
                <a:schemeClr val="dk1"/>
              </a:buClr>
              <a:buSzPts val="1400"/>
              <a:buChar char="•"/>
            </a:pPr>
            <a:r>
              <a:rPr lang="es-ES">
                <a:solidFill>
                  <a:schemeClr val="dk1"/>
                </a:solidFill>
              </a:rPr>
              <a:t>Accesibilidad</a:t>
            </a:r>
            <a:endParaRPr>
              <a:solidFill>
                <a:schemeClr val="dk1"/>
              </a:solidFill>
            </a:endParaRPr>
          </a:p>
          <a:p>
            <a:pPr indent="-88900" lvl="0" marL="0" rtl="0" algn="l">
              <a:spcBef>
                <a:spcPts val="0"/>
              </a:spcBef>
              <a:spcAft>
                <a:spcPts val="0"/>
              </a:spcAft>
              <a:buClr>
                <a:schemeClr val="dk1"/>
              </a:buClr>
              <a:buSzPts val="1400"/>
              <a:buChar char="•"/>
            </a:pPr>
            <a:r>
              <a:rPr lang="es-ES">
                <a:solidFill>
                  <a:schemeClr val="dk1"/>
                </a:solidFill>
              </a:rPr>
              <a:t>Capacidad de atender la demanda.</a:t>
            </a:r>
            <a:endParaRPr>
              <a:solidFill>
                <a:schemeClr val="dk1"/>
              </a:solidFil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par>
                                <p:cTn fill="hold" nodeType="with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par>
                                <p:cTn fill="hold" nodeType="with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0"/>
                                        <p:tgtEl>
                                          <p:spTgt spid="1196"/>
                                        </p:tgtEl>
                                      </p:cBhvr>
                                    </p:animEffect>
                                  </p:childTnLst>
                                </p:cTn>
                              </p:par>
                              <p:par>
                                <p:cTn fill="hold" nodeType="with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0"/>
                                        <p:tgtEl>
                                          <p:spTgt spid="1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3" name="Shape 1203"/>
        <p:cNvGrpSpPr/>
        <p:nvPr/>
      </p:nvGrpSpPr>
      <p:grpSpPr>
        <a:xfrm>
          <a:off x="0" y="0"/>
          <a:ext cx="0" cy="0"/>
          <a:chOff x="0" y="0"/>
          <a:chExt cx="0" cy="0"/>
        </a:xfrm>
      </p:grpSpPr>
      <p:sp>
        <p:nvSpPr>
          <p:cNvPr id="1204" name="Google Shape;1204;p92"/>
          <p:cNvSpPr/>
          <p:nvPr/>
        </p:nvSpPr>
        <p:spPr>
          <a:xfrm rot="2610959">
            <a:off x="5626021" y="-12726"/>
            <a:ext cx="1042033" cy="1059482"/>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1205" name="Google Shape;1205;p92"/>
          <p:cNvSpPr txBox="1"/>
          <p:nvPr/>
        </p:nvSpPr>
        <p:spPr>
          <a:xfrm>
            <a:off x="5774895" y="235715"/>
            <a:ext cx="8841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3 </a:t>
            </a:r>
            <a:endParaRPr/>
          </a:p>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PLACE</a:t>
            </a:r>
            <a:endParaRPr/>
          </a:p>
        </p:txBody>
      </p:sp>
      <p:sp>
        <p:nvSpPr>
          <p:cNvPr id="1206" name="Google Shape;1206;p92"/>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  </a:t>
            </a:r>
            <a:r>
              <a:rPr lang="es-ES" sz="1800">
                <a:solidFill>
                  <a:schemeClr val="dk1"/>
                </a:solidFill>
              </a:rPr>
              <a:t>Mix Marketing</a:t>
            </a:r>
            <a:endParaRPr sz="1800">
              <a:solidFill>
                <a:schemeClr val="dk1"/>
              </a:solidFill>
            </a:endParaRPr>
          </a:p>
        </p:txBody>
      </p:sp>
      <p:sp>
        <p:nvSpPr>
          <p:cNvPr id="1207" name="Google Shape;1207;p92"/>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208" name="Google Shape;1208;p92"/>
          <p:cNvSpPr txBox="1"/>
          <p:nvPr/>
        </p:nvSpPr>
        <p:spPr>
          <a:xfrm>
            <a:off x="102775" y="1095625"/>
            <a:ext cx="6372600" cy="541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EA"/>
              </a:buClr>
              <a:buSzPts val="2000"/>
              <a:buFont typeface="Arial"/>
              <a:buNone/>
            </a:pPr>
            <a:r>
              <a:rPr b="1" i="0" lang="es-ES" sz="2000" u="none">
                <a:solidFill>
                  <a:srgbClr val="00B0EA"/>
                </a:solidFill>
                <a:latin typeface="Arial"/>
                <a:ea typeface="Arial"/>
                <a:cs typeface="Arial"/>
                <a:sym typeface="Arial"/>
              </a:rPr>
              <a:t>Minoristas</a:t>
            </a:r>
            <a:r>
              <a:rPr b="1" i="0" lang="es-ES" sz="1600" u="none">
                <a:solidFill>
                  <a:srgbClr val="000000"/>
                </a:solidFill>
                <a:latin typeface="Arial"/>
                <a:ea typeface="Arial"/>
                <a:cs typeface="Arial"/>
                <a:sym typeface="Arial"/>
              </a:rPr>
              <a:t>: Agentes en el comercio al por menor según su vinculación con el proveedor y la estructura de propiedad:</a:t>
            </a:r>
            <a:endParaRPr/>
          </a:p>
          <a:p>
            <a:pPr indent="0" lvl="0" marL="0" marR="0" rtl="0" algn="l">
              <a:lnSpc>
                <a:spcPct val="100000"/>
              </a:lnSpc>
              <a:spcBef>
                <a:spcPts val="0"/>
              </a:spcBef>
              <a:spcAft>
                <a:spcPts val="0"/>
              </a:spcAft>
              <a:buClr>
                <a:srgbClr val="000000"/>
              </a:buClr>
              <a:buSzPts val="1600"/>
              <a:buFont typeface="Arial"/>
              <a:buNone/>
            </a:pPr>
            <a:r>
              <a:t/>
            </a:r>
            <a:endParaRPr b="1" i="0" sz="16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t/>
            </a:r>
            <a:endParaRPr b="0" i="0" sz="600" u="none">
              <a:solidFill>
                <a:srgbClr val="000000"/>
              </a:solidFill>
              <a:latin typeface="Arial"/>
              <a:ea typeface="Arial"/>
              <a:cs typeface="Arial"/>
              <a:sym typeface="Arial"/>
            </a:endParaRPr>
          </a:p>
          <a:p>
            <a:pPr indent="-101600" lvl="0" marL="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Comercio independiente</a:t>
            </a:r>
            <a:r>
              <a:rPr b="0" i="0" lang="es-ES" sz="1600" u="none">
                <a:solidFill>
                  <a:srgbClr val="000000"/>
                </a:solidFill>
                <a:latin typeface="Arial"/>
                <a:ea typeface="Arial"/>
                <a:cs typeface="Arial"/>
                <a:sym typeface="Arial"/>
              </a:rPr>
              <a:t>. Una tienda propiedad del comerciante.</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101600" lvl="0" marL="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Cadenas de detallistas o minoristas. </a:t>
            </a:r>
            <a:r>
              <a:rPr b="0" i="0" lang="es-ES" sz="1600" u="none">
                <a:solidFill>
                  <a:srgbClr val="000000"/>
                </a:solidFill>
                <a:latin typeface="Arial"/>
                <a:ea typeface="Arial"/>
                <a:cs typeface="Arial"/>
                <a:sym typeface="Arial"/>
              </a:rPr>
              <a:t>Adhesión de detallistas a una asociación, que actúa de central de compras.</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101600" lvl="0" marL="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Cooperativas de detallistas</a:t>
            </a:r>
            <a:r>
              <a:rPr b="0" i="0" lang="es-ES" sz="1600" u="none">
                <a:solidFill>
                  <a:srgbClr val="000000"/>
                </a:solidFill>
                <a:latin typeface="Arial"/>
                <a:ea typeface="Arial"/>
                <a:cs typeface="Arial"/>
                <a:sym typeface="Arial"/>
              </a:rPr>
              <a:t>. Constitución de una cooperativa entre los </a:t>
            </a:r>
            <a:r>
              <a:rPr lang="es-ES" sz="1600"/>
              <a:t>minoristas</a:t>
            </a:r>
            <a:r>
              <a:rPr b="0" i="0" lang="es-ES" sz="1600" u="none">
                <a:solidFill>
                  <a:srgbClr val="000000"/>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101600" lvl="0" marL="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Cooperativas de consumidores</a:t>
            </a:r>
            <a:r>
              <a:rPr b="0" i="0" lang="es-ES" sz="1600" u="none">
                <a:solidFill>
                  <a:srgbClr val="000000"/>
                </a:solidFill>
                <a:latin typeface="Arial"/>
                <a:ea typeface="Arial"/>
                <a:cs typeface="Arial"/>
                <a:sym typeface="Arial"/>
              </a:rPr>
              <a:t>. Constitución de una cooperativa entre los consumidores, que actúa de mayorista. Es el caso de «EROSKI» del Grupo Cooperativo Mondragón.</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101600" lvl="0" marL="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Franquicia</a:t>
            </a:r>
            <a:r>
              <a:rPr b="0" i="0" lang="es-ES" sz="1600" u="none">
                <a:solidFill>
                  <a:srgbClr val="000000"/>
                </a:solidFill>
                <a:latin typeface="Arial"/>
                <a:ea typeface="Arial"/>
                <a:cs typeface="Arial"/>
                <a:sym typeface="Arial"/>
              </a:rPr>
              <a:t>. Contrato entre la empresa y los minoristas=&gt; cede a estos (franquiciados) la marca y se les suministra los productos y una serie de servicios de apoyo. A cambio pagan al franquiciador un </a:t>
            </a:r>
            <a:r>
              <a:rPr b="0" i="1" lang="es-ES" sz="1600" u="none">
                <a:solidFill>
                  <a:srgbClr val="000000"/>
                </a:solidFill>
                <a:latin typeface="Arial"/>
                <a:ea typeface="Arial"/>
                <a:cs typeface="Arial"/>
                <a:sym typeface="Arial"/>
              </a:rPr>
              <a:t>royalty</a:t>
            </a:r>
            <a:r>
              <a:rPr b="0" i="0" lang="es-ES" sz="1600" u="none">
                <a:solidFill>
                  <a:srgbClr val="000000"/>
                </a:solidFill>
                <a:latin typeface="Arial"/>
                <a:ea typeface="Arial"/>
                <a:cs typeface="Arial"/>
                <a:sym typeface="Arial"/>
              </a:rPr>
              <a:t> o cuota de entrada y un porcentaje de las ventas. Es el caso, entre otras, de «BENETTON» o «BURGER KING».</a:t>
            </a:r>
            <a:endParaRPr/>
          </a:p>
        </p:txBody>
      </p:sp>
      <p:pic>
        <p:nvPicPr>
          <p:cNvPr id="1209" name="Google Shape;1209;p92"/>
          <p:cNvPicPr preferRelativeResize="0"/>
          <p:nvPr/>
        </p:nvPicPr>
        <p:blipFill rotWithShape="1">
          <a:blip r:embed="rId3">
            <a:alphaModFix/>
          </a:blip>
          <a:srcRect b="0" l="0" r="0" t="0"/>
          <a:stretch/>
        </p:blipFill>
        <p:spPr>
          <a:xfrm>
            <a:off x="6475412" y="2921000"/>
            <a:ext cx="2301875" cy="563562"/>
          </a:xfrm>
          <a:prstGeom prst="rect">
            <a:avLst/>
          </a:prstGeom>
          <a:noFill/>
          <a:ln>
            <a:noFill/>
          </a:ln>
        </p:spPr>
      </p:pic>
      <p:pic>
        <p:nvPicPr>
          <p:cNvPr id="1210" name="Google Shape;1210;p92"/>
          <p:cNvPicPr preferRelativeResize="0"/>
          <p:nvPr/>
        </p:nvPicPr>
        <p:blipFill rotWithShape="1">
          <a:blip r:embed="rId4">
            <a:alphaModFix/>
          </a:blip>
          <a:srcRect b="31606" l="10704" r="9942" t="31034"/>
          <a:stretch/>
        </p:blipFill>
        <p:spPr>
          <a:xfrm>
            <a:off x="6538912" y="4022725"/>
            <a:ext cx="2379662" cy="569912"/>
          </a:xfrm>
          <a:prstGeom prst="rect">
            <a:avLst/>
          </a:prstGeom>
          <a:noFill/>
          <a:ln>
            <a:noFill/>
          </a:ln>
        </p:spPr>
      </p:pic>
      <p:pic>
        <p:nvPicPr>
          <p:cNvPr descr="Imagen relacionada" id="1211" name="Google Shape;1211;p92"/>
          <p:cNvPicPr preferRelativeResize="0"/>
          <p:nvPr/>
        </p:nvPicPr>
        <p:blipFill rotWithShape="1">
          <a:blip r:embed="rId5">
            <a:alphaModFix/>
          </a:blip>
          <a:srcRect b="23153" l="0" r="0" t="8447"/>
          <a:stretch/>
        </p:blipFill>
        <p:spPr>
          <a:xfrm>
            <a:off x="6475412" y="1473200"/>
            <a:ext cx="2309811" cy="1184275"/>
          </a:xfrm>
          <a:prstGeom prst="rect">
            <a:avLst/>
          </a:prstGeom>
          <a:noFill/>
          <a:ln>
            <a:noFill/>
          </a:ln>
        </p:spPr>
      </p:pic>
      <p:pic>
        <p:nvPicPr>
          <p:cNvPr descr="Imagen relacionada" id="1212" name="Google Shape;1212;p92"/>
          <p:cNvPicPr preferRelativeResize="0"/>
          <p:nvPr/>
        </p:nvPicPr>
        <p:blipFill rotWithShape="1">
          <a:blip r:embed="rId6">
            <a:alphaModFix/>
          </a:blip>
          <a:srcRect b="0" l="0" r="0" t="0"/>
          <a:stretch/>
        </p:blipFill>
        <p:spPr>
          <a:xfrm>
            <a:off x="6488112" y="4819650"/>
            <a:ext cx="2638424" cy="1635125"/>
          </a:xfrm>
          <a:prstGeom prst="rect">
            <a:avLst/>
          </a:prstGeom>
          <a:noFill/>
          <a:ln>
            <a:noFill/>
          </a:ln>
        </p:spPr>
      </p:pic>
      <p:sp>
        <p:nvSpPr>
          <p:cNvPr id="1213" name="Google Shape;1213;p92"/>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s-ES" sz="2400" u="none">
                <a:solidFill>
                  <a:srgbClr val="FFFFFF"/>
                </a:solidFill>
                <a:latin typeface="Arial"/>
                <a:ea typeface="Arial"/>
                <a:cs typeface="Arial"/>
                <a:sym typeface="Arial"/>
              </a:rPr>
              <a:t>Decisiones Comerciales: La Distribución</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93"/>
          <p:cNvSpPr/>
          <p:nvPr/>
        </p:nvSpPr>
        <p:spPr>
          <a:xfrm rot="2610959">
            <a:off x="5626021" y="-12726"/>
            <a:ext cx="1042033" cy="1059482"/>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1220" name="Google Shape;1220;p93"/>
          <p:cNvSpPr txBox="1"/>
          <p:nvPr/>
        </p:nvSpPr>
        <p:spPr>
          <a:xfrm>
            <a:off x="5774895" y="235715"/>
            <a:ext cx="8841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3 </a:t>
            </a:r>
            <a:endParaRPr/>
          </a:p>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PLACE</a:t>
            </a:r>
            <a:endParaRPr/>
          </a:p>
        </p:txBody>
      </p:sp>
      <p:sp>
        <p:nvSpPr>
          <p:cNvPr id="1221" name="Google Shape;1221;p93"/>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  </a:t>
            </a:r>
            <a:r>
              <a:rPr lang="es-ES" sz="1800">
                <a:solidFill>
                  <a:schemeClr val="dk1"/>
                </a:solidFill>
              </a:rPr>
              <a:t>Mix Marketing</a:t>
            </a:r>
            <a:endParaRPr sz="1800">
              <a:solidFill>
                <a:schemeClr val="dk1"/>
              </a:solidFill>
            </a:endParaRPr>
          </a:p>
        </p:txBody>
      </p:sp>
      <p:sp>
        <p:nvSpPr>
          <p:cNvPr id="1222" name="Google Shape;1222;p93"/>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pic>
        <p:nvPicPr>
          <p:cNvPr id="1223" name="Google Shape;1223;p93"/>
          <p:cNvPicPr preferRelativeResize="0"/>
          <p:nvPr/>
        </p:nvPicPr>
        <p:blipFill rotWithShape="1">
          <a:blip r:embed="rId3">
            <a:alphaModFix/>
          </a:blip>
          <a:srcRect b="0" l="0" r="0" t="0"/>
          <a:stretch/>
        </p:blipFill>
        <p:spPr>
          <a:xfrm>
            <a:off x="6026150" y="4551362"/>
            <a:ext cx="3051175" cy="1714500"/>
          </a:xfrm>
          <a:prstGeom prst="rect">
            <a:avLst/>
          </a:prstGeom>
          <a:noFill/>
          <a:ln>
            <a:noFill/>
          </a:ln>
        </p:spPr>
      </p:pic>
      <p:pic>
        <p:nvPicPr>
          <p:cNvPr descr="Imagen relacionada" id="1224" name="Google Shape;1224;p93"/>
          <p:cNvPicPr preferRelativeResize="0"/>
          <p:nvPr/>
        </p:nvPicPr>
        <p:blipFill rotWithShape="1">
          <a:blip r:embed="rId4">
            <a:alphaModFix/>
          </a:blip>
          <a:srcRect b="6195" l="410" r="1943" t="6787"/>
          <a:stretch/>
        </p:blipFill>
        <p:spPr>
          <a:xfrm>
            <a:off x="5249650" y="1443025"/>
            <a:ext cx="3837900" cy="925025"/>
          </a:xfrm>
          <a:prstGeom prst="rect">
            <a:avLst/>
          </a:prstGeom>
          <a:noFill/>
          <a:ln>
            <a:noFill/>
          </a:ln>
        </p:spPr>
      </p:pic>
      <p:pic>
        <p:nvPicPr>
          <p:cNvPr id="1225" name="Google Shape;1225;p93"/>
          <p:cNvPicPr preferRelativeResize="0"/>
          <p:nvPr/>
        </p:nvPicPr>
        <p:blipFill rotWithShape="1">
          <a:blip r:embed="rId5">
            <a:alphaModFix/>
          </a:blip>
          <a:srcRect b="0" l="0" r="0" t="0"/>
          <a:stretch/>
        </p:blipFill>
        <p:spPr>
          <a:xfrm>
            <a:off x="6037262" y="2622550"/>
            <a:ext cx="3028949" cy="1757362"/>
          </a:xfrm>
          <a:prstGeom prst="rect">
            <a:avLst/>
          </a:prstGeom>
          <a:noFill/>
          <a:ln>
            <a:noFill/>
          </a:ln>
        </p:spPr>
      </p:pic>
      <p:sp>
        <p:nvSpPr>
          <p:cNvPr id="1226" name="Google Shape;1226;p93"/>
          <p:cNvSpPr txBox="1"/>
          <p:nvPr/>
        </p:nvSpPr>
        <p:spPr>
          <a:xfrm>
            <a:off x="104775" y="1519225"/>
            <a:ext cx="5196300" cy="45243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Cadenas integradas o sucursalistas</a:t>
            </a:r>
            <a:r>
              <a:rPr b="0" i="0" lang="es-ES" sz="1600" u="none">
                <a:solidFill>
                  <a:srgbClr val="000000"/>
                </a:solidFill>
                <a:latin typeface="Arial"/>
                <a:ea typeface="Arial"/>
                <a:cs typeface="Arial"/>
                <a:sym typeface="Arial"/>
              </a:rPr>
              <a:t>. Dos o más tiendas con el mismo nombre y propietario, caso de «IVARTE» en electrodomésticos o «CORTEFIEL» en prendas de vestir.</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Grupos de distribución</a:t>
            </a:r>
            <a:r>
              <a:rPr b="0" i="0" lang="es-ES" sz="1600" u="none">
                <a:solidFill>
                  <a:srgbClr val="000000"/>
                </a:solidFill>
                <a:latin typeface="Arial"/>
                <a:ea typeface="Arial"/>
                <a:cs typeface="Arial"/>
                <a:sym typeface="Arial"/>
              </a:rPr>
              <a:t>. Empresa que actúa en varios sectores con variedad de canales, tiendas y marcas, pero con propiedad única. </a:t>
            </a:r>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es-ES" sz="1600" u="none">
                <a:solidFill>
                  <a:srgbClr val="000000"/>
                </a:solidFill>
                <a:latin typeface="Arial"/>
                <a:ea typeface="Arial"/>
                <a:cs typeface="Arial"/>
                <a:sym typeface="Arial"/>
              </a:rPr>
              <a:t>Economatos</a:t>
            </a:r>
            <a:r>
              <a:rPr b="0" i="0" lang="es-ES" sz="1600" u="none">
                <a:solidFill>
                  <a:srgbClr val="000000"/>
                </a:solidFill>
                <a:latin typeface="Arial"/>
                <a:ea typeface="Arial"/>
                <a:cs typeface="Arial"/>
                <a:sym typeface="Arial"/>
              </a:rPr>
              <a:t>. Tienda propiedad de una institución o empresa que vende productos de consumo a las personas que pertenecen a la organización. Tienen un fin social. Es el caso del economato INI (Instituto Nacional de Industria).</a:t>
            </a:r>
            <a:endParaRPr/>
          </a:p>
        </p:txBody>
      </p:sp>
      <p:sp>
        <p:nvSpPr>
          <p:cNvPr id="1227" name="Google Shape;1227;p93"/>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s-ES" sz="2400" u="none">
                <a:solidFill>
                  <a:srgbClr val="FFFFFF"/>
                </a:solidFill>
                <a:latin typeface="Arial"/>
                <a:ea typeface="Arial"/>
                <a:cs typeface="Arial"/>
                <a:sym typeface="Arial"/>
              </a:rPr>
              <a:t>Decisiones Comerciales: La Distribución</a:t>
            </a:r>
            <a:endParaRPr sz="2400">
              <a:solidFill>
                <a:srgbClr val="FFFFFF"/>
              </a:solidFill>
            </a:endParaRPr>
          </a:p>
        </p:txBody>
      </p:sp>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94"/>
          <p:cNvSpPr/>
          <p:nvPr/>
        </p:nvSpPr>
        <p:spPr>
          <a:xfrm>
            <a:off x="1031875" y="6089650"/>
            <a:ext cx="1946275" cy="381000"/>
          </a:xfrm>
          <a:prstGeom prst="rect">
            <a:avLst/>
          </a:prstGeom>
          <a:noFill/>
          <a:ln>
            <a:noFill/>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4" name="Google Shape;1234;p94"/>
          <p:cNvSpPr/>
          <p:nvPr/>
        </p:nvSpPr>
        <p:spPr>
          <a:xfrm>
            <a:off x="3348038" y="6432550"/>
            <a:ext cx="2957512" cy="381000"/>
          </a:xfrm>
          <a:prstGeom prst="rect">
            <a:avLst/>
          </a:prstGeom>
          <a:noFill/>
          <a:ln>
            <a:noFill/>
          </a:ln>
          <a:effectLst>
            <a:outerShdw rotWithShape="0" algn="ctr" dir="2700000" dist="107763">
              <a:schemeClr val="dk1"/>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5" name="Google Shape;1235;p94"/>
          <p:cNvSpPr/>
          <p:nvPr/>
        </p:nvSpPr>
        <p:spPr>
          <a:xfrm rot="2610959">
            <a:off x="5549821" y="-12726"/>
            <a:ext cx="1042033" cy="1059482"/>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1236" name="Google Shape;1236;p94"/>
          <p:cNvSpPr txBox="1"/>
          <p:nvPr/>
        </p:nvSpPr>
        <p:spPr>
          <a:xfrm>
            <a:off x="5698695" y="235715"/>
            <a:ext cx="8841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3 </a:t>
            </a:r>
            <a:endParaRPr/>
          </a:p>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PLACE</a:t>
            </a:r>
            <a:endParaRPr/>
          </a:p>
        </p:txBody>
      </p:sp>
      <p:sp>
        <p:nvSpPr>
          <p:cNvPr id="1237" name="Google Shape;1237;p94"/>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  </a:t>
            </a:r>
            <a:r>
              <a:rPr lang="es-ES" sz="1800">
                <a:solidFill>
                  <a:schemeClr val="dk1"/>
                </a:solidFill>
              </a:rPr>
              <a:t>Mix Marketing</a:t>
            </a:r>
            <a:endParaRPr sz="1800">
              <a:solidFill>
                <a:schemeClr val="dk1"/>
              </a:solidFill>
            </a:endParaRPr>
          </a:p>
        </p:txBody>
      </p:sp>
      <p:sp>
        <p:nvSpPr>
          <p:cNvPr id="1238" name="Google Shape;1238;p94"/>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239" name="Google Shape;1239;p94"/>
          <p:cNvSpPr txBox="1"/>
          <p:nvPr/>
        </p:nvSpPr>
        <p:spPr>
          <a:xfrm>
            <a:off x="2140475" y="6352125"/>
            <a:ext cx="4399200" cy="49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a:t>https://www.youtube.com/watch?v=iRvaWHk3A8k</a:t>
            </a:r>
            <a:endParaRPr/>
          </a:p>
        </p:txBody>
      </p:sp>
      <p:sp>
        <p:nvSpPr>
          <p:cNvPr id="1240" name="Google Shape;1240;p94"/>
          <p:cNvSpPr txBox="1"/>
          <p:nvPr/>
        </p:nvSpPr>
        <p:spPr>
          <a:xfrm>
            <a:off x="381000" y="642937"/>
            <a:ext cx="4754700" cy="811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s-ES" sz="2000">
                <a:solidFill>
                  <a:srgbClr val="0084B0"/>
                </a:solidFill>
              </a:rPr>
              <a:t>VENTA CON TIENDA</a:t>
            </a:r>
            <a:endParaRPr sz="2400">
              <a:solidFill>
                <a:srgbClr val="000000"/>
              </a:solidFill>
            </a:endParaRPr>
          </a:p>
        </p:txBody>
      </p:sp>
      <p:sp>
        <p:nvSpPr>
          <p:cNvPr id="1241" name="Google Shape;1241;p94"/>
          <p:cNvSpPr txBox="1"/>
          <p:nvPr/>
        </p:nvSpPr>
        <p:spPr>
          <a:xfrm>
            <a:off x="-9525" y="1452550"/>
            <a:ext cx="4303800" cy="303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A6A6A6"/>
              </a:buClr>
              <a:buSzPts val="1600"/>
              <a:buChar char="•"/>
            </a:pPr>
            <a:r>
              <a:rPr lang="es-ES" sz="1600">
                <a:solidFill>
                  <a:srgbClr val="000000"/>
                </a:solidFill>
              </a:rPr>
              <a:t>Comercio tradicional.</a:t>
            </a:r>
            <a:endParaRPr sz="2400">
              <a:solidFill>
                <a:srgbClr val="000000"/>
              </a:solidFill>
            </a:endParaRPr>
          </a:p>
          <a:p>
            <a:pPr indent="0" lvl="0" marL="0" rtl="0" algn="l">
              <a:spcBef>
                <a:spcPts val="0"/>
              </a:spcBef>
              <a:spcAft>
                <a:spcPts val="0"/>
              </a:spcAft>
              <a:buClr>
                <a:srgbClr val="A6A6A6"/>
              </a:buClr>
              <a:buSzPts val="1600"/>
              <a:buChar char="•"/>
            </a:pPr>
            <a:r>
              <a:rPr lang="es-ES" sz="1600">
                <a:solidFill>
                  <a:srgbClr val="000000"/>
                </a:solidFill>
              </a:rPr>
              <a:t>Comercio especializado (ZARA).</a:t>
            </a:r>
            <a:endParaRPr sz="2400">
              <a:solidFill>
                <a:srgbClr val="000000"/>
              </a:solidFill>
            </a:endParaRPr>
          </a:p>
          <a:p>
            <a:pPr indent="0" lvl="0" marL="0" rtl="0" algn="l">
              <a:spcBef>
                <a:spcPts val="0"/>
              </a:spcBef>
              <a:spcAft>
                <a:spcPts val="0"/>
              </a:spcAft>
              <a:buClr>
                <a:srgbClr val="A6A6A6"/>
              </a:buClr>
              <a:buSzPts val="1600"/>
              <a:buChar char="•"/>
            </a:pPr>
            <a:r>
              <a:rPr lang="es-ES" sz="1600">
                <a:solidFill>
                  <a:srgbClr val="000000"/>
                </a:solidFill>
              </a:rPr>
              <a:t>Tienda de conveniencia (SuperCor).</a:t>
            </a:r>
            <a:endParaRPr sz="2400">
              <a:solidFill>
                <a:srgbClr val="000000"/>
              </a:solidFill>
            </a:endParaRPr>
          </a:p>
          <a:p>
            <a:pPr indent="0" lvl="0" marL="0" rtl="0" algn="l">
              <a:spcBef>
                <a:spcPts val="0"/>
              </a:spcBef>
              <a:spcAft>
                <a:spcPts val="0"/>
              </a:spcAft>
              <a:buClr>
                <a:srgbClr val="A6A6A6"/>
              </a:buClr>
              <a:buSzPts val="1600"/>
              <a:buChar char="•"/>
            </a:pPr>
            <a:r>
              <a:rPr lang="es-ES" sz="1600">
                <a:solidFill>
                  <a:srgbClr val="000000"/>
                </a:solidFill>
              </a:rPr>
              <a:t>Autoservicio.</a:t>
            </a:r>
            <a:endParaRPr sz="2400">
              <a:solidFill>
                <a:srgbClr val="000000"/>
              </a:solidFill>
            </a:endParaRPr>
          </a:p>
          <a:p>
            <a:pPr indent="0" lvl="0" marL="0" rtl="0" algn="l">
              <a:spcBef>
                <a:spcPts val="0"/>
              </a:spcBef>
              <a:spcAft>
                <a:spcPts val="0"/>
              </a:spcAft>
              <a:buClr>
                <a:srgbClr val="A6A6A6"/>
              </a:buClr>
              <a:buSzPts val="1600"/>
              <a:buChar char="•"/>
            </a:pPr>
            <a:r>
              <a:rPr lang="es-ES" sz="1600">
                <a:solidFill>
                  <a:srgbClr val="000000"/>
                </a:solidFill>
              </a:rPr>
              <a:t>Supermercado.</a:t>
            </a:r>
            <a:endParaRPr sz="2400">
              <a:solidFill>
                <a:srgbClr val="000000"/>
              </a:solidFill>
            </a:endParaRPr>
          </a:p>
          <a:p>
            <a:pPr indent="0" lvl="0" marL="0" rtl="0" algn="l">
              <a:spcBef>
                <a:spcPts val="0"/>
              </a:spcBef>
              <a:spcAft>
                <a:spcPts val="0"/>
              </a:spcAft>
              <a:buClr>
                <a:srgbClr val="A6A6A6"/>
              </a:buClr>
              <a:buSzPts val="1600"/>
              <a:buChar char="•"/>
            </a:pPr>
            <a:r>
              <a:rPr lang="es-ES" sz="1600">
                <a:solidFill>
                  <a:srgbClr val="000000"/>
                </a:solidFill>
              </a:rPr>
              <a:t>Hipermercado (ALCAMPO).</a:t>
            </a:r>
            <a:endParaRPr sz="2400">
              <a:solidFill>
                <a:srgbClr val="000000"/>
              </a:solidFill>
            </a:endParaRPr>
          </a:p>
          <a:p>
            <a:pPr indent="0" lvl="0" marL="0" rtl="0" algn="l">
              <a:spcBef>
                <a:spcPts val="0"/>
              </a:spcBef>
              <a:spcAft>
                <a:spcPts val="0"/>
              </a:spcAft>
              <a:buClr>
                <a:srgbClr val="A6A6A6"/>
              </a:buClr>
              <a:buSzPts val="1600"/>
              <a:buChar char="•"/>
            </a:pPr>
            <a:r>
              <a:rPr lang="es-ES" sz="1600">
                <a:solidFill>
                  <a:srgbClr val="000000"/>
                </a:solidFill>
              </a:rPr>
              <a:t>Gran almacén (EL CORTE INGLÉS).</a:t>
            </a:r>
            <a:endParaRPr sz="2400">
              <a:solidFill>
                <a:srgbClr val="000000"/>
              </a:solidFill>
            </a:endParaRPr>
          </a:p>
          <a:p>
            <a:pPr indent="0" lvl="0" marL="0" rtl="0" algn="l">
              <a:spcBef>
                <a:spcPts val="0"/>
              </a:spcBef>
              <a:spcAft>
                <a:spcPts val="0"/>
              </a:spcAft>
              <a:buClr>
                <a:srgbClr val="A6A6A6"/>
              </a:buClr>
              <a:buSzPts val="1600"/>
              <a:buChar char="•"/>
            </a:pPr>
            <a:r>
              <a:rPr lang="es-ES" sz="1600">
                <a:solidFill>
                  <a:srgbClr val="000000"/>
                </a:solidFill>
              </a:rPr>
              <a:t>Almacén popular (C&amp;A).</a:t>
            </a:r>
            <a:endParaRPr sz="2400">
              <a:solidFill>
                <a:srgbClr val="000000"/>
              </a:solidFill>
            </a:endParaRPr>
          </a:p>
          <a:p>
            <a:pPr indent="0" lvl="0" marL="0" rtl="0" algn="l">
              <a:spcBef>
                <a:spcPts val="0"/>
              </a:spcBef>
              <a:spcAft>
                <a:spcPts val="0"/>
              </a:spcAft>
              <a:buClr>
                <a:srgbClr val="A6A6A6"/>
              </a:buClr>
              <a:buSzPts val="1600"/>
              <a:buChar char="•"/>
            </a:pPr>
            <a:r>
              <a:rPr lang="es-ES" sz="1600">
                <a:solidFill>
                  <a:srgbClr val="000000"/>
                </a:solidFill>
              </a:rPr>
              <a:t>Tienda discount (DIA).</a:t>
            </a:r>
            <a:endParaRPr sz="1600">
              <a:solidFill>
                <a:srgbClr val="000000"/>
              </a:solidFill>
            </a:endParaRPr>
          </a:p>
          <a:p>
            <a:pPr indent="-171450" lvl="0" marL="273050" rtl="0" algn="l">
              <a:lnSpc>
                <a:spcPct val="90000"/>
              </a:lnSpc>
              <a:spcBef>
                <a:spcPts val="2200"/>
              </a:spcBef>
              <a:spcAft>
                <a:spcPts val="0"/>
              </a:spcAft>
              <a:buNone/>
            </a:pPr>
            <a:r>
              <a:t/>
            </a:r>
            <a:endParaRPr sz="1600">
              <a:solidFill>
                <a:srgbClr val="000000"/>
              </a:solidFill>
            </a:endParaRPr>
          </a:p>
        </p:txBody>
      </p:sp>
      <p:sp>
        <p:nvSpPr>
          <p:cNvPr id="1242" name="Google Shape;1242;p94"/>
          <p:cNvSpPr txBox="1"/>
          <p:nvPr/>
        </p:nvSpPr>
        <p:spPr>
          <a:xfrm>
            <a:off x="4465637" y="642937"/>
            <a:ext cx="4754700" cy="8112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b="1" lang="es-ES" sz="2000">
                <a:solidFill>
                  <a:srgbClr val="0084B0"/>
                </a:solidFill>
              </a:rPr>
              <a:t>VENTA SIN TIENDA</a:t>
            </a:r>
            <a:endParaRPr sz="2400">
              <a:solidFill>
                <a:srgbClr val="000000"/>
              </a:solidFill>
            </a:endParaRPr>
          </a:p>
        </p:txBody>
      </p:sp>
      <p:sp>
        <p:nvSpPr>
          <p:cNvPr id="1243" name="Google Shape;1243;p94"/>
          <p:cNvSpPr txBox="1"/>
          <p:nvPr/>
        </p:nvSpPr>
        <p:spPr>
          <a:xfrm>
            <a:off x="4294178" y="1452550"/>
            <a:ext cx="4648200" cy="3686100"/>
          </a:xfrm>
          <a:prstGeom prst="rect">
            <a:avLst/>
          </a:prstGeom>
          <a:noFill/>
          <a:ln>
            <a:noFill/>
          </a:ln>
        </p:spPr>
        <p:txBody>
          <a:bodyPr anchorCtr="0" anchor="t" bIns="45700" lIns="91425" spcFirstLastPara="1" rIns="91425" wrap="square" tIns="45700">
            <a:noAutofit/>
          </a:bodyPr>
          <a:lstStyle/>
          <a:p>
            <a:pPr indent="-285750" lvl="2" marL="285750" rtl="0" algn="l">
              <a:spcBef>
                <a:spcPts val="0"/>
              </a:spcBef>
              <a:spcAft>
                <a:spcPts val="0"/>
              </a:spcAft>
              <a:buClr>
                <a:srgbClr val="A6A6A6"/>
              </a:buClr>
              <a:buSzPts val="1600"/>
              <a:buChar char="•"/>
            </a:pPr>
            <a:r>
              <a:rPr lang="es-ES" sz="1600">
                <a:solidFill>
                  <a:srgbClr val="000000"/>
                </a:solidFill>
              </a:rPr>
              <a:t>Venta por correspondencia (LaRedoute).</a:t>
            </a:r>
            <a:endParaRPr sz="1800">
              <a:solidFill>
                <a:srgbClr val="000000"/>
              </a:solidFill>
            </a:endParaRPr>
          </a:p>
          <a:p>
            <a:pPr indent="-285750" lvl="2" marL="285750" rtl="0" algn="l">
              <a:spcBef>
                <a:spcPts val="0"/>
              </a:spcBef>
              <a:spcAft>
                <a:spcPts val="0"/>
              </a:spcAft>
              <a:buClr>
                <a:srgbClr val="A6A6A6"/>
              </a:buClr>
              <a:buSzPts val="1600"/>
              <a:buChar char="•"/>
            </a:pPr>
            <a:r>
              <a:rPr lang="es-ES" sz="1600">
                <a:solidFill>
                  <a:srgbClr val="000000"/>
                </a:solidFill>
              </a:rPr>
              <a:t>Venta por catálogo (Venca).</a:t>
            </a:r>
            <a:endParaRPr sz="1800">
              <a:solidFill>
                <a:srgbClr val="000000"/>
              </a:solidFill>
            </a:endParaRPr>
          </a:p>
          <a:p>
            <a:pPr indent="-285750" lvl="2" marL="285750" rtl="0" algn="l">
              <a:spcBef>
                <a:spcPts val="0"/>
              </a:spcBef>
              <a:spcAft>
                <a:spcPts val="0"/>
              </a:spcAft>
              <a:buClr>
                <a:srgbClr val="A6A6A6"/>
              </a:buClr>
              <a:buSzPts val="1600"/>
              <a:buChar char="•"/>
            </a:pPr>
            <a:r>
              <a:rPr lang="es-ES" sz="1600">
                <a:solidFill>
                  <a:srgbClr val="000000"/>
                </a:solidFill>
              </a:rPr>
              <a:t>Venta por teléfono (telemarketing).</a:t>
            </a:r>
            <a:endParaRPr sz="1800">
              <a:solidFill>
                <a:srgbClr val="000000"/>
              </a:solidFill>
            </a:endParaRPr>
          </a:p>
          <a:p>
            <a:pPr indent="-285750" lvl="2" marL="285750" rtl="0" algn="l">
              <a:spcBef>
                <a:spcPts val="0"/>
              </a:spcBef>
              <a:spcAft>
                <a:spcPts val="0"/>
              </a:spcAft>
              <a:buClr>
                <a:srgbClr val="A6A6A6"/>
              </a:buClr>
              <a:buSzPts val="1600"/>
              <a:buChar char="•"/>
            </a:pPr>
            <a:r>
              <a:rPr lang="es-ES" sz="1600">
                <a:solidFill>
                  <a:srgbClr val="000000"/>
                </a:solidFill>
              </a:rPr>
              <a:t>Venta por televisión (televenta).</a:t>
            </a:r>
            <a:endParaRPr sz="1800">
              <a:solidFill>
                <a:srgbClr val="000000"/>
              </a:solidFill>
            </a:endParaRPr>
          </a:p>
          <a:p>
            <a:pPr indent="-285750" lvl="2" marL="285750" rtl="0" algn="l">
              <a:spcBef>
                <a:spcPts val="0"/>
              </a:spcBef>
              <a:spcAft>
                <a:spcPts val="0"/>
              </a:spcAft>
              <a:buClr>
                <a:srgbClr val="A6A6A6"/>
              </a:buClr>
              <a:buSzPts val="1600"/>
              <a:buChar char="•"/>
            </a:pPr>
            <a:r>
              <a:rPr lang="es-ES" sz="1600">
                <a:solidFill>
                  <a:srgbClr val="000000"/>
                </a:solidFill>
              </a:rPr>
              <a:t>Compra internet: PC /Tablet / móvil.</a:t>
            </a:r>
            <a:endParaRPr sz="1800">
              <a:solidFill>
                <a:srgbClr val="000000"/>
              </a:solidFill>
            </a:endParaRPr>
          </a:p>
          <a:p>
            <a:pPr indent="-285750" lvl="2" marL="285750" rtl="0" algn="l">
              <a:spcBef>
                <a:spcPts val="0"/>
              </a:spcBef>
              <a:spcAft>
                <a:spcPts val="0"/>
              </a:spcAft>
              <a:buClr>
                <a:srgbClr val="A6A6A6"/>
              </a:buClr>
              <a:buSzPts val="1600"/>
              <a:buChar char="•"/>
            </a:pPr>
            <a:r>
              <a:rPr lang="es-ES" sz="1600">
                <a:solidFill>
                  <a:srgbClr val="000000"/>
                </a:solidFill>
              </a:rPr>
              <a:t>Venta automática (caso de las máquinas expendedoras o cajeros automáticos de la banca).</a:t>
            </a:r>
            <a:endParaRPr sz="1800">
              <a:solidFill>
                <a:srgbClr val="000000"/>
              </a:solidFill>
            </a:endParaRPr>
          </a:p>
          <a:p>
            <a:pPr indent="-285750" lvl="2" marL="285750" rtl="0" algn="l">
              <a:spcBef>
                <a:spcPts val="0"/>
              </a:spcBef>
              <a:spcAft>
                <a:spcPts val="0"/>
              </a:spcAft>
              <a:buClr>
                <a:srgbClr val="A6A6A6"/>
              </a:buClr>
              <a:buSzPts val="1600"/>
              <a:buChar char="•"/>
            </a:pPr>
            <a:r>
              <a:rPr lang="es-ES" sz="1600">
                <a:solidFill>
                  <a:srgbClr val="000000"/>
                </a:solidFill>
              </a:rPr>
              <a:t>Venta en casa (caso de «AVON» en productos de cosmética).</a:t>
            </a:r>
            <a:endParaRPr sz="1800">
              <a:solidFill>
                <a:srgbClr val="000000"/>
              </a:solidFill>
            </a:endParaRPr>
          </a:p>
          <a:p>
            <a:pPr indent="-285750" lvl="2" marL="285750" rtl="0" algn="l">
              <a:spcBef>
                <a:spcPts val="0"/>
              </a:spcBef>
              <a:spcAft>
                <a:spcPts val="0"/>
              </a:spcAft>
              <a:buClr>
                <a:srgbClr val="A6A6A6"/>
              </a:buClr>
              <a:buSzPts val="1600"/>
              <a:buChar char="•"/>
            </a:pPr>
            <a:r>
              <a:rPr lang="es-ES" sz="1600">
                <a:solidFill>
                  <a:srgbClr val="000000"/>
                </a:solidFill>
              </a:rPr>
              <a:t>Venta a domicilio (caso de «BOFROST» en productos alimenticios).</a:t>
            </a:r>
            <a:endParaRPr sz="1800">
              <a:solidFill>
                <a:srgbClr val="000000"/>
              </a:solidFill>
            </a:endParaRPr>
          </a:p>
          <a:p>
            <a:pPr indent="-171450" lvl="0" marL="273050" rtl="0" algn="l">
              <a:spcBef>
                <a:spcPts val="2200"/>
              </a:spcBef>
              <a:spcAft>
                <a:spcPts val="0"/>
              </a:spcAft>
              <a:buNone/>
            </a:pPr>
            <a:r>
              <a:t/>
            </a:r>
            <a:endParaRPr sz="1600">
              <a:solidFill>
                <a:srgbClr val="000000"/>
              </a:solidFill>
            </a:endParaRPr>
          </a:p>
        </p:txBody>
      </p:sp>
      <p:pic>
        <p:nvPicPr>
          <p:cNvPr id="1244" name="Google Shape;1244;p94"/>
          <p:cNvPicPr preferRelativeResize="0"/>
          <p:nvPr/>
        </p:nvPicPr>
        <p:blipFill rotWithShape="1">
          <a:blip r:embed="rId3">
            <a:alphaModFix/>
          </a:blip>
          <a:srcRect b="0" l="0" r="0" t="0"/>
          <a:stretch/>
        </p:blipFill>
        <p:spPr>
          <a:xfrm>
            <a:off x="4160825" y="4798450"/>
            <a:ext cx="2324475" cy="1421375"/>
          </a:xfrm>
          <a:prstGeom prst="rect">
            <a:avLst/>
          </a:prstGeom>
          <a:noFill/>
          <a:ln>
            <a:noFill/>
          </a:ln>
        </p:spPr>
      </p:pic>
      <p:pic>
        <p:nvPicPr>
          <p:cNvPr descr="Resultado de imagen de supercor con repsol" id="1245" name="Google Shape;1245;p94"/>
          <p:cNvPicPr preferRelativeResize="0"/>
          <p:nvPr/>
        </p:nvPicPr>
        <p:blipFill rotWithShape="1">
          <a:blip r:embed="rId4">
            <a:alphaModFix/>
          </a:blip>
          <a:srcRect b="0" l="0" r="0" t="0"/>
          <a:stretch/>
        </p:blipFill>
        <p:spPr>
          <a:xfrm>
            <a:off x="177800" y="4114800"/>
            <a:ext cx="3773487" cy="2171700"/>
          </a:xfrm>
          <a:prstGeom prst="rect">
            <a:avLst/>
          </a:prstGeom>
          <a:noFill/>
          <a:ln>
            <a:noFill/>
          </a:ln>
        </p:spPr>
      </p:pic>
      <p:pic>
        <p:nvPicPr>
          <p:cNvPr descr="Resultado de imagen de Bofrost" id="1246" name="Google Shape;1246;p94"/>
          <p:cNvPicPr preferRelativeResize="0"/>
          <p:nvPr/>
        </p:nvPicPr>
        <p:blipFill rotWithShape="1">
          <a:blip r:embed="rId5">
            <a:alphaModFix/>
          </a:blip>
          <a:srcRect b="0" l="0" r="0" t="0"/>
          <a:stretch/>
        </p:blipFill>
        <p:spPr>
          <a:xfrm>
            <a:off x="6485300" y="4799800"/>
            <a:ext cx="2658700" cy="1337151"/>
          </a:xfrm>
          <a:prstGeom prst="rect">
            <a:avLst/>
          </a:prstGeom>
          <a:noFill/>
          <a:ln>
            <a:noFill/>
          </a:ln>
        </p:spPr>
      </p:pic>
      <p:sp>
        <p:nvSpPr>
          <p:cNvPr id="1247" name="Google Shape;1247;p94"/>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s-ES" sz="2400" u="none">
                <a:solidFill>
                  <a:srgbClr val="FFFFFF"/>
                </a:solidFill>
                <a:latin typeface="Arial"/>
                <a:ea typeface="Arial"/>
                <a:cs typeface="Arial"/>
                <a:sym typeface="Arial"/>
              </a:rPr>
              <a:t>Decisiones Comerciales: La Distribución</a:t>
            </a:r>
            <a:endParaRPr sz="2400">
              <a:solidFill>
                <a:srgbClr val="FFFFFF"/>
              </a:solidFill>
            </a:endParaRPr>
          </a:p>
        </p:txBody>
      </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95"/>
          <p:cNvSpPr/>
          <p:nvPr/>
        </p:nvSpPr>
        <p:spPr>
          <a:xfrm rot="2610959">
            <a:off x="5702221" y="-12726"/>
            <a:ext cx="1042033" cy="1059482"/>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1254" name="Google Shape;1254;p95"/>
          <p:cNvSpPr txBox="1"/>
          <p:nvPr/>
        </p:nvSpPr>
        <p:spPr>
          <a:xfrm>
            <a:off x="5851095" y="235715"/>
            <a:ext cx="8841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3 </a:t>
            </a:r>
            <a:endParaRPr/>
          </a:p>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PLACE</a:t>
            </a:r>
            <a:endParaRPr/>
          </a:p>
        </p:txBody>
      </p:sp>
      <p:sp>
        <p:nvSpPr>
          <p:cNvPr id="1255" name="Google Shape;1255;p95"/>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  </a:t>
            </a:r>
            <a:r>
              <a:rPr lang="es-ES" sz="1800">
                <a:solidFill>
                  <a:schemeClr val="dk1"/>
                </a:solidFill>
              </a:rPr>
              <a:t>Mix Marketing</a:t>
            </a:r>
            <a:endParaRPr sz="1800">
              <a:solidFill>
                <a:schemeClr val="dk1"/>
              </a:solidFill>
            </a:endParaRPr>
          </a:p>
        </p:txBody>
      </p:sp>
      <p:sp>
        <p:nvSpPr>
          <p:cNvPr id="1256" name="Google Shape;1256;p95"/>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257" name="Google Shape;1257;p95"/>
          <p:cNvSpPr/>
          <p:nvPr/>
        </p:nvSpPr>
        <p:spPr>
          <a:xfrm>
            <a:off x="0" y="1007400"/>
            <a:ext cx="2209800" cy="611100"/>
          </a:xfrm>
          <a:prstGeom prst="homePlate">
            <a:avLst>
              <a:gd fmla="val 19176" name="adj"/>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Tipo de decisiones a tomar</a:t>
            </a:r>
            <a:endParaRPr/>
          </a:p>
        </p:txBody>
      </p:sp>
      <p:sp>
        <p:nvSpPr>
          <p:cNvPr id="1258" name="Google Shape;1258;p95"/>
          <p:cNvSpPr/>
          <p:nvPr/>
        </p:nvSpPr>
        <p:spPr>
          <a:xfrm>
            <a:off x="66675" y="2012300"/>
            <a:ext cx="1914600" cy="8574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Canal de distribución</a:t>
            </a:r>
            <a:endParaRPr/>
          </a:p>
        </p:txBody>
      </p:sp>
      <p:sp>
        <p:nvSpPr>
          <p:cNvPr id="1259" name="Google Shape;1259;p95"/>
          <p:cNvSpPr/>
          <p:nvPr/>
        </p:nvSpPr>
        <p:spPr>
          <a:xfrm>
            <a:off x="66675" y="3175937"/>
            <a:ext cx="1914600" cy="8574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Sistema logístico</a:t>
            </a:r>
            <a:endParaRPr/>
          </a:p>
        </p:txBody>
      </p:sp>
      <p:sp>
        <p:nvSpPr>
          <p:cNvPr id="1260" name="Google Shape;1260;p95"/>
          <p:cNvSpPr/>
          <p:nvPr/>
        </p:nvSpPr>
        <p:spPr>
          <a:xfrm>
            <a:off x="66675" y="4399900"/>
            <a:ext cx="1914600" cy="8574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Promoción</a:t>
            </a:r>
            <a:endParaRPr/>
          </a:p>
        </p:txBody>
      </p:sp>
      <p:sp>
        <p:nvSpPr>
          <p:cNvPr id="1261" name="Google Shape;1261;p95"/>
          <p:cNvSpPr/>
          <p:nvPr/>
        </p:nvSpPr>
        <p:spPr>
          <a:xfrm>
            <a:off x="104775" y="5536550"/>
            <a:ext cx="1914600" cy="8574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Sistema de ventas</a:t>
            </a:r>
            <a:endParaRPr/>
          </a:p>
        </p:txBody>
      </p:sp>
      <p:sp>
        <p:nvSpPr>
          <p:cNvPr id="1262" name="Google Shape;1262;p95"/>
          <p:cNvSpPr/>
          <p:nvPr/>
        </p:nvSpPr>
        <p:spPr>
          <a:xfrm>
            <a:off x="2354462" y="1350312"/>
            <a:ext cx="2209800" cy="447600"/>
          </a:xfrm>
          <a:prstGeom prst="roundRect">
            <a:avLst>
              <a:gd fmla="val 16667" name="adj"/>
            </a:avLst>
          </a:pr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1800"/>
              <a:buFont typeface="Arial"/>
              <a:buNone/>
            </a:pPr>
            <a:r>
              <a:rPr b="0" i="0" lang="es-ES" sz="1800" u="none">
                <a:solidFill>
                  <a:srgbClr val="00A1DA"/>
                </a:solidFill>
                <a:latin typeface="Arial"/>
                <a:ea typeface="Arial"/>
                <a:cs typeface="Arial"/>
                <a:sym typeface="Arial"/>
              </a:rPr>
              <a:t>Decisiones a CP</a:t>
            </a:r>
            <a:endParaRPr/>
          </a:p>
        </p:txBody>
      </p:sp>
      <p:sp>
        <p:nvSpPr>
          <p:cNvPr id="1263" name="Google Shape;1263;p95"/>
          <p:cNvSpPr txBox="1"/>
          <p:nvPr/>
        </p:nvSpPr>
        <p:spPr>
          <a:xfrm>
            <a:off x="2163130" y="2226525"/>
            <a:ext cx="2804100" cy="338100"/>
          </a:xfrm>
          <a:prstGeom prst="rect">
            <a:avLst/>
          </a:prstGeom>
          <a:solidFill>
            <a:srgbClr val="FFFFFF"/>
          </a:solid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Merchandising</a:t>
            </a:r>
            <a:endParaRPr sz="1500"/>
          </a:p>
        </p:txBody>
      </p:sp>
      <p:sp>
        <p:nvSpPr>
          <p:cNvPr id="1264" name="Google Shape;1264;p95"/>
          <p:cNvSpPr txBox="1"/>
          <p:nvPr/>
        </p:nvSpPr>
        <p:spPr>
          <a:xfrm>
            <a:off x="2163130" y="3201246"/>
            <a:ext cx="2804100" cy="585900"/>
          </a:xfrm>
          <a:prstGeom prst="rect">
            <a:avLst/>
          </a:prstGeom>
          <a:solidFill>
            <a:srgbClr val="FFFFFF"/>
          </a:solid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Control de inventarios</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Análisis de flujos de materiales</a:t>
            </a:r>
            <a:endParaRPr sz="1500"/>
          </a:p>
        </p:txBody>
      </p:sp>
      <p:sp>
        <p:nvSpPr>
          <p:cNvPr id="1265" name="Google Shape;1265;p95"/>
          <p:cNvSpPr txBox="1"/>
          <p:nvPr/>
        </p:nvSpPr>
        <p:spPr>
          <a:xfrm>
            <a:off x="2150523" y="4436317"/>
            <a:ext cx="2804100" cy="830400"/>
          </a:xfrm>
          <a:prstGeom prst="rect">
            <a:avLst/>
          </a:prstGeom>
          <a:solidFill>
            <a:srgbClr val="FFFFFF"/>
          </a:solid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Programa de Relaciones Públicas</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Medición publicitaria</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Promoción de ventas</a:t>
            </a:r>
            <a:endParaRPr sz="1500"/>
          </a:p>
        </p:txBody>
      </p:sp>
      <p:sp>
        <p:nvSpPr>
          <p:cNvPr id="1266" name="Google Shape;1266;p95"/>
          <p:cNvSpPr txBox="1"/>
          <p:nvPr/>
        </p:nvSpPr>
        <p:spPr>
          <a:xfrm>
            <a:off x="2139175" y="5685675"/>
            <a:ext cx="2802600" cy="584100"/>
          </a:xfrm>
          <a:prstGeom prst="rect">
            <a:avLst/>
          </a:prstGeom>
          <a:solidFill>
            <a:srgbClr val="FFFFFF"/>
          </a:solid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Venta personal</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Formación de equipos de venta</a:t>
            </a:r>
            <a:endParaRPr sz="1500"/>
          </a:p>
        </p:txBody>
      </p:sp>
      <p:sp>
        <p:nvSpPr>
          <p:cNvPr id="1267" name="Google Shape;1267;p95"/>
          <p:cNvSpPr txBox="1"/>
          <p:nvPr/>
        </p:nvSpPr>
        <p:spPr>
          <a:xfrm>
            <a:off x="18775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s-ES" sz="2400" u="none">
                <a:solidFill>
                  <a:srgbClr val="FFFFFF"/>
                </a:solidFill>
                <a:latin typeface="Arial"/>
                <a:ea typeface="Arial"/>
                <a:cs typeface="Arial"/>
                <a:sym typeface="Arial"/>
              </a:rPr>
              <a:t>Decisiones Comerciales: La Distribución</a:t>
            </a:r>
            <a:endParaRPr sz="2400">
              <a:solidFill>
                <a:srgbClr val="FFFFFF"/>
              </a:solidFill>
            </a:endParaRPr>
          </a:p>
        </p:txBody>
      </p:sp>
      <p:sp>
        <p:nvSpPr>
          <p:cNvPr id="1268" name="Google Shape;1268;p95"/>
          <p:cNvSpPr txBox="1"/>
          <p:nvPr/>
        </p:nvSpPr>
        <p:spPr>
          <a:xfrm>
            <a:off x="4787926" y="2153475"/>
            <a:ext cx="3998100" cy="830400"/>
          </a:xfrm>
          <a:prstGeom prst="rect">
            <a:avLst/>
          </a:prstGeom>
          <a:solidFill>
            <a:srgbClr val="FFFFFF"/>
          </a:solidFill>
          <a:ln>
            <a:noFill/>
          </a:ln>
        </p:spPr>
        <p:txBody>
          <a:bodyPr anchorCtr="0" anchor="t" bIns="45700" lIns="0" spcFirstLastPara="1" rIns="0"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Qué canales son los más adecuados</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Qué sistema de distribución: Relaciones de propiedad y vinculaciones</a:t>
            </a:r>
            <a:endParaRPr sz="1500"/>
          </a:p>
        </p:txBody>
      </p:sp>
      <p:sp>
        <p:nvSpPr>
          <p:cNvPr id="1269" name="Google Shape;1269;p95"/>
          <p:cNvSpPr/>
          <p:nvPr/>
        </p:nvSpPr>
        <p:spPr>
          <a:xfrm>
            <a:off x="5695950" y="1350312"/>
            <a:ext cx="2209800" cy="447600"/>
          </a:xfrm>
          <a:prstGeom prst="roundRect">
            <a:avLst>
              <a:gd fmla="val 16667" name="adj"/>
            </a:avLst>
          </a:pr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1800"/>
              <a:buFont typeface="Arial"/>
              <a:buNone/>
            </a:pPr>
            <a:r>
              <a:rPr b="0" i="0" lang="es-ES" sz="1800" u="none">
                <a:solidFill>
                  <a:srgbClr val="00A1DA"/>
                </a:solidFill>
                <a:latin typeface="Arial"/>
                <a:ea typeface="Arial"/>
                <a:cs typeface="Arial"/>
                <a:sym typeface="Arial"/>
              </a:rPr>
              <a:t>Decisiones a LP</a:t>
            </a:r>
            <a:endParaRPr/>
          </a:p>
        </p:txBody>
      </p:sp>
      <p:sp>
        <p:nvSpPr>
          <p:cNvPr id="1270" name="Google Shape;1270;p95"/>
          <p:cNvSpPr txBox="1"/>
          <p:nvPr/>
        </p:nvSpPr>
        <p:spPr>
          <a:xfrm>
            <a:off x="4754606" y="3034650"/>
            <a:ext cx="4389300" cy="831900"/>
          </a:xfrm>
          <a:prstGeom prst="rect">
            <a:avLst/>
          </a:prstGeom>
          <a:solidFill>
            <a:srgbClr val="FFFFFF"/>
          </a:solidFill>
          <a:ln>
            <a:noFill/>
          </a:ln>
        </p:spPr>
        <p:txBody>
          <a:bodyPr anchorCtr="0" anchor="t" bIns="45700" lIns="0" spcFirstLastPara="1" rIns="0"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Tratamiento y manejo de productos (envasado….)</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Sistemas de transporte (coste, rapidez, fiabilidad…)</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Almacenamiento</a:t>
            </a:r>
            <a:endParaRPr sz="1500"/>
          </a:p>
        </p:txBody>
      </p:sp>
      <p:sp>
        <p:nvSpPr>
          <p:cNvPr id="1271" name="Google Shape;1271;p95"/>
          <p:cNvSpPr txBox="1"/>
          <p:nvPr/>
        </p:nvSpPr>
        <p:spPr>
          <a:xfrm>
            <a:off x="4740850" y="4528487"/>
            <a:ext cx="4316700" cy="831900"/>
          </a:xfrm>
          <a:prstGeom prst="rect">
            <a:avLst/>
          </a:prstGeom>
          <a:solidFill>
            <a:srgbClr val="FFFFFF"/>
          </a:solidFill>
          <a:ln>
            <a:noFill/>
          </a:ln>
        </p:spPr>
        <p:txBody>
          <a:bodyPr anchorCtr="0" anchor="t" bIns="45700" lIns="0" spcFirstLastPara="1" rIns="0"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Plan de publicidad y comunicación e imagen corporativa</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Plan de calidad de servicio y atención al cliente</a:t>
            </a:r>
            <a:endParaRPr sz="1500"/>
          </a:p>
        </p:txBody>
      </p:sp>
      <p:sp>
        <p:nvSpPr>
          <p:cNvPr id="1272" name="Google Shape;1272;p95"/>
          <p:cNvSpPr txBox="1"/>
          <p:nvPr/>
        </p:nvSpPr>
        <p:spPr>
          <a:xfrm>
            <a:off x="4754611" y="5641325"/>
            <a:ext cx="4302900" cy="830400"/>
          </a:xfrm>
          <a:prstGeom prst="rect">
            <a:avLst/>
          </a:prstGeom>
          <a:solidFill>
            <a:srgbClr val="FFFFFF"/>
          </a:solidFill>
          <a:ln>
            <a:noFill/>
          </a:ln>
        </p:spPr>
        <p:txBody>
          <a:bodyPr anchorCtr="0" anchor="t" bIns="45700" lIns="0" spcFirstLastPara="1" rIns="0"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Ubicación y tamaño de los puntos de venta</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Selección de sistemas de venta (directa, con agente, red propia….)</a:t>
            </a:r>
            <a:endParaRPr sz="150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308" name="Google Shape;308;p42"/>
          <p:cNvSpPr txBox="1"/>
          <p:nvPr>
            <p:ph idx="1" type="body"/>
          </p:nvPr>
        </p:nvSpPr>
        <p:spPr>
          <a:xfrm>
            <a:off x="337650" y="1111900"/>
            <a:ext cx="8437200" cy="1819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s-ES" sz="2000"/>
              <a:t>El MARKETING  se suele considerar como cualquier actividad humana en relación con </a:t>
            </a:r>
            <a:r>
              <a:rPr lang="es-ES" sz="2000" u="sng"/>
              <a:t>los mercados</a:t>
            </a:r>
            <a:r>
              <a:rPr lang="es-ES" sz="2000"/>
              <a:t> para llevar a cabo intercambios entre los vendedores, </a:t>
            </a:r>
            <a:r>
              <a:rPr b="1" lang="es-ES" sz="2000" u="sng"/>
              <a:t>la oferta</a:t>
            </a:r>
            <a:r>
              <a:rPr lang="es-ES" sz="2000"/>
              <a:t>, con el objetivo de </a:t>
            </a:r>
            <a:r>
              <a:rPr b="1" lang="es-ES" sz="2000" u="sng"/>
              <a:t>satisfacer deseos y necesidades</a:t>
            </a:r>
            <a:r>
              <a:rPr lang="es-ES" sz="2000"/>
              <a:t>, es decir </a:t>
            </a:r>
            <a:r>
              <a:rPr b="1" lang="es-ES" sz="2000" u="sng"/>
              <a:t>la demanda</a:t>
            </a:r>
            <a:r>
              <a:rPr lang="es-ES" sz="2000"/>
              <a:t> de los clientes.</a:t>
            </a:r>
            <a:endParaRPr sz="2000"/>
          </a:p>
          <a:p>
            <a:pPr indent="-342900" lvl="0" marL="342900" rtl="0" algn="ctr">
              <a:spcBef>
                <a:spcPts val="520"/>
              </a:spcBef>
              <a:spcAft>
                <a:spcPts val="0"/>
              </a:spcAft>
              <a:buClr>
                <a:srgbClr val="595959"/>
              </a:buClr>
              <a:buSzPts val="2600"/>
              <a:buFont typeface="Arial"/>
              <a:buNone/>
            </a:pPr>
            <a:r>
              <a:t/>
            </a:r>
            <a:endParaRPr sz="2000"/>
          </a:p>
        </p:txBody>
      </p:sp>
      <p:cxnSp>
        <p:nvCxnSpPr>
          <p:cNvPr id="309" name="Google Shape;309;p42"/>
          <p:cNvCxnSpPr>
            <a:stCxn id="310" idx="2"/>
          </p:cNvCxnSpPr>
          <p:nvPr/>
        </p:nvCxnSpPr>
        <p:spPr>
          <a:xfrm>
            <a:off x="1923026" y="4204100"/>
            <a:ext cx="1149000" cy="612600"/>
          </a:xfrm>
          <a:prstGeom prst="straightConnector1">
            <a:avLst/>
          </a:prstGeom>
          <a:noFill/>
          <a:ln cap="flat" cmpd="sng" w="38100">
            <a:solidFill>
              <a:srgbClr val="0095C4"/>
            </a:solidFill>
            <a:prstDash val="solid"/>
            <a:miter lim="800000"/>
            <a:headEnd len="med" w="med" type="none"/>
            <a:tailEnd len="med" w="med" type="stealth"/>
          </a:ln>
        </p:spPr>
      </p:cxnSp>
      <p:cxnSp>
        <p:nvCxnSpPr>
          <p:cNvPr id="311" name="Google Shape;311;p42"/>
          <p:cNvCxnSpPr>
            <a:stCxn id="312" idx="2"/>
          </p:cNvCxnSpPr>
          <p:nvPr/>
        </p:nvCxnSpPr>
        <p:spPr>
          <a:xfrm flipH="1">
            <a:off x="5865038" y="4244688"/>
            <a:ext cx="1654200" cy="572100"/>
          </a:xfrm>
          <a:prstGeom prst="straightConnector1">
            <a:avLst/>
          </a:prstGeom>
          <a:noFill/>
          <a:ln cap="flat" cmpd="sng" w="38100">
            <a:solidFill>
              <a:srgbClr val="0095C4"/>
            </a:solidFill>
            <a:prstDash val="solid"/>
            <a:miter lim="800000"/>
            <a:headEnd len="med" w="med" type="none"/>
            <a:tailEnd len="med" w="med" type="stealth"/>
          </a:ln>
        </p:spPr>
      </p:cxnSp>
      <p:grpSp>
        <p:nvGrpSpPr>
          <p:cNvPr id="313" name="Google Shape;313;p42"/>
          <p:cNvGrpSpPr/>
          <p:nvPr/>
        </p:nvGrpSpPr>
        <p:grpSpPr>
          <a:xfrm>
            <a:off x="3061333" y="3805412"/>
            <a:ext cx="2819338" cy="1553996"/>
            <a:chOff x="4406900" y="5084762"/>
            <a:chExt cx="3255962" cy="1706562"/>
          </a:xfrm>
        </p:grpSpPr>
        <p:pic>
          <p:nvPicPr>
            <p:cNvPr id="314" name="Google Shape;314;p42"/>
            <p:cNvPicPr preferRelativeResize="0"/>
            <p:nvPr/>
          </p:nvPicPr>
          <p:blipFill rotWithShape="1">
            <a:blip r:embed="rId3">
              <a:alphaModFix/>
            </a:blip>
            <a:srcRect b="0" l="0" r="0" t="0"/>
            <a:stretch/>
          </p:blipFill>
          <p:spPr>
            <a:xfrm>
              <a:off x="4406900" y="5084762"/>
              <a:ext cx="3255962" cy="1706562"/>
            </a:xfrm>
            <a:prstGeom prst="rect">
              <a:avLst/>
            </a:prstGeom>
            <a:noFill/>
            <a:ln>
              <a:noFill/>
            </a:ln>
            <a:effectLst>
              <a:outerShdw blurRad="57150" rotWithShape="0" algn="bl" dir="5400000" dist="19050">
                <a:srgbClr val="000000">
                  <a:alpha val="50000"/>
                </a:srgbClr>
              </a:outerShdw>
            </a:effectLst>
          </p:spPr>
        </p:pic>
        <p:sp>
          <p:nvSpPr>
            <p:cNvPr id="315" name="Google Shape;315;p42"/>
            <p:cNvSpPr/>
            <p:nvPr/>
          </p:nvSpPr>
          <p:spPr>
            <a:xfrm>
              <a:off x="4892675" y="5345112"/>
              <a:ext cx="2281200" cy="11859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grpSp>
      <p:pic>
        <p:nvPicPr>
          <p:cNvPr id="312" name="Google Shape;312;p42"/>
          <p:cNvPicPr preferRelativeResize="0"/>
          <p:nvPr/>
        </p:nvPicPr>
        <p:blipFill rotWithShape="1">
          <a:blip r:embed="rId4">
            <a:alphaModFix/>
          </a:blip>
          <a:srcRect b="0" l="0" r="0" t="0"/>
          <a:stretch/>
        </p:blipFill>
        <p:spPr>
          <a:xfrm>
            <a:off x="6109575" y="2764511"/>
            <a:ext cx="2819325" cy="1480177"/>
          </a:xfrm>
          <a:prstGeom prst="rect">
            <a:avLst/>
          </a:prstGeom>
          <a:noFill/>
          <a:ln>
            <a:noFill/>
          </a:ln>
        </p:spPr>
      </p:pic>
      <p:pic>
        <p:nvPicPr>
          <p:cNvPr id="310" name="Google Shape;310;p42"/>
          <p:cNvPicPr preferRelativeResize="0"/>
          <p:nvPr/>
        </p:nvPicPr>
        <p:blipFill rotWithShape="1">
          <a:blip r:embed="rId5">
            <a:alphaModFix/>
          </a:blip>
          <a:srcRect b="0" l="0" r="0" t="0"/>
          <a:stretch/>
        </p:blipFill>
        <p:spPr>
          <a:xfrm>
            <a:off x="556601" y="2772200"/>
            <a:ext cx="2732850" cy="1431900"/>
          </a:xfrm>
          <a:prstGeom prst="rect">
            <a:avLst/>
          </a:prstGeom>
          <a:noFill/>
          <a:ln>
            <a:noFill/>
          </a:ln>
        </p:spPr>
      </p:pic>
      <p:sp>
        <p:nvSpPr>
          <p:cNvPr id="316" name="Google Shape;316;p42"/>
          <p:cNvSpPr txBox="1"/>
          <p:nvPr/>
        </p:nvSpPr>
        <p:spPr>
          <a:xfrm>
            <a:off x="3270255" y="4113611"/>
            <a:ext cx="2467500" cy="1060500"/>
          </a:xfrm>
          <a:prstGeom prst="rect">
            <a:avLst/>
          </a:prstGeom>
          <a:noFill/>
          <a:ln>
            <a:noFill/>
          </a:ln>
        </p:spPr>
        <p:txBody>
          <a:bodyPr anchorCtr="0" anchor="ctr" bIns="9525" lIns="9525" spcFirstLastPara="1" rIns="9525" wrap="square" tIns="9525">
            <a:noAutofit/>
          </a:bodyPr>
          <a:lstStyle/>
          <a:p>
            <a:pPr indent="0" lvl="0" marL="0" marR="0" rtl="0" algn="ctr">
              <a:lnSpc>
                <a:spcPct val="90000"/>
              </a:lnSpc>
              <a:spcBef>
                <a:spcPts val="0"/>
              </a:spcBef>
              <a:spcAft>
                <a:spcPts val="0"/>
              </a:spcAft>
              <a:buClr>
                <a:srgbClr val="000000"/>
              </a:buClr>
              <a:buSzPts val="2400"/>
              <a:buFont typeface="Arial"/>
              <a:buNone/>
            </a:pPr>
            <a:r>
              <a:rPr b="1" i="0" lang="es-ES" sz="1600" u="none">
                <a:solidFill>
                  <a:srgbClr val="000000"/>
                </a:solidFill>
                <a:latin typeface="Arial"/>
                <a:ea typeface="Arial"/>
                <a:cs typeface="Arial"/>
                <a:sym typeface="Arial"/>
              </a:rPr>
              <a:t>El Mercado: Es el lugar de encuentro entre la Oferta y la Demanda</a:t>
            </a:r>
            <a:endParaRPr sz="1600"/>
          </a:p>
        </p:txBody>
      </p:sp>
      <p:sp>
        <p:nvSpPr>
          <p:cNvPr id="317" name="Google Shape;317;p42"/>
          <p:cNvSpPr txBox="1"/>
          <p:nvPr/>
        </p:nvSpPr>
        <p:spPr>
          <a:xfrm>
            <a:off x="973075" y="177750"/>
            <a:ext cx="6638400" cy="7653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B0F0"/>
              </a:buClr>
              <a:buSzPts val="3600"/>
              <a:buFont typeface="Arial"/>
              <a:buNone/>
            </a:pPr>
            <a:r>
              <a:rPr b="1" lang="es-ES" sz="3000">
                <a:solidFill>
                  <a:srgbClr val="FFFFFF"/>
                </a:solidFill>
              </a:rPr>
              <a:t>Definición </a:t>
            </a:r>
            <a:r>
              <a:rPr b="1" i="0" lang="es-ES" sz="3000" u="none">
                <a:solidFill>
                  <a:srgbClr val="FFFFFF"/>
                </a:solidFill>
                <a:latin typeface="Arial"/>
                <a:ea typeface="Arial"/>
                <a:cs typeface="Arial"/>
                <a:sym typeface="Arial"/>
              </a:rPr>
              <a:t>marketing</a:t>
            </a:r>
            <a:endParaRPr sz="3000">
              <a:solidFill>
                <a:srgbClr val="FFFFFF"/>
              </a:solidFill>
            </a:endParaRPr>
          </a:p>
        </p:txBody>
      </p:sp>
      <p:sp>
        <p:nvSpPr>
          <p:cNvPr id="318" name="Google Shape;318;p42"/>
          <p:cNvSpPr/>
          <p:nvPr/>
        </p:nvSpPr>
        <p:spPr>
          <a:xfrm rot="1779975">
            <a:off x="1168497" y="4521192"/>
            <a:ext cx="2467537" cy="838277"/>
          </a:xfrm>
          <a:prstGeom prst="rightArrow">
            <a:avLst>
              <a:gd fmla="val 50000" name="adj1"/>
              <a:gd fmla="val 65802" name="adj2"/>
            </a:avLst>
          </a:prstGeom>
          <a:solidFill>
            <a:srgbClr val="00B0EA">
              <a:alpha val="49800"/>
            </a:srgbClr>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s-ES" sz="1800"/>
              <a:t>Bienes/servicios</a:t>
            </a:r>
            <a:endParaRPr sz="1800"/>
          </a:p>
        </p:txBody>
      </p:sp>
      <p:sp>
        <p:nvSpPr>
          <p:cNvPr id="319" name="Google Shape;319;p42"/>
          <p:cNvSpPr/>
          <p:nvPr/>
        </p:nvSpPr>
        <p:spPr>
          <a:xfrm rot="-1208951">
            <a:off x="5235886" y="4521253"/>
            <a:ext cx="2714639" cy="838154"/>
          </a:xfrm>
          <a:prstGeom prst="leftArrow">
            <a:avLst>
              <a:gd fmla="val 50000" name="adj1"/>
              <a:gd fmla="val 77205" name="adj2"/>
            </a:avLst>
          </a:prstGeom>
          <a:solidFill>
            <a:srgbClr val="000000"/>
          </a:solidFill>
          <a:ln cap="flat" cmpd="sng" w="12700">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s-ES" sz="1800">
                <a:solidFill>
                  <a:srgbClr val="FFFFFF"/>
                </a:solidFill>
              </a:rPr>
              <a:t>Dinero u otro sim.</a:t>
            </a:r>
            <a:endParaRPr sz="1800">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96"/>
          <p:cNvSpPr txBox="1"/>
          <p:nvPr>
            <p:ph type="title"/>
          </p:nvPr>
        </p:nvSpPr>
        <p:spPr>
          <a:xfrm>
            <a:off x="444500" y="1216025"/>
            <a:ext cx="8229600" cy="4032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s-ES">
                <a:solidFill>
                  <a:srgbClr val="F2760D"/>
                </a:solidFill>
              </a:rPr>
              <a:t>Video sobre la logística </a:t>
            </a:r>
            <a:endParaRPr>
              <a:solidFill>
                <a:srgbClr val="F2760D"/>
              </a:solidFill>
            </a:endParaRPr>
          </a:p>
        </p:txBody>
      </p:sp>
      <p:sp>
        <p:nvSpPr>
          <p:cNvPr id="1278" name="Google Shape;1278;p96"/>
          <p:cNvSpPr/>
          <p:nvPr/>
        </p:nvSpPr>
        <p:spPr>
          <a:xfrm>
            <a:off x="1794975" y="2726975"/>
            <a:ext cx="5753400" cy="641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s-ES" sz="1800">
                <a:solidFill>
                  <a:schemeClr val="dk1"/>
                </a:solidFill>
              </a:rPr>
              <a:t>https://www.youtube.com/watch?v=ecftHVqxRpg</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9" name="Google Shape;1279;p96"/>
          <p:cNvSpPr/>
          <p:nvPr/>
        </p:nvSpPr>
        <p:spPr>
          <a:xfrm rot="2610959">
            <a:off x="5245021" y="-12726"/>
            <a:ext cx="1042033" cy="1059482"/>
          </a:xfrm>
          <a:custGeom>
            <a:rect b="b" l="l" r="r" t="t"/>
            <a:pathLst>
              <a:path extrusionOk="0" h="3199463" w="3053187">
                <a:moveTo>
                  <a:pt x="0" y="1599732"/>
                </a:moveTo>
                <a:cubicBezTo>
                  <a:pt x="0" y="716224"/>
                  <a:pt x="683479" y="0"/>
                  <a:pt x="1526594" y="0"/>
                </a:cubicBezTo>
                <a:lnTo>
                  <a:pt x="3053187" y="0"/>
                </a:lnTo>
                <a:lnTo>
                  <a:pt x="3053187" y="1599732"/>
                </a:lnTo>
                <a:cubicBezTo>
                  <a:pt x="3053187" y="2483240"/>
                  <a:pt x="2369708" y="3199464"/>
                  <a:pt x="1526593" y="3199464"/>
                </a:cubicBezTo>
                <a:cubicBezTo>
                  <a:pt x="683478" y="3199464"/>
                  <a:pt x="-1" y="2483240"/>
                  <a:pt x="-1" y="1599732"/>
                </a:cubicBezTo>
                <a:lnTo>
                  <a:pt x="0" y="1599732"/>
                </a:lnTo>
                <a:close/>
              </a:path>
            </a:pathLst>
          </a:custGeom>
          <a:solidFill>
            <a:srgbClr val="C0C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1280" name="Google Shape;1280;p96"/>
          <p:cNvSpPr txBox="1"/>
          <p:nvPr/>
        </p:nvSpPr>
        <p:spPr>
          <a:xfrm>
            <a:off x="5393895" y="235715"/>
            <a:ext cx="884100" cy="36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3 </a:t>
            </a:r>
            <a:endParaRPr/>
          </a:p>
          <a:p>
            <a:pPr indent="0" lvl="0" marL="0" marR="0" rtl="0" algn="ctr">
              <a:lnSpc>
                <a:spcPct val="100000"/>
              </a:lnSpc>
              <a:spcBef>
                <a:spcPts val="0"/>
              </a:spcBef>
              <a:spcAft>
                <a:spcPts val="0"/>
              </a:spcAft>
              <a:buClr>
                <a:srgbClr val="FFFFFF"/>
              </a:buClr>
              <a:buSzPts val="3200"/>
              <a:buFont typeface="Arial"/>
              <a:buNone/>
            </a:pPr>
            <a:r>
              <a:rPr b="1" i="0" lang="es-ES" u="none">
                <a:solidFill>
                  <a:srgbClr val="FFFFFF"/>
                </a:solidFill>
                <a:latin typeface="Arial"/>
                <a:ea typeface="Arial"/>
                <a:cs typeface="Arial"/>
                <a:sym typeface="Arial"/>
              </a:rPr>
              <a:t>PLACE</a:t>
            </a:r>
            <a:endParaRPr/>
          </a:p>
        </p:txBody>
      </p:sp>
      <p:sp>
        <p:nvSpPr>
          <p:cNvPr id="1281" name="Google Shape;1281;p96"/>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  </a:t>
            </a:r>
            <a:r>
              <a:rPr lang="es-ES" sz="1800">
                <a:solidFill>
                  <a:schemeClr val="dk1"/>
                </a:solidFill>
              </a:rPr>
              <a:t>Mix Marketing</a:t>
            </a:r>
            <a:endParaRPr sz="1800">
              <a:solidFill>
                <a:schemeClr val="dk1"/>
              </a:solidFill>
            </a:endParaRPr>
          </a:p>
        </p:txBody>
      </p:sp>
      <p:sp>
        <p:nvSpPr>
          <p:cNvPr id="1282" name="Google Shape;1282;p96"/>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pic>
        <p:nvPicPr>
          <p:cNvPr descr="lineas.png" id="1287" name="Google Shape;1287;p97"/>
          <p:cNvPicPr preferRelativeResize="0"/>
          <p:nvPr/>
        </p:nvPicPr>
        <p:blipFill rotWithShape="1">
          <a:blip r:embed="rId3">
            <a:alphaModFix/>
          </a:blip>
          <a:srcRect b="0" l="0" r="0" t="0"/>
          <a:stretch/>
        </p:blipFill>
        <p:spPr>
          <a:xfrm>
            <a:off x="7880350" y="3886200"/>
            <a:ext cx="1263650" cy="2281238"/>
          </a:xfrm>
          <a:prstGeom prst="rect">
            <a:avLst/>
          </a:prstGeom>
          <a:noFill/>
          <a:ln>
            <a:noFill/>
          </a:ln>
        </p:spPr>
      </p:pic>
      <p:sp>
        <p:nvSpPr>
          <p:cNvPr id="1288" name="Google Shape;1288;p97"/>
          <p:cNvSpPr/>
          <p:nvPr/>
        </p:nvSpPr>
        <p:spPr>
          <a:xfrm rot="2722275">
            <a:off x="2462280" y="2179651"/>
            <a:ext cx="2264579" cy="2289223"/>
          </a:xfrm>
          <a:custGeom>
            <a:rect b="b" l="l" r="r" t="t"/>
            <a:pathLst>
              <a:path extrusionOk="0" h="2795467" w="2766766">
                <a:moveTo>
                  <a:pt x="0" y="1397734"/>
                </a:moveTo>
                <a:cubicBezTo>
                  <a:pt x="0" y="625787"/>
                  <a:pt x="619362" y="0"/>
                  <a:pt x="1383383" y="0"/>
                </a:cubicBezTo>
                <a:lnTo>
                  <a:pt x="2766766" y="0"/>
                </a:lnTo>
                <a:lnTo>
                  <a:pt x="2766766" y="1397734"/>
                </a:lnTo>
                <a:cubicBezTo>
                  <a:pt x="2766766" y="2169681"/>
                  <a:pt x="2147404" y="2795468"/>
                  <a:pt x="1383383" y="2795468"/>
                </a:cubicBezTo>
                <a:cubicBezTo>
                  <a:pt x="619362" y="2795468"/>
                  <a:pt x="0" y="2169681"/>
                  <a:pt x="0" y="1397734"/>
                </a:cubicBezTo>
                <a:close/>
              </a:path>
            </a:pathLst>
          </a:cu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1289" name="Google Shape;1289;p97"/>
          <p:cNvSpPr txBox="1"/>
          <p:nvPr/>
        </p:nvSpPr>
        <p:spPr>
          <a:xfrm>
            <a:off x="2484257" y="2866166"/>
            <a:ext cx="2609100" cy="86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4</a:t>
            </a:r>
            <a:endParaRPr sz="2400"/>
          </a:p>
          <a:p>
            <a:pPr indent="0" lvl="0" marL="0" marR="0" rtl="0" algn="ctr">
              <a:lnSpc>
                <a:spcPct val="100000"/>
              </a:lnSpc>
              <a:spcBef>
                <a:spcPts val="0"/>
              </a:spcBef>
              <a:spcAft>
                <a:spcPts val="0"/>
              </a:spcAft>
              <a:buClr>
                <a:srgbClr val="FFFFFF"/>
              </a:buClr>
              <a:buSzPts val="3200"/>
              <a:buFont typeface="Arial"/>
              <a:buNone/>
            </a:pPr>
            <a:r>
              <a:rPr b="1" i="0" lang="es-ES" sz="2400" u="none">
                <a:solidFill>
                  <a:srgbClr val="FFFFFF"/>
                </a:solidFill>
                <a:latin typeface="Arial"/>
                <a:ea typeface="Arial"/>
                <a:cs typeface="Arial"/>
                <a:sym typeface="Arial"/>
              </a:rPr>
              <a:t>PROMOTION</a:t>
            </a:r>
            <a:endParaRPr sz="2400"/>
          </a:p>
        </p:txBody>
      </p:sp>
      <p:sp>
        <p:nvSpPr>
          <p:cNvPr id="1290" name="Google Shape;1290;p97"/>
          <p:cNvSpPr/>
          <p:nvPr/>
        </p:nvSpPr>
        <p:spPr>
          <a:xfrm>
            <a:off x="4933625" y="1865325"/>
            <a:ext cx="2493900" cy="411600"/>
          </a:xfrm>
          <a:prstGeom prst="rect">
            <a:avLst/>
          </a:prstGeom>
          <a:solidFill>
            <a:srgbClr val="00B0EA"/>
          </a:solidFill>
          <a:ln cap="flat" cmpd="sng" w="12700">
            <a:solidFill>
              <a:srgbClr val="00B0EA"/>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1291" name="Google Shape;1291;p97"/>
          <p:cNvSpPr txBox="1"/>
          <p:nvPr/>
        </p:nvSpPr>
        <p:spPr>
          <a:xfrm>
            <a:off x="5093350" y="1865325"/>
            <a:ext cx="2321100" cy="411600"/>
          </a:xfrm>
          <a:prstGeom prst="rect">
            <a:avLst/>
          </a:prstGeom>
          <a:noFill/>
          <a:ln>
            <a:noFill/>
          </a:ln>
        </p:spPr>
        <p:txBody>
          <a:bodyPr anchorCtr="0" anchor="ctr" bIns="60950" lIns="106675" spcFirstLastPara="1" rIns="106675" wrap="square" tIns="60950">
            <a:noAutofit/>
          </a:bodyPr>
          <a:lstStyle/>
          <a:p>
            <a:pPr indent="0" lvl="0" marL="0" marR="0" rtl="0" algn="ctr">
              <a:lnSpc>
                <a:spcPct val="90000"/>
              </a:lnSpc>
              <a:spcBef>
                <a:spcPts val="0"/>
              </a:spcBef>
              <a:spcAft>
                <a:spcPts val="0"/>
              </a:spcAft>
              <a:buClr>
                <a:srgbClr val="FFFFFF"/>
              </a:buClr>
              <a:buSzPts val="1600"/>
              <a:buFont typeface="Arial"/>
              <a:buNone/>
            </a:pPr>
            <a:r>
              <a:rPr b="1" i="0" lang="es-ES" sz="1800" u="none">
                <a:solidFill>
                  <a:srgbClr val="FFFFFF"/>
                </a:solidFill>
                <a:latin typeface="Arial"/>
                <a:ea typeface="Arial"/>
                <a:cs typeface="Arial"/>
                <a:sym typeface="Arial"/>
              </a:rPr>
              <a:t>Promoción</a:t>
            </a:r>
            <a:endParaRPr sz="1800"/>
          </a:p>
        </p:txBody>
      </p:sp>
      <p:sp>
        <p:nvSpPr>
          <p:cNvPr id="1292" name="Google Shape;1292;p97"/>
          <p:cNvSpPr/>
          <p:nvPr/>
        </p:nvSpPr>
        <p:spPr>
          <a:xfrm>
            <a:off x="4946800" y="2283650"/>
            <a:ext cx="2480700" cy="2651100"/>
          </a:xfrm>
          <a:prstGeom prst="rect">
            <a:avLst/>
          </a:prstGeom>
          <a:solidFill>
            <a:srgbClr val="CBE4F7">
              <a:alpha val="89800"/>
            </a:srgbClr>
          </a:solidFill>
          <a:ln cap="flat" cmpd="sng" w="12700">
            <a:solidFill>
              <a:srgbClr val="CBE4F7">
                <a:alpha val="89800"/>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293" name="Google Shape;1293;p97"/>
          <p:cNvSpPr txBox="1"/>
          <p:nvPr/>
        </p:nvSpPr>
        <p:spPr>
          <a:xfrm>
            <a:off x="4933625" y="2292650"/>
            <a:ext cx="2480700" cy="1795200"/>
          </a:xfrm>
          <a:prstGeom prst="rect">
            <a:avLst/>
          </a:prstGeom>
          <a:noFill/>
          <a:ln>
            <a:noFill/>
          </a:ln>
        </p:spPr>
        <p:txBody>
          <a:bodyPr anchorCtr="0" anchor="t" bIns="120000" lIns="80000" spcFirstLastPara="1" rIns="106675" wrap="square" tIns="80000">
            <a:noAutofit/>
          </a:bodyPr>
          <a:lstStyle/>
          <a:p>
            <a:pPr indent="-127000" lvl="1" marL="114300" marR="0" rtl="0" algn="l">
              <a:lnSpc>
                <a:spcPct val="90000"/>
              </a:lnSpc>
              <a:spcBef>
                <a:spcPts val="0"/>
              </a:spcBef>
              <a:spcAft>
                <a:spcPts val="0"/>
              </a:spcAft>
              <a:buClr>
                <a:srgbClr val="000000"/>
              </a:buClr>
              <a:buSzPts val="1800"/>
              <a:buChar char="•"/>
            </a:pPr>
            <a:r>
              <a:rPr i="0" lang="es-ES" sz="1800" u="none" cap="none" strike="noStrike">
                <a:solidFill>
                  <a:srgbClr val="000000"/>
                </a:solidFill>
              </a:rPr>
              <a:t>Publicidad</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Promoción</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Relaciones p</a:t>
            </a:r>
            <a:r>
              <a:rPr lang="es-ES" sz="1800"/>
              <a:t>ú</a:t>
            </a:r>
            <a:r>
              <a:rPr i="0" lang="es-ES" sz="1800" u="none" cap="none" strike="noStrike">
                <a:solidFill>
                  <a:srgbClr val="000000"/>
                </a:solidFill>
              </a:rPr>
              <a:t>blicas</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Patrocinio</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Marketing directo</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Marketing fidelización</a:t>
            </a:r>
            <a:endParaRPr i="0" sz="1800" u="none" cap="none" strike="noStrike">
              <a:solidFill>
                <a:srgbClr val="000000"/>
              </a:solidFill>
            </a:endParaRPr>
          </a:p>
          <a:p>
            <a:pPr indent="-127000" lvl="1" marL="114300" marR="0" rtl="0" algn="l">
              <a:lnSpc>
                <a:spcPct val="90000"/>
              </a:lnSpc>
              <a:spcBef>
                <a:spcPts val="240"/>
              </a:spcBef>
              <a:spcAft>
                <a:spcPts val="0"/>
              </a:spcAft>
              <a:buClr>
                <a:srgbClr val="000000"/>
              </a:buClr>
              <a:buSzPts val="1800"/>
              <a:buChar char="•"/>
            </a:pPr>
            <a:r>
              <a:rPr i="0" lang="es-ES" sz="1800" u="none" cap="none" strike="noStrike">
                <a:solidFill>
                  <a:srgbClr val="000000"/>
                </a:solidFill>
              </a:rPr>
              <a:t>Marketing on-line</a:t>
            </a:r>
            <a:endParaRPr sz="1800"/>
          </a:p>
        </p:txBody>
      </p:sp>
      <p:sp>
        <p:nvSpPr>
          <p:cNvPr id="1294" name="Google Shape;1294;p97"/>
          <p:cNvSpPr/>
          <p:nvPr/>
        </p:nvSpPr>
        <p:spPr>
          <a:xfrm rot="2590155">
            <a:off x="5688029" y="-10556"/>
            <a:ext cx="1071675" cy="1060483"/>
          </a:xfrm>
          <a:custGeom>
            <a:rect b="b" l="l" r="r" t="t"/>
            <a:pathLst>
              <a:path extrusionOk="0" h="2795467" w="2766766">
                <a:moveTo>
                  <a:pt x="0" y="1397734"/>
                </a:moveTo>
                <a:cubicBezTo>
                  <a:pt x="0" y="625787"/>
                  <a:pt x="619362" y="0"/>
                  <a:pt x="1383383" y="0"/>
                </a:cubicBezTo>
                <a:lnTo>
                  <a:pt x="2766766" y="0"/>
                </a:lnTo>
                <a:lnTo>
                  <a:pt x="2766766" y="1397734"/>
                </a:lnTo>
                <a:cubicBezTo>
                  <a:pt x="2766766" y="2169681"/>
                  <a:pt x="2147404" y="2795468"/>
                  <a:pt x="1383383" y="2795468"/>
                </a:cubicBezTo>
                <a:cubicBezTo>
                  <a:pt x="619362" y="2795468"/>
                  <a:pt x="0" y="2169681"/>
                  <a:pt x="0" y="1397734"/>
                </a:cubicBezTo>
                <a:close/>
              </a:path>
            </a:pathLst>
          </a:cu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295" name="Google Shape;1295;p97"/>
          <p:cNvSpPr txBox="1"/>
          <p:nvPr/>
        </p:nvSpPr>
        <p:spPr>
          <a:xfrm>
            <a:off x="5555625" y="237225"/>
            <a:ext cx="1429800" cy="57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4</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PROMOTION</a:t>
            </a:r>
            <a:endParaRPr sz="1100"/>
          </a:p>
        </p:txBody>
      </p:sp>
      <p:sp>
        <p:nvSpPr>
          <p:cNvPr id="1296" name="Google Shape;1296;p97"/>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  </a:t>
            </a:r>
            <a:r>
              <a:rPr lang="es-ES" sz="1800">
                <a:solidFill>
                  <a:schemeClr val="dk1"/>
                </a:solidFill>
              </a:rPr>
              <a:t>Mix Marketing</a:t>
            </a:r>
            <a:endParaRPr sz="1800">
              <a:solidFill>
                <a:schemeClr val="dk1"/>
              </a:solidFill>
            </a:endParaRPr>
          </a:p>
        </p:txBody>
      </p:sp>
      <p:sp>
        <p:nvSpPr>
          <p:cNvPr id="1297" name="Google Shape;1297;p97"/>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298" name="Google Shape;1298;p97"/>
          <p:cNvSpPr txBox="1"/>
          <p:nvPr/>
        </p:nvSpPr>
        <p:spPr>
          <a:xfrm>
            <a:off x="18775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s-ES" sz="2400" u="none">
                <a:solidFill>
                  <a:srgbClr val="FFFFFF"/>
                </a:solidFill>
                <a:latin typeface="Arial"/>
                <a:ea typeface="Arial"/>
                <a:cs typeface="Arial"/>
                <a:sym typeface="Arial"/>
              </a:rPr>
              <a:t>Decisiones Comerciales: La </a:t>
            </a:r>
            <a:r>
              <a:rPr b="1" lang="es-ES" sz="2400">
                <a:solidFill>
                  <a:srgbClr val="FFFFFF"/>
                </a:solidFill>
              </a:rPr>
              <a:t>Promoción y la comunicación</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sp>
        <p:nvSpPr>
          <p:cNvPr id="1303" name="Google Shape;1303;p98"/>
          <p:cNvSpPr/>
          <p:nvPr/>
        </p:nvSpPr>
        <p:spPr>
          <a:xfrm rot="2590155">
            <a:off x="5688029" y="-10556"/>
            <a:ext cx="1071675" cy="1060483"/>
          </a:xfrm>
          <a:custGeom>
            <a:rect b="b" l="l" r="r" t="t"/>
            <a:pathLst>
              <a:path extrusionOk="0" h="2795467" w="2766766">
                <a:moveTo>
                  <a:pt x="0" y="1397734"/>
                </a:moveTo>
                <a:cubicBezTo>
                  <a:pt x="0" y="625787"/>
                  <a:pt x="619362" y="0"/>
                  <a:pt x="1383383" y="0"/>
                </a:cubicBezTo>
                <a:lnTo>
                  <a:pt x="2766766" y="0"/>
                </a:lnTo>
                <a:lnTo>
                  <a:pt x="2766766" y="1397734"/>
                </a:lnTo>
                <a:cubicBezTo>
                  <a:pt x="2766766" y="2169681"/>
                  <a:pt x="2147404" y="2795468"/>
                  <a:pt x="1383383" y="2795468"/>
                </a:cubicBezTo>
                <a:cubicBezTo>
                  <a:pt x="619362" y="2795468"/>
                  <a:pt x="0" y="2169681"/>
                  <a:pt x="0" y="1397734"/>
                </a:cubicBezTo>
                <a:close/>
              </a:path>
            </a:pathLst>
          </a:cu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304" name="Google Shape;1304;p98"/>
          <p:cNvSpPr txBox="1"/>
          <p:nvPr/>
        </p:nvSpPr>
        <p:spPr>
          <a:xfrm>
            <a:off x="5555625" y="237225"/>
            <a:ext cx="1429800" cy="57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4</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PROMOTION</a:t>
            </a:r>
            <a:endParaRPr sz="1100"/>
          </a:p>
        </p:txBody>
      </p:sp>
      <p:sp>
        <p:nvSpPr>
          <p:cNvPr id="1305" name="Google Shape;1305;p98"/>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  Mix Marketing</a:t>
            </a:r>
            <a:endParaRPr sz="1800">
              <a:solidFill>
                <a:schemeClr val="dk1"/>
              </a:solidFill>
            </a:endParaRPr>
          </a:p>
        </p:txBody>
      </p:sp>
      <p:sp>
        <p:nvSpPr>
          <p:cNvPr id="1306" name="Google Shape;1306;p98"/>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307" name="Google Shape;1307;p98"/>
          <p:cNvSpPr txBox="1"/>
          <p:nvPr/>
        </p:nvSpPr>
        <p:spPr>
          <a:xfrm>
            <a:off x="18775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s-ES" sz="2400" u="none">
                <a:solidFill>
                  <a:srgbClr val="FFFFFF"/>
                </a:solidFill>
                <a:latin typeface="Arial"/>
                <a:ea typeface="Arial"/>
                <a:cs typeface="Arial"/>
                <a:sym typeface="Arial"/>
              </a:rPr>
              <a:t>Decisiones Comerciales: La </a:t>
            </a:r>
            <a:r>
              <a:rPr b="1" lang="es-ES" sz="2400">
                <a:solidFill>
                  <a:srgbClr val="FFFFFF"/>
                </a:solidFill>
              </a:rPr>
              <a:t>Promoción y la comunicación</a:t>
            </a:r>
            <a:endParaRPr sz="2400">
              <a:solidFill>
                <a:srgbClr val="FFFFFF"/>
              </a:solidFill>
            </a:endParaRPr>
          </a:p>
        </p:txBody>
      </p:sp>
      <p:pic>
        <p:nvPicPr>
          <p:cNvPr descr="Imagen relacionada" id="1308" name="Google Shape;1308;p98"/>
          <p:cNvPicPr preferRelativeResize="0"/>
          <p:nvPr/>
        </p:nvPicPr>
        <p:blipFill rotWithShape="1">
          <a:blip r:embed="rId3">
            <a:alphaModFix/>
          </a:blip>
          <a:srcRect b="0" l="23733" r="25204" t="0"/>
          <a:stretch/>
        </p:blipFill>
        <p:spPr>
          <a:xfrm>
            <a:off x="307650" y="1508875"/>
            <a:ext cx="1835150" cy="2565400"/>
          </a:xfrm>
          <a:prstGeom prst="rect">
            <a:avLst/>
          </a:prstGeom>
          <a:noFill/>
          <a:ln>
            <a:noFill/>
          </a:ln>
        </p:spPr>
      </p:pic>
      <p:sp>
        <p:nvSpPr>
          <p:cNvPr id="1309" name="Google Shape;1309;p98"/>
          <p:cNvSpPr txBox="1"/>
          <p:nvPr/>
        </p:nvSpPr>
        <p:spPr>
          <a:xfrm>
            <a:off x="112575" y="4149725"/>
            <a:ext cx="2331000" cy="1569900"/>
          </a:xfrm>
          <a:prstGeom prst="rect">
            <a:avLst/>
          </a:prstGeom>
          <a:noFill/>
          <a:ln>
            <a:noFill/>
          </a:ln>
        </p:spPr>
        <p:txBody>
          <a:bodyPr anchorCtr="0" anchor="t" bIns="45700" lIns="0" spcFirstLastPara="1" rIns="0" wrap="square" tIns="45700">
            <a:noAutofit/>
          </a:bodyPr>
          <a:lstStyle/>
          <a:p>
            <a:pPr indent="-170850" lvl="0" marL="17640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La marca? (comunicación de marca)</a:t>
            </a:r>
            <a:endParaRPr sz="1500"/>
          </a:p>
          <a:p>
            <a:pPr indent="-170850" lvl="0" marL="17640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La empresa? (comunica</a:t>
            </a:r>
            <a:r>
              <a:rPr lang="es-ES" sz="1500"/>
              <a:t>ción</a:t>
            </a:r>
            <a:r>
              <a:rPr b="0" i="0" lang="es-ES" sz="1500" u="none">
                <a:solidFill>
                  <a:srgbClr val="000000"/>
                </a:solidFill>
                <a:latin typeface="Arial"/>
                <a:ea typeface="Arial"/>
                <a:cs typeface="Arial"/>
                <a:sym typeface="Arial"/>
              </a:rPr>
              <a:t> institucional)</a:t>
            </a:r>
            <a:endParaRPr sz="1500"/>
          </a:p>
          <a:p>
            <a:pPr indent="-170850" lvl="0" marL="17640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El producto X de la marca Y? (comunicación producto)</a:t>
            </a:r>
            <a:endParaRPr sz="1500"/>
          </a:p>
        </p:txBody>
      </p:sp>
      <p:pic>
        <p:nvPicPr>
          <p:cNvPr descr="Imagen relacionada" id="1310" name="Google Shape;1310;p98"/>
          <p:cNvPicPr preferRelativeResize="0"/>
          <p:nvPr/>
        </p:nvPicPr>
        <p:blipFill rotWithShape="1">
          <a:blip r:embed="rId4">
            <a:alphaModFix/>
          </a:blip>
          <a:srcRect b="15009" l="0" r="0" t="0"/>
          <a:stretch/>
        </p:blipFill>
        <p:spPr>
          <a:xfrm>
            <a:off x="2159025" y="1530375"/>
            <a:ext cx="2798761" cy="2379661"/>
          </a:xfrm>
          <a:prstGeom prst="rect">
            <a:avLst/>
          </a:prstGeom>
          <a:noFill/>
          <a:ln>
            <a:noFill/>
          </a:ln>
        </p:spPr>
      </p:pic>
      <p:sp>
        <p:nvSpPr>
          <p:cNvPr id="1311" name="Google Shape;1311;p98"/>
          <p:cNvSpPr txBox="1"/>
          <p:nvPr/>
        </p:nvSpPr>
        <p:spPr>
          <a:xfrm>
            <a:off x="2454275" y="4067175"/>
            <a:ext cx="2633100" cy="2062200"/>
          </a:xfrm>
          <a:prstGeom prst="rect">
            <a:avLst/>
          </a:prstGeom>
          <a:noFill/>
          <a:ln>
            <a:noFill/>
          </a:ln>
        </p:spPr>
        <p:txBody>
          <a:bodyPr anchorCtr="0" anchor="t" bIns="45700" lIns="91425" spcFirstLastPara="1" rIns="91425" wrap="square" tIns="45700">
            <a:noAutofit/>
          </a:bodyPr>
          <a:lstStyle/>
          <a:p>
            <a:pPr indent="-170850" lvl="0" marL="176400" marR="0" rtl="0" algn="l">
              <a:lnSpc>
                <a:spcPct val="100000"/>
              </a:lnSpc>
              <a:spcBef>
                <a:spcPts val="0"/>
              </a:spcBef>
              <a:spcAft>
                <a:spcPts val="0"/>
              </a:spcAft>
              <a:buSzPts val="1500"/>
              <a:buChar char="•"/>
            </a:pPr>
            <a:r>
              <a:rPr b="0" i="0" lang="es-ES" sz="1500" u="none">
                <a:solidFill>
                  <a:srgbClr val="000000"/>
                </a:solidFill>
                <a:latin typeface="Arial"/>
                <a:ea typeface="Arial"/>
                <a:cs typeface="Arial"/>
                <a:sym typeface="Arial"/>
              </a:rPr>
              <a:t>Marca conocida, no conocid</a:t>
            </a:r>
            <a:r>
              <a:rPr lang="es-ES" sz="1500"/>
              <a:t>a, cambio de posicionamiento, nueva actividad</a:t>
            </a:r>
            <a:endParaRPr sz="1500"/>
          </a:p>
          <a:p>
            <a:pPr indent="-170850" lvl="0" marL="176400" marR="0" rtl="0" algn="l">
              <a:lnSpc>
                <a:spcPct val="100000"/>
              </a:lnSpc>
              <a:spcBef>
                <a:spcPts val="0"/>
              </a:spcBef>
              <a:spcAft>
                <a:spcPts val="0"/>
              </a:spcAft>
              <a:buSzPts val="1500"/>
              <a:buChar char="•"/>
            </a:pPr>
            <a:r>
              <a:rPr lang="es-ES" sz="1500"/>
              <a:t>La empresa sufre una crisis, cambio de logo, de nombre, de actividad</a:t>
            </a:r>
            <a:endParaRPr sz="1500"/>
          </a:p>
          <a:p>
            <a:pPr indent="-170850" lvl="0" marL="176400" marR="0" rtl="0" algn="l">
              <a:lnSpc>
                <a:spcPct val="100000"/>
              </a:lnSpc>
              <a:spcBef>
                <a:spcPts val="0"/>
              </a:spcBef>
              <a:spcAft>
                <a:spcPts val="0"/>
              </a:spcAft>
              <a:buSzPts val="1500"/>
              <a:buChar char="•"/>
            </a:pPr>
            <a:r>
              <a:rPr lang="es-ES" sz="1500"/>
              <a:t>Innovación, Segmentación, Renovació</a:t>
            </a:r>
            <a:r>
              <a:rPr b="0" i="0" lang="es-ES" sz="1500" u="none">
                <a:solidFill>
                  <a:srgbClr val="000000"/>
                </a:solidFill>
                <a:latin typeface="Arial"/>
                <a:ea typeface="Arial"/>
                <a:cs typeface="Arial"/>
                <a:sym typeface="Arial"/>
              </a:rPr>
              <a:t>n</a:t>
            </a:r>
            <a:endParaRPr sz="1500"/>
          </a:p>
        </p:txBody>
      </p:sp>
      <p:sp>
        <p:nvSpPr>
          <p:cNvPr id="1312" name="Google Shape;1312;p98"/>
          <p:cNvSpPr txBox="1"/>
          <p:nvPr/>
        </p:nvSpPr>
        <p:spPr>
          <a:xfrm>
            <a:off x="4837101" y="4138600"/>
            <a:ext cx="2418900" cy="1569900"/>
          </a:xfrm>
          <a:prstGeom prst="rect">
            <a:avLst/>
          </a:prstGeom>
          <a:noFill/>
          <a:ln>
            <a:noFill/>
          </a:ln>
        </p:spPr>
        <p:txBody>
          <a:bodyPr anchorCtr="0" anchor="t" bIns="45700" lIns="91425" spcFirstLastPara="1" rIns="91425" wrap="square" tIns="45700">
            <a:noAutofit/>
          </a:bodyPr>
          <a:lstStyle/>
          <a:p>
            <a:pPr indent="-170850" lvl="0" marL="176400" marR="0" rtl="0" algn="l">
              <a:lnSpc>
                <a:spcPct val="100000"/>
              </a:lnSpc>
              <a:spcBef>
                <a:spcPts val="0"/>
              </a:spcBef>
              <a:spcAft>
                <a:spcPts val="0"/>
              </a:spcAft>
              <a:buSzPts val="1500"/>
              <a:buChar char="•"/>
            </a:pPr>
            <a:r>
              <a:rPr b="0" i="0" lang="es-ES" sz="1500" u="none">
                <a:solidFill>
                  <a:srgbClr val="000000"/>
                </a:solidFill>
                <a:latin typeface="Arial"/>
                <a:ea typeface="Arial"/>
                <a:cs typeface="Arial"/>
                <a:sym typeface="Arial"/>
              </a:rPr>
              <a:t>P</a:t>
            </a:r>
            <a:r>
              <a:rPr lang="es-ES" sz="1500"/>
              <a:t>osicionamiento de Marca, sus valores</a:t>
            </a:r>
            <a:endParaRPr sz="1500"/>
          </a:p>
          <a:p>
            <a:pPr indent="-170850" lvl="0" marL="176400" marR="0" rtl="0" algn="l">
              <a:lnSpc>
                <a:spcPct val="100000"/>
              </a:lnSpc>
              <a:spcBef>
                <a:spcPts val="0"/>
              </a:spcBef>
              <a:spcAft>
                <a:spcPts val="0"/>
              </a:spcAft>
              <a:buSzPts val="1500"/>
              <a:buChar char="•"/>
            </a:pPr>
            <a:r>
              <a:rPr lang="es-ES" sz="1500"/>
              <a:t>La misión, sus resultados, compromisos</a:t>
            </a:r>
            <a:endParaRPr sz="1500"/>
          </a:p>
          <a:p>
            <a:pPr indent="-170850" lvl="0" marL="176400" marR="0" rtl="0" algn="l">
              <a:lnSpc>
                <a:spcPct val="100000"/>
              </a:lnSpc>
              <a:spcBef>
                <a:spcPts val="0"/>
              </a:spcBef>
              <a:spcAft>
                <a:spcPts val="0"/>
              </a:spcAft>
              <a:buSzPts val="1500"/>
              <a:buChar char="•"/>
            </a:pPr>
            <a:r>
              <a:rPr lang="es-ES" sz="1500"/>
              <a:t>El beneficio para el co</a:t>
            </a:r>
            <a:r>
              <a:rPr b="0" i="0" lang="es-ES" sz="1500" u="none">
                <a:solidFill>
                  <a:srgbClr val="000000"/>
                </a:solidFill>
                <a:latin typeface="Arial"/>
                <a:ea typeface="Arial"/>
                <a:cs typeface="Arial"/>
                <a:sym typeface="Arial"/>
              </a:rPr>
              <a:t>nsumidor </a:t>
            </a:r>
            <a:endParaRPr sz="1500"/>
          </a:p>
        </p:txBody>
      </p:sp>
      <p:pic>
        <p:nvPicPr>
          <p:cNvPr descr="Imagen relacionada" id="1313" name="Google Shape;1313;p98"/>
          <p:cNvPicPr preferRelativeResize="0"/>
          <p:nvPr/>
        </p:nvPicPr>
        <p:blipFill rotWithShape="1">
          <a:blip r:embed="rId5">
            <a:alphaModFix/>
          </a:blip>
          <a:srcRect b="0" l="0" r="0" t="0"/>
          <a:stretch/>
        </p:blipFill>
        <p:spPr>
          <a:xfrm>
            <a:off x="4871975" y="1762100"/>
            <a:ext cx="2160588" cy="2160588"/>
          </a:xfrm>
          <a:prstGeom prst="rect">
            <a:avLst/>
          </a:prstGeom>
          <a:noFill/>
          <a:ln>
            <a:noFill/>
          </a:ln>
        </p:spPr>
      </p:pic>
      <p:sp>
        <p:nvSpPr>
          <p:cNvPr id="1314" name="Google Shape;1314;p98"/>
          <p:cNvSpPr txBox="1"/>
          <p:nvPr/>
        </p:nvSpPr>
        <p:spPr>
          <a:xfrm>
            <a:off x="6991200" y="1146175"/>
            <a:ext cx="21606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¿A quién? ¿qué target?</a:t>
            </a:r>
            <a:endParaRPr/>
          </a:p>
        </p:txBody>
      </p:sp>
      <p:pic>
        <p:nvPicPr>
          <p:cNvPr descr="Imagen relacionada" id="1315" name="Google Shape;1315;p98"/>
          <p:cNvPicPr preferRelativeResize="0"/>
          <p:nvPr/>
        </p:nvPicPr>
        <p:blipFill rotWithShape="1">
          <a:blip r:embed="rId6">
            <a:alphaModFix/>
          </a:blip>
          <a:srcRect b="0" l="0" r="0" t="0"/>
          <a:stretch/>
        </p:blipFill>
        <p:spPr>
          <a:xfrm>
            <a:off x="7146350" y="1873723"/>
            <a:ext cx="1876375" cy="1876354"/>
          </a:xfrm>
          <a:prstGeom prst="rect">
            <a:avLst/>
          </a:prstGeom>
          <a:noFill/>
          <a:ln>
            <a:noFill/>
          </a:ln>
        </p:spPr>
      </p:pic>
      <p:sp>
        <p:nvSpPr>
          <p:cNvPr id="1316" name="Google Shape;1316;p98"/>
          <p:cNvSpPr txBox="1"/>
          <p:nvPr/>
        </p:nvSpPr>
        <p:spPr>
          <a:xfrm>
            <a:off x="6952775" y="4109200"/>
            <a:ext cx="2160600" cy="13239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Mujeres, hombres</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Jóvenes, seniors…</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Españoles</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Poseedores de coche</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Delegadores…</a:t>
            </a:r>
            <a:endParaRPr sz="1500"/>
          </a:p>
        </p:txBody>
      </p:sp>
      <p:sp>
        <p:nvSpPr>
          <p:cNvPr id="1317" name="Google Shape;1317;p98"/>
          <p:cNvSpPr txBox="1"/>
          <p:nvPr/>
        </p:nvSpPr>
        <p:spPr>
          <a:xfrm>
            <a:off x="60325" y="1135050"/>
            <a:ext cx="2523000" cy="40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¿Quién comunica?</a:t>
            </a:r>
            <a:endParaRPr/>
          </a:p>
        </p:txBody>
      </p:sp>
      <p:sp>
        <p:nvSpPr>
          <p:cNvPr id="1318" name="Google Shape;1318;p98"/>
          <p:cNvSpPr txBox="1"/>
          <p:nvPr/>
        </p:nvSpPr>
        <p:spPr>
          <a:xfrm>
            <a:off x="2483557" y="1150925"/>
            <a:ext cx="25230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¿En qué contexto?</a:t>
            </a:r>
            <a:endParaRPr/>
          </a:p>
        </p:txBody>
      </p:sp>
      <p:sp>
        <p:nvSpPr>
          <p:cNvPr id="1319" name="Google Shape;1319;p98"/>
          <p:cNvSpPr txBox="1"/>
          <p:nvPr/>
        </p:nvSpPr>
        <p:spPr>
          <a:xfrm>
            <a:off x="4703757" y="1146163"/>
            <a:ext cx="25230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¿Para decir qué?</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99"/>
          <p:cNvSpPr/>
          <p:nvPr/>
        </p:nvSpPr>
        <p:spPr>
          <a:xfrm rot="2590155">
            <a:off x="5688029" y="-10556"/>
            <a:ext cx="1071675" cy="1060483"/>
          </a:xfrm>
          <a:custGeom>
            <a:rect b="b" l="l" r="r" t="t"/>
            <a:pathLst>
              <a:path extrusionOk="0" h="2795467" w="2766766">
                <a:moveTo>
                  <a:pt x="0" y="1397734"/>
                </a:moveTo>
                <a:cubicBezTo>
                  <a:pt x="0" y="625787"/>
                  <a:pt x="619362" y="0"/>
                  <a:pt x="1383383" y="0"/>
                </a:cubicBezTo>
                <a:lnTo>
                  <a:pt x="2766766" y="0"/>
                </a:lnTo>
                <a:lnTo>
                  <a:pt x="2766766" y="1397734"/>
                </a:lnTo>
                <a:cubicBezTo>
                  <a:pt x="2766766" y="2169681"/>
                  <a:pt x="2147404" y="2795468"/>
                  <a:pt x="1383383" y="2795468"/>
                </a:cubicBezTo>
                <a:cubicBezTo>
                  <a:pt x="619362" y="2795468"/>
                  <a:pt x="0" y="2169681"/>
                  <a:pt x="0" y="1397734"/>
                </a:cubicBezTo>
                <a:close/>
              </a:path>
            </a:pathLst>
          </a:cu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325" name="Google Shape;1325;p99"/>
          <p:cNvSpPr txBox="1"/>
          <p:nvPr/>
        </p:nvSpPr>
        <p:spPr>
          <a:xfrm>
            <a:off x="5555625" y="237225"/>
            <a:ext cx="1429800" cy="57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4</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PROMOTION</a:t>
            </a:r>
            <a:endParaRPr sz="1100"/>
          </a:p>
        </p:txBody>
      </p:sp>
      <p:sp>
        <p:nvSpPr>
          <p:cNvPr id="1326" name="Google Shape;1326;p99"/>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  Mix Marketing</a:t>
            </a:r>
            <a:endParaRPr sz="1800">
              <a:solidFill>
                <a:schemeClr val="dk1"/>
              </a:solidFill>
            </a:endParaRPr>
          </a:p>
        </p:txBody>
      </p:sp>
      <p:sp>
        <p:nvSpPr>
          <p:cNvPr id="1327" name="Google Shape;1327;p99"/>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
        <p:nvSpPr>
          <p:cNvPr id="1328" name="Google Shape;1328;p99"/>
          <p:cNvSpPr txBox="1"/>
          <p:nvPr/>
        </p:nvSpPr>
        <p:spPr>
          <a:xfrm>
            <a:off x="18775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s-ES" sz="2400" u="none">
                <a:solidFill>
                  <a:srgbClr val="FFFFFF"/>
                </a:solidFill>
                <a:latin typeface="Arial"/>
                <a:ea typeface="Arial"/>
                <a:cs typeface="Arial"/>
                <a:sym typeface="Arial"/>
              </a:rPr>
              <a:t>Decisiones Comerciales: La </a:t>
            </a:r>
            <a:r>
              <a:rPr b="1" lang="es-ES" sz="2400">
                <a:solidFill>
                  <a:srgbClr val="FFFFFF"/>
                </a:solidFill>
              </a:rPr>
              <a:t>Promoción y la comunicación</a:t>
            </a:r>
            <a:endParaRPr sz="2400">
              <a:solidFill>
                <a:srgbClr val="FFFFFF"/>
              </a:solidFill>
            </a:endParaRPr>
          </a:p>
        </p:txBody>
      </p:sp>
      <p:sp>
        <p:nvSpPr>
          <p:cNvPr id="1329" name="Google Shape;1329;p99"/>
          <p:cNvSpPr txBox="1"/>
          <p:nvPr/>
        </p:nvSpPr>
        <p:spPr>
          <a:xfrm>
            <a:off x="-52388" y="1136650"/>
            <a:ext cx="3200400" cy="40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¿Para qué?</a:t>
            </a:r>
            <a:endParaRPr/>
          </a:p>
        </p:txBody>
      </p:sp>
      <p:sp>
        <p:nvSpPr>
          <p:cNvPr id="1330" name="Google Shape;1330;p99"/>
          <p:cNvSpPr txBox="1"/>
          <p:nvPr/>
        </p:nvSpPr>
        <p:spPr>
          <a:xfrm>
            <a:off x="77200" y="3449625"/>
            <a:ext cx="2748900" cy="2800200"/>
          </a:xfrm>
          <a:prstGeom prst="rect">
            <a:avLst/>
          </a:prstGeom>
          <a:noFill/>
          <a:ln>
            <a:noFill/>
          </a:ln>
        </p:spPr>
        <p:txBody>
          <a:bodyPr anchorCtr="0" anchor="t" bIns="45700" lIns="0" spcFirstLastPara="1" rIns="0" wrap="square" tIns="45700">
            <a:noAutofit/>
          </a:bodyPr>
          <a:lstStyle/>
          <a:p>
            <a:pPr indent="-170850" lvl="0" marL="17640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Hacer Conocer: </a:t>
            </a:r>
            <a:r>
              <a:rPr b="1" i="1" lang="es-ES" sz="1500" u="none">
                <a:solidFill>
                  <a:srgbClr val="000000"/>
                </a:solidFill>
                <a:latin typeface="Arial"/>
                <a:ea typeface="Arial"/>
                <a:cs typeface="Arial"/>
                <a:sym typeface="Arial"/>
              </a:rPr>
              <a:t>Notoriedad</a:t>
            </a:r>
            <a:endParaRPr sz="1500"/>
          </a:p>
          <a:p>
            <a:pPr indent="-279400" lvl="1" marL="742950" marR="0" rtl="0" algn="l">
              <a:lnSpc>
                <a:spcPct val="100000"/>
              </a:lnSpc>
              <a:spcBef>
                <a:spcPts val="0"/>
              </a:spcBef>
              <a:spcAft>
                <a:spcPts val="0"/>
              </a:spcAft>
              <a:buClr>
                <a:srgbClr val="000000"/>
              </a:buClr>
              <a:buSzPts val="1500"/>
              <a:buFont typeface="Courier New"/>
              <a:buChar char="o"/>
            </a:pPr>
            <a:r>
              <a:rPr b="0" i="0" lang="es-ES" sz="1500" u="none" cap="none" strike="noStrike">
                <a:solidFill>
                  <a:srgbClr val="000000"/>
                </a:solidFill>
                <a:latin typeface="Arial"/>
                <a:ea typeface="Arial"/>
                <a:cs typeface="Arial"/>
                <a:sym typeface="Arial"/>
              </a:rPr>
              <a:t>Hacer conocer una marca o producto</a:t>
            </a:r>
            <a:endParaRPr sz="1500"/>
          </a:p>
          <a:p>
            <a:pPr indent="-279400" lvl="1" marL="742950" marR="0" rtl="0" algn="l">
              <a:lnSpc>
                <a:spcPct val="100000"/>
              </a:lnSpc>
              <a:spcBef>
                <a:spcPts val="0"/>
              </a:spcBef>
              <a:spcAft>
                <a:spcPts val="0"/>
              </a:spcAft>
              <a:buClr>
                <a:srgbClr val="000000"/>
              </a:buClr>
              <a:buSzPts val="1500"/>
              <a:buFont typeface="Courier New"/>
              <a:buChar char="o"/>
            </a:pPr>
            <a:r>
              <a:rPr b="0" i="0" lang="es-ES" sz="1500" u="none" cap="none" strike="noStrike">
                <a:solidFill>
                  <a:srgbClr val="000000"/>
                </a:solidFill>
                <a:latin typeface="Arial"/>
                <a:ea typeface="Arial"/>
                <a:cs typeface="Arial"/>
                <a:sym typeface="Arial"/>
              </a:rPr>
              <a:t>Mejorar la imagen de marca</a:t>
            </a:r>
            <a:endParaRPr sz="1500"/>
          </a:p>
          <a:p>
            <a:pPr indent="-170850" lvl="0" marL="17640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Hacer gustar: </a:t>
            </a:r>
            <a:r>
              <a:rPr b="1" i="1" lang="es-ES" sz="1500" u="none">
                <a:solidFill>
                  <a:srgbClr val="000000"/>
                </a:solidFill>
                <a:latin typeface="Arial"/>
                <a:ea typeface="Arial"/>
                <a:cs typeface="Arial"/>
                <a:sym typeface="Arial"/>
              </a:rPr>
              <a:t>Imagen</a:t>
            </a:r>
            <a:endParaRPr sz="1500"/>
          </a:p>
          <a:p>
            <a:pPr indent="-279400" lvl="1" marL="742950" marR="0" rtl="0" algn="l">
              <a:lnSpc>
                <a:spcPct val="100000"/>
              </a:lnSpc>
              <a:spcBef>
                <a:spcPts val="0"/>
              </a:spcBef>
              <a:spcAft>
                <a:spcPts val="0"/>
              </a:spcAft>
              <a:buClr>
                <a:srgbClr val="000000"/>
              </a:buClr>
              <a:buSzPts val="1500"/>
              <a:buFont typeface="Courier New"/>
              <a:buChar char="o"/>
            </a:pPr>
            <a:r>
              <a:rPr b="0" i="0" lang="es-ES" sz="1500" u="none" cap="none" strike="noStrike">
                <a:solidFill>
                  <a:srgbClr val="000000"/>
                </a:solidFill>
                <a:latin typeface="Arial"/>
                <a:ea typeface="Arial"/>
                <a:cs typeface="Arial"/>
                <a:sym typeface="Arial"/>
              </a:rPr>
              <a:t>Fidelizar los clientes</a:t>
            </a:r>
            <a:endParaRPr sz="1500"/>
          </a:p>
          <a:p>
            <a:pPr indent="-184150" lvl="0" marL="285750" marR="0" rtl="0" algn="l">
              <a:lnSpc>
                <a:spcPct val="100000"/>
              </a:lnSpc>
              <a:spcBef>
                <a:spcPts val="0"/>
              </a:spcBef>
              <a:spcAft>
                <a:spcPts val="0"/>
              </a:spcAft>
              <a:buClr>
                <a:srgbClr val="000000"/>
              </a:buClr>
              <a:buSzPts val="1600"/>
              <a:buFont typeface="Arial"/>
              <a:buNone/>
            </a:pPr>
            <a:r>
              <a:t/>
            </a:r>
            <a:endParaRPr b="0" i="0" sz="1500" u="none">
              <a:solidFill>
                <a:srgbClr val="000000"/>
              </a:solidFill>
              <a:latin typeface="Arial"/>
              <a:ea typeface="Arial"/>
              <a:cs typeface="Arial"/>
              <a:sym typeface="Arial"/>
            </a:endParaRPr>
          </a:p>
          <a:p>
            <a:pPr indent="-170850" lvl="0" marL="17640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Hacer hacer: </a:t>
            </a:r>
            <a:r>
              <a:rPr b="1" i="1" lang="es-ES" sz="1500" u="none">
                <a:solidFill>
                  <a:srgbClr val="000000"/>
                </a:solidFill>
                <a:latin typeface="Arial"/>
                <a:ea typeface="Arial"/>
                <a:cs typeface="Arial"/>
                <a:sym typeface="Arial"/>
              </a:rPr>
              <a:t>Acción</a:t>
            </a:r>
            <a:endParaRPr sz="1500"/>
          </a:p>
          <a:p>
            <a:pPr indent="-279400" lvl="1" marL="742950" marR="0" rtl="0" algn="l">
              <a:lnSpc>
                <a:spcPct val="100000"/>
              </a:lnSpc>
              <a:spcBef>
                <a:spcPts val="0"/>
              </a:spcBef>
              <a:spcAft>
                <a:spcPts val="0"/>
              </a:spcAft>
              <a:buClr>
                <a:srgbClr val="000000"/>
              </a:buClr>
              <a:buSzPts val="1500"/>
              <a:buFont typeface="Courier New"/>
              <a:buChar char="o"/>
            </a:pPr>
            <a:r>
              <a:rPr b="0" i="0" lang="es-ES" sz="1500" u="none" cap="none" strike="noStrike">
                <a:solidFill>
                  <a:srgbClr val="000000"/>
                </a:solidFill>
                <a:latin typeface="Arial"/>
                <a:ea typeface="Arial"/>
                <a:cs typeface="Arial"/>
                <a:sym typeface="Arial"/>
              </a:rPr>
              <a:t>Incrementar Ventas</a:t>
            </a:r>
            <a:endParaRPr sz="1500"/>
          </a:p>
          <a:p>
            <a:pPr indent="-279400" lvl="1" marL="742950" marR="0" rtl="0" algn="l">
              <a:lnSpc>
                <a:spcPct val="100000"/>
              </a:lnSpc>
              <a:spcBef>
                <a:spcPts val="0"/>
              </a:spcBef>
              <a:spcAft>
                <a:spcPts val="0"/>
              </a:spcAft>
              <a:buClr>
                <a:srgbClr val="000000"/>
              </a:buClr>
              <a:buSzPts val="1500"/>
              <a:buFont typeface="Courier New"/>
              <a:buChar char="o"/>
            </a:pPr>
            <a:r>
              <a:rPr b="0" i="0" lang="es-ES" sz="1500" u="none" cap="none" strike="noStrike">
                <a:solidFill>
                  <a:srgbClr val="000000"/>
                </a:solidFill>
                <a:latin typeface="Arial"/>
                <a:ea typeface="Arial"/>
                <a:cs typeface="Arial"/>
                <a:sym typeface="Arial"/>
              </a:rPr>
              <a:t>Aumentar el tráfico en el punto de venta</a:t>
            </a:r>
            <a:endParaRPr sz="1500"/>
          </a:p>
        </p:txBody>
      </p:sp>
      <p:sp>
        <p:nvSpPr>
          <p:cNvPr id="1331" name="Google Shape;1331;p99"/>
          <p:cNvSpPr txBox="1"/>
          <p:nvPr/>
        </p:nvSpPr>
        <p:spPr>
          <a:xfrm>
            <a:off x="2630725" y="1076325"/>
            <a:ext cx="21585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¿Con qué presupuesto?</a:t>
            </a:r>
            <a:endParaRPr/>
          </a:p>
        </p:txBody>
      </p:sp>
      <p:sp>
        <p:nvSpPr>
          <p:cNvPr id="1332" name="Google Shape;1332;p99"/>
          <p:cNvSpPr txBox="1"/>
          <p:nvPr/>
        </p:nvSpPr>
        <p:spPr>
          <a:xfrm>
            <a:off x="2774950" y="3471850"/>
            <a:ext cx="1846200" cy="585900"/>
          </a:xfrm>
          <a:prstGeom prst="rect">
            <a:avLst/>
          </a:prstGeom>
          <a:noFill/>
          <a:ln>
            <a:noFill/>
          </a:ln>
        </p:spPr>
        <p:txBody>
          <a:bodyPr anchorCtr="0" anchor="t" bIns="45700" lIns="91425" spcFirstLastPara="1" rIns="91425" wrap="square" tIns="45700">
            <a:noAutofit/>
          </a:bodyPr>
          <a:lstStyle/>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K€ o M€</a:t>
            </a:r>
            <a:endParaRPr sz="1500"/>
          </a:p>
          <a:p>
            <a:pPr indent="-279400" lvl="0" marL="285750"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 de la CV…</a:t>
            </a:r>
            <a:endParaRPr sz="1500"/>
          </a:p>
        </p:txBody>
      </p:sp>
      <p:sp>
        <p:nvSpPr>
          <p:cNvPr id="1333" name="Google Shape;1333;p99"/>
          <p:cNvSpPr txBox="1"/>
          <p:nvPr/>
        </p:nvSpPr>
        <p:spPr>
          <a:xfrm>
            <a:off x="4326675" y="1131887"/>
            <a:ext cx="2943300" cy="706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¿Con qué soporte, media o canal?</a:t>
            </a:r>
            <a:endParaRPr/>
          </a:p>
        </p:txBody>
      </p:sp>
      <p:sp>
        <p:nvSpPr>
          <p:cNvPr id="1334" name="Google Shape;1334;p99"/>
          <p:cNvSpPr txBox="1"/>
          <p:nvPr/>
        </p:nvSpPr>
        <p:spPr>
          <a:xfrm>
            <a:off x="4687887" y="3497262"/>
            <a:ext cx="1611300" cy="23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a:solidFill>
                  <a:srgbClr val="000000"/>
                </a:solidFill>
              </a:rPr>
              <a:t>Paid:</a:t>
            </a:r>
            <a:endParaRPr b="1"/>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TV</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Radio</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Mkt On-line</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Prensa y RP</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Patrocinio</a:t>
            </a:r>
            <a:endParaRPr/>
          </a:p>
          <a:p>
            <a:pPr indent="-260350" lvl="1" marL="742950" marR="0" rtl="0" algn="l">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ES" sz="1400" u="none">
                <a:solidFill>
                  <a:srgbClr val="000000"/>
                </a:solidFill>
              </a:rPr>
              <a:t>Ganado</a:t>
            </a:r>
            <a:r>
              <a:rPr b="0" i="0" lang="es-ES" sz="1400" u="none">
                <a:solidFill>
                  <a:srgbClr val="000000"/>
                </a:solidFill>
                <a:latin typeface="Arial"/>
                <a:ea typeface="Arial"/>
                <a:cs typeface="Arial"/>
                <a:sym typeface="Arial"/>
              </a:rPr>
              <a:t>:</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RRSS</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Prensa</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Influencers</a:t>
            </a:r>
            <a:endParaRPr/>
          </a:p>
        </p:txBody>
      </p:sp>
      <p:sp>
        <p:nvSpPr>
          <p:cNvPr id="1335" name="Google Shape;1335;p99"/>
          <p:cNvSpPr txBox="1"/>
          <p:nvPr/>
        </p:nvSpPr>
        <p:spPr>
          <a:xfrm>
            <a:off x="6846887" y="1131887"/>
            <a:ext cx="24843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s-ES" sz="2000" u="none">
                <a:solidFill>
                  <a:srgbClr val="000000"/>
                </a:solidFill>
                <a:latin typeface="Arial"/>
                <a:ea typeface="Arial"/>
                <a:cs typeface="Arial"/>
                <a:sym typeface="Arial"/>
              </a:rPr>
              <a:t>¿Cuándo?</a:t>
            </a:r>
            <a:endParaRPr/>
          </a:p>
        </p:txBody>
      </p:sp>
      <p:sp>
        <p:nvSpPr>
          <p:cNvPr id="1336" name="Google Shape;1336;p99"/>
          <p:cNvSpPr txBox="1"/>
          <p:nvPr/>
        </p:nvSpPr>
        <p:spPr>
          <a:xfrm>
            <a:off x="7402504" y="3470275"/>
            <a:ext cx="1764900" cy="1323900"/>
          </a:xfrm>
          <a:prstGeom prst="rect">
            <a:avLst/>
          </a:prstGeom>
          <a:solidFill>
            <a:srgbClr val="FFFFFF"/>
          </a:solidFill>
          <a:ln>
            <a:noFill/>
          </a:ln>
        </p:spPr>
        <p:txBody>
          <a:bodyPr anchorCtr="0" anchor="t" bIns="45700" lIns="0" spcFirstLastPara="1" rIns="0" wrap="square" tIns="45700">
            <a:noAutofit/>
          </a:bodyPr>
          <a:lstStyle/>
          <a:p>
            <a:pPr indent="-206849" lvl="0" marL="212399"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Momento más fuerte de la temporada</a:t>
            </a:r>
            <a:endParaRPr sz="1500"/>
          </a:p>
          <a:p>
            <a:pPr indent="-206849" lvl="0" marL="212399"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Momento valle</a:t>
            </a:r>
            <a:endParaRPr sz="1500"/>
          </a:p>
          <a:p>
            <a:pPr indent="-206849" lvl="0" marL="212399"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En un mes, al año</a:t>
            </a:r>
            <a:endParaRPr sz="1500"/>
          </a:p>
          <a:p>
            <a:pPr indent="-206849" lvl="0" marL="212399" marR="0" rtl="0" algn="l">
              <a:lnSpc>
                <a:spcPct val="100000"/>
              </a:lnSpc>
              <a:spcBef>
                <a:spcPts val="0"/>
              </a:spcBef>
              <a:spcAft>
                <a:spcPts val="0"/>
              </a:spcAft>
              <a:buClr>
                <a:srgbClr val="000000"/>
              </a:buClr>
              <a:buSzPts val="1500"/>
              <a:buFont typeface="Arial"/>
              <a:buChar char="•"/>
            </a:pPr>
            <a:r>
              <a:rPr b="0" i="0" lang="es-ES" sz="1500" u="none">
                <a:solidFill>
                  <a:srgbClr val="000000"/>
                </a:solidFill>
                <a:latin typeface="Arial"/>
                <a:ea typeface="Arial"/>
                <a:cs typeface="Arial"/>
                <a:sym typeface="Arial"/>
              </a:rPr>
              <a:t>…</a:t>
            </a:r>
            <a:endParaRPr sz="1500"/>
          </a:p>
        </p:txBody>
      </p:sp>
      <p:pic>
        <p:nvPicPr>
          <p:cNvPr descr="Imagen relacionada" id="1337" name="Google Shape;1337;p99"/>
          <p:cNvPicPr preferRelativeResize="0"/>
          <p:nvPr/>
        </p:nvPicPr>
        <p:blipFill rotWithShape="1">
          <a:blip r:embed="rId3">
            <a:alphaModFix/>
          </a:blip>
          <a:srcRect b="0" l="0" r="0" t="0"/>
          <a:stretch/>
        </p:blipFill>
        <p:spPr>
          <a:xfrm>
            <a:off x="-7" y="1710577"/>
            <a:ext cx="2875133" cy="1412875"/>
          </a:xfrm>
          <a:prstGeom prst="rect">
            <a:avLst/>
          </a:prstGeom>
          <a:noFill/>
          <a:ln>
            <a:noFill/>
          </a:ln>
        </p:spPr>
      </p:pic>
      <p:pic>
        <p:nvPicPr>
          <p:cNvPr descr="Resultado de imagen de paid earned owned media model" id="1338" name="Google Shape;1338;p99"/>
          <p:cNvPicPr preferRelativeResize="0"/>
          <p:nvPr/>
        </p:nvPicPr>
        <p:blipFill rotWithShape="1">
          <a:blip r:embed="rId4">
            <a:alphaModFix/>
          </a:blip>
          <a:srcRect b="0" l="0" r="0" t="0"/>
          <a:stretch/>
        </p:blipFill>
        <p:spPr>
          <a:xfrm>
            <a:off x="4560875" y="1710575"/>
            <a:ext cx="2374800" cy="1727783"/>
          </a:xfrm>
          <a:prstGeom prst="rect">
            <a:avLst/>
          </a:prstGeom>
          <a:noFill/>
          <a:ln>
            <a:noFill/>
          </a:ln>
        </p:spPr>
      </p:pic>
      <p:pic>
        <p:nvPicPr>
          <p:cNvPr descr="Resultado de imagen de presupuesto" id="1339" name="Google Shape;1339;p99"/>
          <p:cNvPicPr preferRelativeResize="0"/>
          <p:nvPr/>
        </p:nvPicPr>
        <p:blipFill rotWithShape="1">
          <a:blip r:embed="rId5">
            <a:alphaModFix/>
          </a:blip>
          <a:srcRect b="0" l="7355" r="0" t="0"/>
          <a:stretch/>
        </p:blipFill>
        <p:spPr>
          <a:xfrm>
            <a:off x="2723051" y="1858950"/>
            <a:ext cx="1846200" cy="1323900"/>
          </a:xfrm>
          <a:prstGeom prst="rect">
            <a:avLst/>
          </a:prstGeom>
          <a:noFill/>
          <a:ln>
            <a:noFill/>
          </a:ln>
        </p:spPr>
      </p:pic>
      <p:pic>
        <p:nvPicPr>
          <p:cNvPr descr="Imagen relacionada" id="1340" name="Google Shape;1340;p99"/>
          <p:cNvPicPr preferRelativeResize="0"/>
          <p:nvPr/>
        </p:nvPicPr>
        <p:blipFill rotWithShape="1">
          <a:blip r:embed="rId6">
            <a:alphaModFix/>
          </a:blip>
          <a:srcRect b="3567" l="4516" r="0" t="0"/>
          <a:stretch/>
        </p:blipFill>
        <p:spPr>
          <a:xfrm>
            <a:off x="6985425" y="1897050"/>
            <a:ext cx="2158576" cy="1226400"/>
          </a:xfrm>
          <a:prstGeom prst="rect">
            <a:avLst/>
          </a:prstGeom>
          <a:noFill/>
          <a:ln>
            <a:noFill/>
          </a:ln>
        </p:spPr>
      </p:pic>
      <p:sp>
        <p:nvSpPr>
          <p:cNvPr id="1341" name="Google Shape;1341;p99"/>
          <p:cNvSpPr txBox="1"/>
          <p:nvPr/>
        </p:nvSpPr>
        <p:spPr>
          <a:xfrm>
            <a:off x="5818187" y="3536950"/>
            <a:ext cx="1846200" cy="2246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s-ES" sz="1400" u="none">
                <a:solidFill>
                  <a:srgbClr val="000000"/>
                </a:solidFill>
              </a:rPr>
              <a:t>Owned:</a:t>
            </a:r>
            <a:endParaRPr b="1"/>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Website</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Catálogo</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Puntos de Venta: promo, merchan.</a:t>
            </a:r>
            <a:endParaRPr b="0" i="0" sz="1100" u="non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Contenido, SEO, blog, you tube</a:t>
            </a:r>
            <a:endParaRPr/>
          </a:p>
          <a:p>
            <a:pPr indent="0" lvl="0" marL="0" marR="0" rtl="0" algn="l">
              <a:lnSpc>
                <a:spcPct val="100000"/>
              </a:lnSpc>
              <a:spcBef>
                <a:spcPts val="0"/>
              </a:spcBef>
              <a:spcAft>
                <a:spcPts val="0"/>
              </a:spcAft>
              <a:buClr>
                <a:srgbClr val="000000"/>
              </a:buClr>
              <a:buSzPts val="1400"/>
              <a:buFont typeface="Arial"/>
              <a:buNone/>
            </a:pPr>
            <a:r>
              <a:rPr b="0" i="0" lang="es-ES" sz="1400" u="none">
                <a:solidFill>
                  <a:srgbClr val="000000"/>
                </a:solidFill>
                <a:latin typeface="Arial"/>
                <a:ea typeface="Arial"/>
                <a:cs typeface="Arial"/>
                <a:sym typeface="Arial"/>
              </a:rPr>
              <a:t>Shared</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RRSS</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none">
                <a:solidFill>
                  <a:srgbClr val="000000"/>
                </a:solidFill>
                <a:latin typeface="Arial"/>
                <a:ea typeface="Arial"/>
                <a:cs typeface="Arial"/>
                <a:sym typeface="Arial"/>
              </a:rPr>
              <a:t>Referrals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00"/>
          <p:cNvSpPr/>
          <p:nvPr/>
        </p:nvSpPr>
        <p:spPr>
          <a:xfrm>
            <a:off x="-19050" y="1138237"/>
            <a:ext cx="2724300" cy="611100"/>
          </a:xfrm>
          <a:prstGeom prst="homePlate">
            <a:avLst>
              <a:gd fmla="val 19176" name="adj"/>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Diferencias entre:</a:t>
            </a:r>
            <a:endParaRPr/>
          </a:p>
        </p:txBody>
      </p:sp>
      <p:sp>
        <p:nvSpPr>
          <p:cNvPr id="1348" name="Google Shape;1348;p100"/>
          <p:cNvSpPr/>
          <p:nvPr/>
        </p:nvSpPr>
        <p:spPr>
          <a:xfrm>
            <a:off x="39677" y="1990725"/>
            <a:ext cx="1813200" cy="8574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Publicidad</a:t>
            </a:r>
            <a:endParaRPr/>
          </a:p>
        </p:txBody>
      </p:sp>
      <p:sp>
        <p:nvSpPr>
          <p:cNvPr id="1349" name="Google Shape;1349;p100"/>
          <p:cNvSpPr/>
          <p:nvPr/>
        </p:nvSpPr>
        <p:spPr>
          <a:xfrm>
            <a:off x="39677" y="4327525"/>
            <a:ext cx="1813200" cy="857400"/>
          </a:xfrm>
          <a:prstGeom prst="ellipse">
            <a:avLst/>
          </a:prstGeom>
          <a:solidFill>
            <a:srgbClr val="00B0EA"/>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s-ES" sz="1800" u="none">
                <a:solidFill>
                  <a:srgbClr val="000000"/>
                </a:solidFill>
                <a:latin typeface="Arial"/>
                <a:ea typeface="Arial"/>
                <a:cs typeface="Arial"/>
                <a:sym typeface="Arial"/>
              </a:rPr>
              <a:t>Propaganda</a:t>
            </a:r>
            <a:endParaRPr/>
          </a:p>
        </p:txBody>
      </p:sp>
      <p:sp>
        <p:nvSpPr>
          <p:cNvPr id="1350" name="Google Shape;1350;p100"/>
          <p:cNvSpPr txBox="1"/>
          <p:nvPr/>
        </p:nvSpPr>
        <p:spPr>
          <a:xfrm>
            <a:off x="1811325" y="1910525"/>
            <a:ext cx="3797700" cy="15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500" u="none">
                <a:solidFill>
                  <a:srgbClr val="000000"/>
                </a:solidFill>
                <a:latin typeface="Arial"/>
                <a:ea typeface="Arial"/>
                <a:cs typeface="Arial"/>
                <a:sym typeface="Arial"/>
              </a:rPr>
              <a:t>todas aquellas acciones destinadas a hacer difusión de un producto o un servicio con el objetivo de atraer compradores o usuarios. La publicidad se incluye dentro de las 4 P's del marketing (el marketing mix), y su finalidad es principalmente promover las ventas o el consumo de un determinado producto o servicio. </a:t>
            </a:r>
            <a:endParaRPr sz="1500"/>
          </a:p>
        </p:txBody>
      </p:sp>
      <p:sp>
        <p:nvSpPr>
          <p:cNvPr id="1351" name="Google Shape;1351;p100"/>
          <p:cNvSpPr txBox="1"/>
          <p:nvPr/>
        </p:nvSpPr>
        <p:spPr>
          <a:xfrm>
            <a:off x="1811325" y="4117975"/>
            <a:ext cx="37977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500" u="none">
                <a:solidFill>
                  <a:srgbClr val="000000"/>
                </a:solidFill>
                <a:latin typeface="Arial"/>
                <a:ea typeface="Arial"/>
                <a:cs typeface="Arial"/>
                <a:sym typeface="Arial"/>
              </a:rPr>
              <a:t>todas aquellas acciones que tienen como objetivo captar adeptos o influir en la actitud de las personas. Se busca convencer al pública para adoptar una actitud o se adhiera a un grupo o creencia.  </a:t>
            </a:r>
            <a:endParaRPr sz="1500"/>
          </a:p>
          <a:p>
            <a:pPr indent="0" lvl="0" marL="0" marR="0" rtl="0" algn="l">
              <a:lnSpc>
                <a:spcPct val="100000"/>
              </a:lnSpc>
              <a:spcBef>
                <a:spcPts val="0"/>
              </a:spcBef>
              <a:spcAft>
                <a:spcPts val="0"/>
              </a:spcAft>
              <a:buClr>
                <a:srgbClr val="000000"/>
              </a:buClr>
              <a:buSzPts val="1600"/>
              <a:buFont typeface="Arial"/>
              <a:buNone/>
            </a:pPr>
            <a:r>
              <a:rPr b="0" i="0" lang="es-ES" sz="1500" u="none">
                <a:solidFill>
                  <a:srgbClr val="000000"/>
                </a:solidFill>
                <a:latin typeface="Arial"/>
                <a:ea typeface="Arial"/>
                <a:cs typeface="Arial"/>
                <a:sym typeface="Arial"/>
              </a:rPr>
              <a:t>Ej: política, ideológicas (ONG, fuerzas armadas…)</a:t>
            </a:r>
            <a:endParaRPr sz="1500"/>
          </a:p>
        </p:txBody>
      </p:sp>
      <p:sp>
        <p:nvSpPr>
          <p:cNvPr id="1352" name="Google Shape;1352;p100"/>
          <p:cNvSpPr/>
          <p:nvPr/>
        </p:nvSpPr>
        <p:spPr>
          <a:xfrm>
            <a:off x="5456527" y="2332025"/>
            <a:ext cx="1333200" cy="877800"/>
          </a:xfrm>
          <a:prstGeom prst="roundRect">
            <a:avLst>
              <a:gd fmla="val 16667" name="adj"/>
            </a:avLst>
          </a:pr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1800"/>
              <a:buFont typeface="Arial"/>
              <a:buNone/>
            </a:pPr>
            <a:r>
              <a:rPr b="0" i="0" lang="es-ES" sz="1800" u="none">
                <a:solidFill>
                  <a:srgbClr val="00A1DA"/>
                </a:solidFill>
                <a:latin typeface="Arial"/>
                <a:ea typeface="Arial"/>
                <a:cs typeface="Arial"/>
                <a:sym typeface="Arial"/>
              </a:rPr>
              <a:t>Ligada ámbito Comercial</a:t>
            </a:r>
            <a:endParaRPr/>
          </a:p>
        </p:txBody>
      </p:sp>
      <p:sp>
        <p:nvSpPr>
          <p:cNvPr id="1353" name="Google Shape;1353;p100"/>
          <p:cNvSpPr/>
          <p:nvPr/>
        </p:nvSpPr>
        <p:spPr>
          <a:xfrm>
            <a:off x="5456527" y="4243375"/>
            <a:ext cx="1333200" cy="938100"/>
          </a:xfrm>
          <a:prstGeom prst="roundRect">
            <a:avLst>
              <a:gd fmla="val 16667" name="adj"/>
            </a:avLst>
          </a:prstGeom>
          <a:no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1800"/>
              <a:buFont typeface="Arial"/>
              <a:buNone/>
            </a:pPr>
            <a:r>
              <a:rPr b="0" i="0" lang="es-ES" sz="1800" u="none">
                <a:solidFill>
                  <a:srgbClr val="00A1DA"/>
                </a:solidFill>
                <a:latin typeface="Arial"/>
                <a:ea typeface="Arial"/>
                <a:cs typeface="Arial"/>
                <a:sym typeface="Arial"/>
              </a:rPr>
              <a:t>No ligada al ámbito Comercial</a:t>
            </a:r>
            <a:endParaRPr/>
          </a:p>
        </p:txBody>
      </p:sp>
      <p:pic>
        <p:nvPicPr>
          <p:cNvPr id="1354" name="Google Shape;1354;p100"/>
          <p:cNvPicPr preferRelativeResize="0"/>
          <p:nvPr/>
        </p:nvPicPr>
        <p:blipFill rotWithShape="1">
          <a:blip r:embed="rId3">
            <a:alphaModFix/>
          </a:blip>
          <a:srcRect b="0" l="0" r="0" t="0"/>
          <a:stretch/>
        </p:blipFill>
        <p:spPr>
          <a:xfrm>
            <a:off x="6956425" y="2319024"/>
            <a:ext cx="2104876" cy="2807024"/>
          </a:xfrm>
          <a:prstGeom prst="rect">
            <a:avLst/>
          </a:prstGeom>
          <a:noFill/>
          <a:ln>
            <a:noFill/>
          </a:ln>
          <a:effectLst>
            <a:outerShdw blurRad="63500" dir="2700000" dist="139700">
              <a:srgbClr val="333333">
                <a:alpha val="64709"/>
              </a:srgbClr>
            </a:outerShdw>
          </a:effectLst>
        </p:spPr>
      </p:pic>
      <p:sp>
        <p:nvSpPr>
          <p:cNvPr id="1355" name="Google Shape;1355;p100"/>
          <p:cNvSpPr txBox="1"/>
          <p:nvPr/>
        </p:nvSpPr>
        <p:spPr>
          <a:xfrm>
            <a:off x="425900" y="6105700"/>
            <a:ext cx="8483100" cy="646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800"/>
              <a:buFont typeface="Arial"/>
              <a:buNone/>
            </a:pPr>
            <a:r>
              <a:rPr b="0" i="0" lang="es-ES" sz="1800" u="sng">
                <a:solidFill>
                  <a:srgbClr val="000000"/>
                </a:solidFill>
                <a:latin typeface="Arial"/>
                <a:ea typeface="Arial"/>
                <a:cs typeface="Arial"/>
                <a:sym typeface="Arial"/>
              </a:rPr>
              <a:t>NOTA</a:t>
            </a:r>
            <a:r>
              <a:rPr b="0" i="0" lang="es-ES" sz="1800" u="none">
                <a:solidFill>
                  <a:srgbClr val="000000"/>
                </a:solidFill>
                <a:latin typeface="Arial"/>
                <a:ea typeface="Arial"/>
                <a:cs typeface="Arial"/>
                <a:sym typeface="Arial"/>
              </a:rPr>
              <a:t>: No se debe confundir la publicidad institucional con la propaganda</a:t>
            </a:r>
            <a:endParaRPr/>
          </a:p>
        </p:txBody>
      </p:sp>
      <p:sp>
        <p:nvSpPr>
          <p:cNvPr id="1356" name="Google Shape;1356;p100"/>
          <p:cNvSpPr txBox="1"/>
          <p:nvPr/>
        </p:nvSpPr>
        <p:spPr>
          <a:xfrm>
            <a:off x="1953750" y="109525"/>
            <a:ext cx="40422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i="0" lang="es-ES" sz="2400" u="none">
                <a:solidFill>
                  <a:srgbClr val="FFFFFF"/>
                </a:solidFill>
                <a:latin typeface="Arial"/>
                <a:ea typeface="Arial"/>
                <a:cs typeface="Arial"/>
                <a:sym typeface="Arial"/>
              </a:rPr>
              <a:t>Decisiones Comerciales: La </a:t>
            </a:r>
            <a:r>
              <a:rPr b="1" lang="es-ES" sz="2400">
                <a:solidFill>
                  <a:srgbClr val="FFFFFF"/>
                </a:solidFill>
              </a:rPr>
              <a:t>Promoción y la comunicación</a:t>
            </a:r>
            <a:endParaRPr sz="2400">
              <a:solidFill>
                <a:srgbClr val="FFFFFF"/>
              </a:solidFill>
            </a:endParaRPr>
          </a:p>
        </p:txBody>
      </p:sp>
      <p:sp>
        <p:nvSpPr>
          <p:cNvPr id="1357" name="Google Shape;1357;p100"/>
          <p:cNvSpPr/>
          <p:nvPr/>
        </p:nvSpPr>
        <p:spPr>
          <a:xfrm rot="2590155">
            <a:off x="5688029" y="-10556"/>
            <a:ext cx="1071675" cy="1060483"/>
          </a:xfrm>
          <a:custGeom>
            <a:rect b="b" l="l" r="r" t="t"/>
            <a:pathLst>
              <a:path extrusionOk="0" h="2795467" w="2766766">
                <a:moveTo>
                  <a:pt x="0" y="1397734"/>
                </a:moveTo>
                <a:cubicBezTo>
                  <a:pt x="0" y="625787"/>
                  <a:pt x="619362" y="0"/>
                  <a:pt x="1383383" y="0"/>
                </a:cubicBezTo>
                <a:lnTo>
                  <a:pt x="2766766" y="0"/>
                </a:lnTo>
                <a:lnTo>
                  <a:pt x="2766766" y="1397734"/>
                </a:lnTo>
                <a:cubicBezTo>
                  <a:pt x="2766766" y="2169681"/>
                  <a:pt x="2147404" y="2795468"/>
                  <a:pt x="1383383" y="2795468"/>
                </a:cubicBezTo>
                <a:cubicBezTo>
                  <a:pt x="619362" y="2795468"/>
                  <a:pt x="0" y="2169681"/>
                  <a:pt x="0" y="1397734"/>
                </a:cubicBezTo>
                <a:close/>
              </a:path>
            </a:pathLst>
          </a:cu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100" u="none">
              <a:solidFill>
                <a:srgbClr val="000000"/>
              </a:solidFill>
              <a:latin typeface="Arial"/>
              <a:ea typeface="Arial"/>
              <a:cs typeface="Arial"/>
              <a:sym typeface="Arial"/>
            </a:endParaRPr>
          </a:p>
        </p:txBody>
      </p:sp>
      <p:sp>
        <p:nvSpPr>
          <p:cNvPr id="1358" name="Google Shape;1358;p100"/>
          <p:cNvSpPr txBox="1"/>
          <p:nvPr/>
        </p:nvSpPr>
        <p:spPr>
          <a:xfrm>
            <a:off x="5555625" y="237225"/>
            <a:ext cx="1429800" cy="57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4</a:t>
            </a:r>
            <a:endParaRPr sz="1100"/>
          </a:p>
          <a:p>
            <a:pPr indent="0" lvl="0" marL="0" marR="0" rtl="0" algn="ctr">
              <a:lnSpc>
                <a:spcPct val="100000"/>
              </a:lnSpc>
              <a:spcBef>
                <a:spcPts val="0"/>
              </a:spcBef>
              <a:spcAft>
                <a:spcPts val="0"/>
              </a:spcAft>
              <a:buClr>
                <a:srgbClr val="FFFFFF"/>
              </a:buClr>
              <a:buSzPts val="3200"/>
              <a:buFont typeface="Arial"/>
              <a:buNone/>
            </a:pPr>
            <a:r>
              <a:rPr b="1" i="0" lang="es-ES" sz="1100" u="none">
                <a:solidFill>
                  <a:srgbClr val="FFFFFF"/>
                </a:solidFill>
                <a:latin typeface="Arial"/>
                <a:ea typeface="Arial"/>
                <a:cs typeface="Arial"/>
                <a:sym typeface="Arial"/>
              </a:rPr>
              <a:t>PROMOTION</a:t>
            </a:r>
            <a:endParaRPr sz="1100"/>
          </a:p>
        </p:txBody>
      </p:sp>
      <p:sp>
        <p:nvSpPr>
          <p:cNvPr id="1359" name="Google Shape;1359;p100"/>
          <p:cNvSpPr/>
          <p:nvPr/>
        </p:nvSpPr>
        <p:spPr>
          <a:xfrm>
            <a:off x="7379225" y="0"/>
            <a:ext cx="1764900" cy="1007400"/>
          </a:xfrm>
          <a:prstGeom prst="roundRect">
            <a:avLst>
              <a:gd fmla="val 16667" name="adj"/>
            </a:avLst>
          </a:prstGeom>
          <a:solidFill>
            <a:srgbClr val="F6B26B"/>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sz="1800">
                <a:solidFill>
                  <a:schemeClr val="dk1"/>
                </a:solidFill>
              </a:rPr>
              <a:t>  Mix Marketing</a:t>
            </a:r>
            <a:endParaRPr sz="1800">
              <a:solidFill>
                <a:schemeClr val="dk1"/>
              </a:solidFill>
            </a:endParaRPr>
          </a:p>
        </p:txBody>
      </p:sp>
      <p:sp>
        <p:nvSpPr>
          <p:cNvPr id="1360" name="Google Shape;1360;p100"/>
          <p:cNvSpPr/>
          <p:nvPr/>
        </p:nvSpPr>
        <p:spPr>
          <a:xfrm>
            <a:off x="6767475" y="118050"/>
            <a:ext cx="780900" cy="771300"/>
          </a:xfrm>
          <a:prstGeom prst="ellipse">
            <a:avLst/>
          </a:prstGeom>
          <a:solidFill>
            <a:srgbClr val="F6B26B"/>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4</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01"/>
          <p:cNvSpPr/>
          <p:nvPr/>
        </p:nvSpPr>
        <p:spPr>
          <a:xfrm>
            <a:off x="7379225" y="0"/>
            <a:ext cx="1764900" cy="1007400"/>
          </a:xfrm>
          <a:prstGeom prst="roundRect">
            <a:avLst>
              <a:gd fmla="val 16667" name="adj"/>
            </a:avLst>
          </a:prstGeom>
          <a:solidFill>
            <a:srgbClr val="A4C2F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2000"/>
              <a:buFont typeface="Arial"/>
              <a:buNone/>
            </a:pPr>
            <a:r>
              <a:rPr lang="es-ES">
                <a:solidFill>
                  <a:schemeClr val="dk1"/>
                </a:solidFill>
              </a:rPr>
              <a:t>   Objetivos, Indicadores, puesta en marcha y control</a:t>
            </a:r>
            <a:endParaRPr>
              <a:solidFill>
                <a:schemeClr val="dk1"/>
              </a:solidFill>
            </a:endParaRPr>
          </a:p>
        </p:txBody>
      </p:sp>
      <p:sp>
        <p:nvSpPr>
          <p:cNvPr id="1367" name="Google Shape;1367;p101"/>
          <p:cNvSpPr/>
          <p:nvPr/>
        </p:nvSpPr>
        <p:spPr>
          <a:xfrm>
            <a:off x="6691275" y="118050"/>
            <a:ext cx="780900" cy="771300"/>
          </a:xfrm>
          <a:prstGeom prst="ellipse">
            <a:avLst/>
          </a:prstGeom>
          <a:solidFill>
            <a:srgbClr val="A4C2F4"/>
          </a:solidFill>
          <a:ln cap="flat" cmpd="sng" w="190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0"/>
              <a:buFont typeface="Arial"/>
              <a:buNone/>
            </a:pPr>
            <a:r>
              <a:rPr b="1" lang="es-ES" sz="4000">
                <a:solidFill>
                  <a:srgbClr val="FFFFFF"/>
                </a:solidFill>
              </a:rPr>
              <a:t>5</a:t>
            </a:r>
            <a:endParaRPr/>
          </a:p>
        </p:txBody>
      </p:sp>
      <p:sp>
        <p:nvSpPr>
          <p:cNvPr id="1368" name="Google Shape;1368;p101"/>
          <p:cNvSpPr txBox="1"/>
          <p:nvPr/>
        </p:nvSpPr>
        <p:spPr>
          <a:xfrm>
            <a:off x="318525" y="1026150"/>
            <a:ext cx="8724000" cy="10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t>Si tenemos claro qué objetivos perseguimos sabemos qué queremos medir y cómo lo vamos a medir. Estos son ejemplos de posibles elementos a seguir:</a:t>
            </a:r>
            <a:endParaRPr sz="1800"/>
          </a:p>
        </p:txBody>
      </p:sp>
      <p:pic>
        <p:nvPicPr>
          <p:cNvPr id="1369" name="Google Shape;1369;p101"/>
          <p:cNvPicPr preferRelativeResize="0"/>
          <p:nvPr/>
        </p:nvPicPr>
        <p:blipFill>
          <a:blip r:embed="rId3">
            <a:alphaModFix/>
          </a:blip>
          <a:stretch>
            <a:fillRect/>
          </a:stretch>
        </p:blipFill>
        <p:spPr>
          <a:xfrm>
            <a:off x="193850" y="1725150"/>
            <a:ext cx="4282666" cy="2293075"/>
          </a:xfrm>
          <a:prstGeom prst="rect">
            <a:avLst/>
          </a:prstGeom>
          <a:noFill/>
          <a:ln>
            <a:noFill/>
          </a:ln>
        </p:spPr>
      </p:pic>
      <p:pic>
        <p:nvPicPr>
          <p:cNvPr id="1370" name="Google Shape;1370;p101"/>
          <p:cNvPicPr preferRelativeResize="0"/>
          <p:nvPr/>
        </p:nvPicPr>
        <p:blipFill>
          <a:blip r:embed="rId4">
            <a:alphaModFix/>
          </a:blip>
          <a:stretch>
            <a:fillRect/>
          </a:stretch>
        </p:blipFill>
        <p:spPr>
          <a:xfrm>
            <a:off x="4136577" y="4094425"/>
            <a:ext cx="5007423" cy="226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1000"/>
                                        <p:tgtEl>
                                          <p:spTgt spid="1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0"/>
                                        </p:tgtEl>
                                        <p:attrNameLst>
                                          <p:attrName>style.visibility</p:attrName>
                                        </p:attrNameLst>
                                      </p:cBhvr>
                                      <p:to>
                                        <p:strVal val="visible"/>
                                      </p:to>
                                    </p:set>
                                    <p:animEffect filter="fade" transition="in">
                                      <p:cBhvr>
                                        <p:cTn dur="1000"/>
                                        <p:tgtEl>
                                          <p:spTgt spid="1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102"/>
          <p:cNvSpPr txBox="1"/>
          <p:nvPr>
            <p:ph type="ctrTitle"/>
          </p:nvPr>
        </p:nvSpPr>
        <p:spPr>
          <a:xfrm>
            <a:off x="685800" y="2130425"/>
            <a:ext cx="7772400" cy="1470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1377" name="Google Shape;1377;p102"/>
          <p:cNvSpPr txBox="1"/>
          <p:nvPr>
            <p:ph idx="1" type="subTitle"/>
          </p:nvPr>
        </p:nvSpPr>
        <p:spPr>
          <a:xfrm>
            <a:off x="1371600" y="3886200"/>
            <a:ext cx="6400800" cy="1752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t/>
            </a:r>
            <a:endParaRPr/>
          </a:p>
        </p:txBody>
      </p:sp>
      <p:pic>
        <p:nvPicPr>
          <p:cNvPr descr="Resultado de imagen de marketing digital" id="1378" name="Google Shape;1378;p102"/>
          <p:cNvPicPr preferRelativeResize="0"/>
          <p:nvPr/>
        </p:nvPicPr>
        <p:blipFill rotWithShape="1">
          <a:blip r:embed="rId3">
            <a:alphaModFix/>
          </a:blip>
          <a:srcRect b="0" l="3084" r="11474" t="0"/>
          <a:stretch/>
        </p:blipFill>
        <p:spPr>
          <a:xfrm>
            <a:off x="0" y="969175"/>
            <a:ext cx="9144000" cy="5476874"/>
          </a:xfrm>
          <a:prstGeom prst="rect">
            <a:avLst/>
          </a:prstGeom>
          <a:noFill/>
          <a:ln>
            <a:noFill/>
          </a:ln>
        </p:spPr>
      </p:pic>
      <p:sp>
        <p:nvSpPr>
          <p:cNvPr id="1379" name="Google Shape;1379;p102"/>
          <p:cNvSpPr txBox="1"/>
          <p:nvPr/>
        </p:nvSpPr>
        <p:spPr>
          <a:xfrm>
            <a:off x="4939487" y="3657600"/>
            <a:ext cx="4251300" cy="2247900"/>
          </a:xfrm>
          <a:prstGeom prst="rect">
            <a:avLst/>
          </a:prstGeom>
          <a:noFill/>
          <a:ln>
            <a:noFill/>
          </a:ln>
        </p:spPr>
        <p:txBody>
          <a:bodyPr anchorCtr="0" anchor="t" bIns="45700" lIns="91425" spcFirstLastPara="1" rIns="91425" wrap="square" tIns="45700">
            <a:noAutofit/>
          </a:bodyPr>
          <a:lstStyle/>
          <a:p>
            <a:pPr indent="-107950" lvl="0" marL="285750" marR="0" rtl="0" algn="ctr">
              <a:lnSpc>
                <a:spcPct val="100000"/>
              </a:lnSpc>
              <a:spcBef>
                <a:spcPts val="0"/>
              </a:spcBef>
              <a:spcAft>
                <a:spcPts val="0"/>
              </a:spcAft>
              <a:buClr>
                <a:srgbClr val="000000"/>
              </a:buClr>
              <a:buSzPts val="2800"/>
              <a:buFont typeface="Arial"/>
              <a:buNone/>
            </a:pPr>
            <a:r>
              <a:t/>
            </a:r>
            <a:endParaRPr b="1" i="0" sz="2800" u="none">
              <a:solidFill>
                <a:srgbClr val="FFFFFF"/>
              </a:solidFill>
              <a:latin typeface="Arial"/>
              <a:ea typeface="Arial"/>
              <a:cs typeface="Arial"/>
              <a:sym typeface="Arial"/>
            </a:endParaRPr>
          </a:p>
          <a:p>
            <a:pPr indent="-285750" lvl="0" marL="285750" marR="0" rtl="0" algn="ctr">
              <a:lnSpc>
                <a:spcPct val="100000"/>
              </a:lnSpc>
              <a:spcBef>
                <a:spcPts val="0"/>
              </a:spcBef>
              <a:spcAft>
                <a:spcPts val="0"/>
              </a:spcAft>
              <a:buClr>
                <a:srgbClr val="000000"/>
              </a:buClr>
              <a:buSzPts val="2800"/>
              <a:buFont typeface="Arial"/>
              <a:buNone/>
            </a:pPr>
            <a:r>
              <a:rPr b="1" i="0" lang="es-ES" sz="2800" u="none">
                <a:solidFill>
                  <a:srgbClr val="FFFFFF"/>
                </a:solidFill>
                <a:latin typeface="Arial"/>
                <a:ea typeface="Arial"/>
                <a:cs typeface="Arial"/>
                <a:sym typeface="Arial"/>
              </a:rPr>
              <a:t>El marketing digital debe pasar a ser una parte fundamental de la estrategia.</a:t>
            </a:r>
            <a:endParaRPr>
              <a:solidFill>
                <a:srgbClr val="FFFFFF"/>
              </a:solidFill>
            </a:endParaRPr>
          </a:p>
        </p:txBody>
      </p:sp>
      <p:sp>
        <p:nvSpPr>
          <p:cNvPr id="1380" name="Google Shape;1380;p102"/>
          <p:cNvSpPr txBox="1"/>
          <p:nvPr/>
        </p:nvSpPr>
        <p:spPr>
          <a:xfrm>
            <a:off x="136525" y="4120200"/>
            <a:ext cx="4194300" cy="193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2400"/>
              <a:buFont typeface="Arial"/>
              <a:buNone/>
            </a:pPr>
            <a:r>
              <a:rPr b="1" i="0" lang="es-ES" sz="2400" u="none">
                <a:solidFill>
                  <a:srgbClr val="FFFFFF"/>
                </a:solidFill>
                <a:latin typeface="Arial"/>
                <a:ea typeface="Arial"/>
                <a:cs typeface="Arial"/>
                <a:sym typeface="Arial"/>
              </a:rPr>
              <a:t>Frente a un consumidor:</a:t>
            </a:r>
            <a:endParaRPr/>
          </a:p>
          <a:p>
            <a:pPr indent="-152400" lvl="0" marL="0" marR="0" rtl="0" algn="l">
              <a:lnSpc>
                <a:spcPct val="100000"/>
              </a:lnSpc>
              <a:spcBef>
                <a:spcPts val="0"/>
              </a:spcBef>
              <a:spcAft>
                <a:spcPts val="0"/>
              </a:spcAft>
              <a:buClr>
                <a:srgbClr val="FFFFFF"/>
              </a:buClr>
              <a:buSzPts val="2400"/>
              <a:buFont typeface="Arial"/>
              <a:buChar char="-"/>
            </a:pPr>
            <a:r>
              <a:rPr b="1" i="0" lang="es-ES" sz="2400" u="none">
                <a:solidFill>
                  <a:srgbClr val="FFFFFF"/>
                </a:solidFill>
                <a:latin typeface="Arial"/>
                <a:ea typeface="Arial"/>
                <a:cs typeface="Arial"/>
                <a:sym typeface="Arial"/>
              </a:rPr>
              <a:t>Cada vez más conectado ATAWAD (any time, any where, any device)</a:t>
            </a:r>
            <a:endParaRPr/>
          </a:p>
          <a:p>
            <a:pPr indent="-152400" lvl="0" marL="0" marR="0" rtl="0" algn="l">
              <a:lnSpc>
                <a:spcPct val="100000"/>
              </a:lnSpc>
              <a:spcBef>
                <a:spcPts val="0"/>
              </a:spcBef>
              <a:spcAft>
                <a:spcPts val="0"/>
              </a:spcAft>
              <a:buClr>
                <a:srgbClr val="FFFFFF"/>
              </a:buClr>
              <a:buSzPts val="2400"/>
              <a:buFont typeface="Arial"/>
              <a:buChar char="-"/>
            </a:pPr>
            <a:r>
              <a:rPr b="1" i="0" lang="es-ES" sz="2400" u="none">
                <a:solidFill>
                  <a:srgbClr val="FFFFFF"/>
                </a:solidFill>
                <a:latin typeface="Arial"/>
                <a:ea typeface="Arial"/>
                <a:cs typeface="Arial"/>
                <a:sym typeface="Arial"/>
              </a:rPr>
              <a:t>Cada vez más omnicanal</a:t>
            </a:r>
            <a:endParaRPr/>
          </a:p>
        </p:txBody>
      </p:sp>
      <p:sp>
        <p:nvSpPr>
          <p:cNvPr id="1381" name="Google Shape;1381;p102"/>
          <p:cNvSpPr txBox="1"/>
          <p:nvPr/>
        </p:nvSpPr>
        <p:spPr>
          <a:xfrm>
            <a:off x="3725500" y="1075950"/>
            <a:ext cx="4948500" cy="131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ES" sz="3000">
                <a:solidFill>
                  <a:schemeClr val="dk1"/>
                </a:solidFill>
                <a:highlight>
                  <a:srgbClr val="FFFFFF"/>
                </a:highlight>
              </a:rPr>
              <a:t>3- El Marketing on-line</a:t>
            </a:r>
            <a:endParaRPr sz="3000">
              <a:highlight>
                <a:srgbClr val="FFFFFF"/>
              </a:high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0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1388" name="Google Shape;1388;p103"/>
          <p:cNvPicPr preferRelativeResize="0"/>
          <p:nvPr/>
        </p:nvPicPr>
        <p:blipFill>
          <a:blip r:embed="rId3">
            <a:alphaModFix/>
          </a:blip>
          <a:stretch>
            <a:fillRect/>
          </a:stretch>
        </p:blipFill>
        <p:spPr>
          <a:xfrm>
            <a:off x="0" y="1215325"/>
            <a:ext cx="9144000" cy="5715426"/>
          </a:xfrm>
          <a:prstGeom prst="rect">
            <a:avLst/>
          </a:prstGeom>
          <a:noFill/>
          <a:ln>
            <a:noFill/>
          </a:ln>
        </p:spPr>
      </p:pic>
      <p:sp>
        <p:nvSpPr>
          <p:cNvPr id="1389" name="Google Shape;1389;p103"/>
          <p:cNvSpPr txBox="1"/>
          <p:nvPr/>
        </p:nvSpPr>
        <p:spPr>
          <a:xfrm>
            <a:off x="457200" y="304800"/>
            <a:ext cx="8229600" cy="45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rPr b="1" lang="es-ES" sz="3000">
                <a:solidFill>
                  <a:srgbClr val="666666"/>
                </a:solidFill>
              </a:rPr>
              <a:t>España es el tercer país del mundo en tiempo de uso del móvil en internet</a:t>
            </a:r>
            <a:endParaRPr b="1" sz="3000">
              <a:solidFill>
                <a:srgbClr val="66666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sp>
        <p:nvSpPr>
          <p:cNvPr id="1394" name="Google Shape;1394;p104"/>
          <p:cNvSpPr txBox="1"/>
          <p:nvPr>
            <p:ph type="title"/>
          </p:nvPr>
        </p:nvSpPr>
        <p:spPr>
          <a:xfrm>
            <a:off x="624863" y="37513"/>
            <a:ext cx="8229600" cy="9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s-ES" sz="3000" cap="none">
                <a:solidFill>
                  <a:srgbClr val="666666"/>
                </a:solidFill>
                <a:latin typeface="Arial"/>
                <a:ea typeface="Arial"/>
                <a:cs typeface="Arial"/>
                <a:sym typeface="Arial"/>
              </a:rPr>
              <a:t>¿QUÉ SE COMERCIA POR LA RED en </a:t>
            </a:r>
            <a:r>
              <a:rPr b="1" lang="es-ES" sz="3000">
                <a:solidFill>
                  <a:srgbClr val="666666"/>
                </a:solidFill>
                <a:latin typeface="Arial"/>
                <a:ea typeface="Arial"/>
                <a:cs typeface="Arial"/>
                <a:sym typeface="Arial"/>
              </a:rPr>
              <a:t>España</a:t>
            </a:r>
            <a:r>
              <a:rPr b="1" lang="es-ES" sz="3000" cap="none">
                <a:solidFill>
                  <a:srgbClr val="666666"/>
                </a:solidFill>
                <a:latin typeface="Arial"/>
                <a:ea typeface="Arial"/>
                <a:cs typeface="Arial"/>
                <a:sym typeface="Arial"/>
              </a:rPr>
              <a:t>?</a:t>
            </a:r>
            <a:endParaRPr>
              <a:solidFill>
                <a:srgbClr val="666666"/>
              </a:solidFill>
              <a:latin typeface="Arial"/>
              <a:ea typeface="Arial"/>
              <a:cs typeface="Arial"/>
              <a:sym typeface="Arial"/>
            </a:endParaRPr>
          </a:p>
        </p:txBody>
      </p:sp>
      <p:sp>
        <p:nvSpPr>
          <p:cNvPr id="1395" name="Google Shape;1395;p104"/>
          <p:cNvSpPr txBox="1"/>
          <p:nvPr/>
        </p:nvSpPr>
        <p:spPr>
          <a:xfrm>
            <a:off x="1076388" y="6102888"/>
            <a:ext cx="4608600" cy="368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800"/>
              <a:buFont typeface="Arial"/>
              <a:buNone/>
            </a:pPr>
            <a:r>
              <a:rPr b="1" lang="es-ES" sz="1800">
                <a:solidFill>
                  <a:srgbClr val="FFFFFF"/>
                </a:solidFill>
                <a:latin typeface="Arial"/>
                <a:ea typeface="Arial"/>
                <a:cs typeface="Arial"/>
                <a:sym typeface="Arial"/>
              </a:rPr>
              <a:t>Pero principalmente INFORMACIÓN</a:t>
            </a:r>
            <a:endParaRPr>
              <a:solidFill>
                <a:srgbClr val="FFFFFF"/>
              </a:solidFill>
            </a:endParaRPr>
          </a:p>
        </p:txBody>
      </p:sp>
      <p:pic>
        <p:nvPicPr>
          <p:cNvPr id="1396" name="Google Shape;1396;p104"/>
          <p:cNvPicPr preferRelativeResize="0"/>
          <p:nvPr/>
        </p:nvPicPr>
        <p:blipFill/>
        <p:spPr>
          <a:xfrm>
            <a:off x="7632700" y="4508500"/>
            <a:ext cx="1511300" cy="1511300"/>
          </a:xfrm>
          <a:prstGeom prst="rect">
            <a:avLst/>
          </a:prstGeom>
          <a:noFill/>
          <a:ln>
            <a:noFill/>
          </a:ln>
        </p:spPr>
      </p:pic>
      <p:pic>
        <p:nvPicPr>
          <p:cNvPr id="1397" name="Google Shape;1397;p104"/>
          <p:cNvPicPr preferRelativeResize="0"/>
          <p:nvPr/>
        </p:nvPicPr>
        <p:blipFill>
          <a:blip r:embed="rId3">
            <a:alphaModFix/>
          </a:blip>
          <a:stretch>
            <a:fillRect/>
          </a:stretch>
        </p:blipFill>
        <p:spPr>
          <a:xfrm>
            <a:off x="1471575" y="1030300"/>
            <a:ext cx="6669151" cy="475177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5">
                                            <p:txEl>
                                              <p:pRg end="0" st="0"/>
                                            </p:txEl>
                                          </p:spTgt>
                                        </p:tgtEl>
                                        <p:attrNameLst>
                                          <p:attrName>style.visibility</p:attrName>
                                        </p:attrNameLst>
                                      </p:cBhvr>
                                      <p:to>
                                        <p:strVal val="visible"/>
                                      </p:to>
                                    </p:set>
                                    <p:animEffect filter="fade" transition="in">
                                      <p:cBhvr>
                                        <p:cTn dur="2000"/>
                                        <p:tgtEl>
                                          <p:spTgt spid="139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05"/>
          <p:cNvSpPr txBox="1"/>
          <p:nvPr>
            <p:ph type="title"/>
          </p:nvPr>
        </p:nvSpPr>
        <p:spPr>
          <a:xfrm>
            <a:off x="468325" y="-39678"/>
            <a:ext cx="8229600" cy="766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s-ES" sz="3000" cap="none">
                <a:solidFill>
                  <a:srgbClr val="666666"/>
                </a:solidFill>
                <a:latin typeface="Arial"/>
                <a:ea typeface="Arial"/>
                <a:cs typeface="Arial"/>
                <a:sym typeface="Arial"/>
              </a:rPr>
              <a:t>¿Qui</a:t>
            </a:r>
            <a:r>
              <a:rPr b="1" lang="es-ES" sz="3000">
                <a:solidFill>
                  <a:srgbClr val="666666"/>
                </a:solidFill>
                <a:latin typeface="Arial"/>
                <a:ea typeface="Arial"/>
                <a:cs typeface="Arial"/>
                <a:sym typeface="Arial"/>
              </a:rPr>
              <a:t>énes son los Líderes en España</a:t>
            </a:r>
            <a:r>
              <a:rPr b="1" lang="es-ES" sz="3000" cap="none">
                <a:solidFill>
                  <a:srgbClr val="666666"/>
                </a:solidFill>
                <a:latin typeface="Arial"/>
                <a:ea typeface="Arial"/>
                <a:cs typeface="Arial"/>
                <a:sym typeface="Arial"/>
              </a:rPr>
              <a:t>?</a:t>
            </a:r>
            <a:endParaRPr>
              <a:solidFill>
                <a:srgbClr val="666666"/>
              </a:solidFill>
              <a:latin typeface="Arial"/>
              <a:ea typeface="Arial"/>
              <a:cs typeface="Arial"/>
              <a:sym typeface="Arial"/>
            </a:endParaRPr>
          </a:p>
        </p:txBody>
      </p:sp>
      <p:pic>
        <p:nvPicPr>
          <p:cNvPr id="1403" name="Google Shape;1403;p105"/>
          <p:cNvPicPr preferRelativeResize="0"/>
          <p:nvPr/>
        </p:nvPicPr>
        <p:blipFill/>
        <p:spPr>
          <a:xfrm>
            <a:off x="7632700" y="4508500"/>
            <a:ext cx="1511300" cy="1511300"/>
          </a:xfrm>
          <a:prstGeom prst="rect">
            <a:avLst/>
          </a:prstGeom>
          <a:noFill/>
          <a:ln>
            <a:noFill/>
          </a:ln>
        </p:spPr>
      </p:pic>
      <p:pic>
        <p:nvPicPr>
          <p:cNvPr id="1404" name="Google Shape;1404;p105"/>
          <p:cNvPicPr preferRelativeResize="0"/>
          <p:nvPr/>
        </p:nvPicPr>
        <p:blipFill>
          <a:blip r:embed="rId3">
            <a:alphaModFix/>
          </a:blip>
          <a:stretch>
            <a:fillRect/>
          </a:stretch>
        </p:blipFill>
        <p:spPr>
          <a:xfrm>
            <a:off x="1279250" y="779463"/>
            <a:ext cx="6798420" cy="4843874"/>
          </a:xfrm>
          <a:prstGeom prst="rect">
            <a:avLst/>
          </a:prstGeom>
          <a:noFill/>
          <a:ln>
            <a:noFill/>
          </a:ln>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ES"/>
              <a:t>‹#›</a:t>
            </a:fld>
            <a:endParaRPr/>
          </a:p>
        </p:txBody>
      </p:sp>
      <p:sp>
        <p:nvSpPr>
          <p:cNvPr id="325" name="Google Shape;325;p43"/>
          <p:cNvSpPr txBox="1"/>
          <p:nvPr/>
        </p:nvSpPr>
        <p:spPr>
          <a:xfrm>
            <a:off x="0" y="1181150"/>
            <a:ext cx="9033300" cy="1080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B0F0"/>
              </a:buClr>
              <a:buSzPts val="3600"/>
              <a:buFont typeface="Arial"/>
              <a:buNone/>
            </a:pPr>
            <a:r>
              <a:rPr b="1" i="0" lang="es-ES" sz="3600" u="none">
                <a:solidFill>
                  <a:srgbClr val="00B0F0"/>
                </a:solidFill>
                <a:latin typeface="Arial"/>
                <a:ea typeface="Arial"/>
                <a:cs typeface="Arial"/>
                <a:sym typeface="Arial"/>
              </a:rPr>
              <a:t>Secuencia de paradigmas (Kotler 1974)</a:t>
            </a:r>
            <a:endParaRPr/>
          </a:p>
        </p:txBody>
      </p:sp>
      <p:sp>
        <p:nvSpPr>
          <p:cNvPr id="326" name="Google Shape;326;p43"/>
          <p:cNvSpPr/>
          <p:nvPr/>
        </p:nvSpPr>
        <p:spPr>
          <a:xfrm>
            <a:off x="52725" y="2173929"/>
            <a:ext cx="1618800" cy="1997100"/>
          </a:xfrm>
          <a:prstGeom prst="homePlate">
            <a:avLst>
              <a:gd fmla="val 22534" name="adj"/>
            </a:avLst>
          </a:prstGeom>
          <a:solidFill>
            <a:srgbClr val="00B0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Enfoque “mercancías”: cómo distribuir los productos</a:t>
            </a:r>
            <a:endParaRPr sz="1700"/>
          </a:p>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Hasta 1930</a:t>
            </a:r>
            <a:endParaRPr sz="1700"/>
          </a:p>
        </p:txBody>
      </p:sp>
      <p:sp>
        <p:nvSpPr>
          <p:cNvPr id="327" name="Google Shape;327;p43"/>
          <p:cNvSpPr/>
          <p:nvPr/>
        </p:nvSpPr>
        <p:spPr>
          <a:xfrm>
            <a:off x="1395925" y="2169279"/>
            <a:ext cx="2067900" cy="1997100"/>
          </a:xfrm>
          <a:prstGeom prst="chevron">
            <a:avLst>
              <a:gd fmla="val 18666" name="adj"/>
            </a:avLst>
          </a:prstGeom>
          <a:solidFill>
            <a:srgbClr val="00B0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Enfoque “institucional”: productor, consumidor, mayorista, detallista…</a:t>
            </a:r>
            <a:endParaRPr sz="1700"/>
          </a:p>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1930-1940</a:t>
            </a:r>
            <a:endParaRPr sz="1700"/>
          </a:p>
        </p:txBody>
      </p:sp>
      <p:sp>
        <p:nvSpPr>
          <p:cNvPr id="328" name="Google Shape;328;p43"/>
          <p:cNvSpPr/>
          <p:nvPr/>
        </p:nvSpPr>
        <p:spPr>
          <a:xfrm>
            <a:off x="3175794" y="4449858"/>
            <a:ext cx="2792400" cy="1729200"/>
          </a:xfrm>
          <a:prstGeom prst="upArrow">
            <a:avLst>
              <a:gd fmla="val 69786" name="adj1"/>
              <a:gd fmla="val 30362" name="adj2"/>
            </a:avLst>
          </a:prstGeom>
          <a:solidFill>
            <a:srgbClr val="00B0EA"/>
          </a:solid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s-ES" sz="2000" u="none">
                <a:solidFill>
                  <a:srgbClr val="000000"/>
                </a:solidFill>
                <a:latin typeface="Arial"/>
                <a:ea typeface="Arial"/>
                <a:cs typeface="Arial"/>
                <a:sym typeface="Arial"/>
              </a:rPr>
              <a:t>Marketing Social</a:t>
            </a:r>
            <a:endParaRPr sz="2000"/>
          </a:p>
          <a:p>
            <a:pPr indent="0" lvl="0" marL="0" marR="0" rtl="0" algn="ctr">
              <a:lnSpc>
                <a:spcPct val="100000"/>
              </a:lnSpc>
              <a:spcBef>
                <a:spcPts val="0"/>
              </a:spcBef>
              <a:spcAft>
                <a:spcPts val="0"/>
              </a:spcAft>
              <a:buClr>
                <a:srgbClr val="FFFFFF"/>
              </a:buClr>
              <a:buSzPts val="2400"/>
              <a:buFont typeface="Arial"/>
              <a:buNone/>
            </a:pPr>
            <a:r>
              <a:rPr b="0" i="0" lang="es-ES" sz="2000" u="none">
                <a:solidFill>
                  <a:srgbClr val="FFFFFF"/>
                </a:solidFill>
                <a:latin typeface="Arial"/>
                <a:ea typeface="Arial"/>
                <a:cs typeface="Arial"/>
                <a:sym typeface="Arial"/>
              </a:rPr>
              <a:t>Kotler</a:t>
            </a:r>
            <a:endParaRPr sz="2000"/>
          </a:p>
          <a:p>
            <a:pPr indent="0" lvl="0" marL="0" marR="0" rtl="0" algn="ctr">
              <a:lnSpc>
                <a:spcPct val="100000"/>
              </a:lnSpc>
              <a:spcBef>
                <a:spcPts val="0"/>
              </a:spcBef>
              <a:spcAft>
                <a:spcPts val="0"/>
              </a:spcAft>
              <a:buClr>
                <a:srgbClr val="FFFFFF"/>
              </a:buClr>
              <a:buSzPts val="2400"/>
              <a:buFont typeface="Arial"/>
              <a:buNone/>
            </a:pPr>
            <a:r>
              <a:rPr b="0" i="0" lang="es-ES" sz="2000" u="none">
                <a:solidFill>
                  <a:srgbClr val="FFFFFF"/>
                </a:solidFill>
                <a:latin typeface="Arial"/>
                <a:ea typeface="Arial"/>
                <a:cs typeface="Arial"/>
                <a:sym typeface="Arial"/>
              </a:rPr>
              <a:t>Visión sistémica </a:t>
            </a:r>
            <a:endParaRPr sz="2000"/>
          </a:p>
        </p:txBody>
      </p:sp>
      <p:sp>
        <p:nvSpPr>
          <p:cNvPr id="329" name="Google Shape;329;p43"/>
          <p:cNvSpPr/>
          <p:nvPr/>
        </p:nvSpPr>
        <p:spPr>
          <a:xfrm>
            <a:off x="5367025" y="2173929"/>
            <a:ext cx="1866300" cy="1997100"/>
          </a:xfrm>
          <a:prstGeom prst="chevron">
            <a:avLst>
              <a:gd fmla="val 17692" name="adj"/>
            </a:avLst>
          </a:prstGeom>
          <a:solidFill>
            <a:srgbClr val="00B0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Enfoque “decisional”: basado en la toma de decisiones</a:t>
            </a:r>
            <a:endParaRPr sz="1700"/>
          </a:p>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1960</a:t>
            </a:r>
            <a:endParaRPr sz="1700"/>
          </a:p>
        </p:txBody>
      </p:sp>
      <p:sp>
        <p:nvSpPr>
          <p:cNvPr id="330" name="Google Shape;330;p43"/>
          <p:cNvSpPr/>
          <p:nvPr/>
        </p:nvSpPr>
        <p:spPr>
          <a:xfrm>
            <a:off x="6966450" y="2169275"/>
            <a:ext cx="2177700" cy="1997100"/>
          </a:xfrm>
          <a:prstGeom prst="chevron">
            <a:avLst>
              <a:gd fmla="val 16573" name="adj"/>
            </a:avLst>
          </a:prstGeom>
          <a:solidFill>
            <a:srgbClr val="00B0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Enfoque “lntercambio: la relación de intercambio entre agentes del mercado</a:t>
            </a:r>
            <a:endParaRPr sz="1700"/>
          </a:p>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1970</a:t>
            </a:r>
            <a:endParaRPr sz="1700"/>
          </a:p>
        </p:txBody>
      </p:sp>
      <p:sp>
        <p:nvSpPr>
          <p:cNvPr id="331" name="Google Shape;331;p43"/>
          <p:cNvSpPr txBox="1"/>
          <p:nvPr/>
        </p:nvSpPr>
        <p:spPr>
          <a:xfrm>
            <a:off x="1712923" y="30150"/>
            <a:ext cx="68811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i="0" lang="es-ES" sz="2200" u="none">
                <a:solidFill>
                  <a:srgbClr val="FFFFFF"/>
                </a:solidFill>
                <a:latin typeface="Arial"/>
                <a:ea typeface="Arial"/>
                <a:cs typeface="Arial"/>
                <a:sym typeface="Arial"/>
              </a:rPr>
              <a:t>1</a:t>
            </a:r>
            <a:r>
              <a:rPr b="1" lang="es-ES" sz="2200">
                <a:solidFill>
                  <a:srgbClr val="FFFFFF"/>
                </a:solidFill>
              </a:rPr>
              <a:t>-</a:t>
            </a:r>
            <a:r>
              <a:rPr b="1" i="0" lang="es-ES" sz="2200" u="none">
                <a:solidFill>
                  <a:srgbClr val="FFFFFF"/>
                </a:solidFill>
                <a:latin typeface="Arial"/>
                <a:ea typeface="Arial"/>
                <a:cs typeface="Arial"/>
                <a:sym typeface="Arial"/>
              </a:rPr>
              <a:t>Concepto y estructura del sistema de comercialización: dirección del Marketing</a:t>
            </a:r>
            <a:endParaRPr sz="2200">
              <a:solidFill>
                <a:srgbClr val="FFFFFF"/>
              </a:solidFill>
            </a:endParaRPr>
          </a:p>
        </p:txBody>
      </p:sp>
      <p:sp>
        <p:nvSpPr>
          <p:cNvPr id="332" name="Google Shape;332;p43"/>
          <p:cNvSpPr/>
          <p:nvPr/>
        </p:nvSpPr>
        <p:spPr>
          <a:xfrm>
            <a:off x="3175800" y="2173925"/>
            <a:ext cx="2472600" cy="1997100"/>
          </a:xfrm>
          <a:prstGeom prst="chevron">
            <a:avLst>
              <a:gd fmla="val 17692" name="adj"/>
            </a:avLst>
          </a:prstGeom>
          <a:solidFill>
            <a:srgbClr val="00B0E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0" i="0" lang="es-ES" sz="1600" u="none">
                <a:solidFill>
                  <a:srgbClr val="000000"/>
                </a:solidFill>
                <a:latin typeface="Arial"/>
                <a:ea typeface="Arial"/>
                <a:cs typeface="Arial"/>
                <a:sym typeface="Arial"/>
              </a:rPr>
              <a:t>Enfoque “</a:t>
            </a:r>
            <a:r>
              <a:rPr lang="es-ES" sz="1600"/>
              <a:t>funci</a:t>
            </a:r>
            <a:r>
              <a:rPr b="0" i="0" lang="es-ES" sz="1600" u="none">
                <a:solidFill>
                  <a:srgbClr val="000000"/>
                </a:solidFill>
                <a:latin typeface="Arial"/>
                <a:ea typeface="Arial"/>
                <a:cs typeface="Arial"/>
                <a:sym typeface="Arial"/>
              </a:rPr>
              <a:t>onal o d</a:t>
            </a:r>
            <a:r>
              <a:rPr lang="es-ES" sz="1600"/>
              <a:t>e sistemas”: profundiza en las partes (</a:t>
            </a:r>
            <a:r>
              <a:rPr lang="es-ES" sz="1500"/>
              <a:t>Compra, logística, venta….)</a:t>
            </a:r>
            <a:endParaRPr sz="1500"/>
          </a:p>
          <a:p>
            <a:pPr indent="0" lvl="0" marL="0" marR="0" rtl="0" algn="ctr">
              <a:lnSpc>
                <a:spcPct val="100000"/>
              </a:lnSpc>
              <a:spcBef>
                <a:spcPts val="0"/>
              </a:spcBef>
              <a:spcAft>
                <a:spcPts val="0"/>
              </a:spcAft>
              <a:buClr>
                <a:srgbClr val="000000"/>
              </a:buClr>
              <a:buSzPts val="2000"/>
              <a:buFont typeface="Arial"/>
              <a:buNone/>
            </a:pPr>
            <a:r>
              <a:rPr b="0" i="0" lang="es-ES" sz="1600" u="none">
                <a:solidFill>
                  <a:srgbClr val="000000"/>
                </a:solidFill>
                <a:latin typeface="Arial"/>
                <a:ea typeface="Arial"/>
                <a:cs typeface="Arial"/>
                <a:sym typeface="Arial"/>
              </a:rPr>
              <a:t>19</a:t>
            </a:r>
            <a:r>
              <a:rPr lang="es-ES" sz="1600"/>
              <a:t>5</a:t>
            </a:r>
            <a:r>
              <a:rPr b="0" i="0" lang="es-ES" sz="1600" u="none">
                <a:solidFill>
                  <a:srgbClr val="000000"/>
                </a:solidFill>
                <a:latin typeface="Arial"/>
                <a:ea typeface="Arial"/>
                <a:cs typeface="Arial"/>
                <a:sym typeface="Arial"/>
              </a:rPr>
              <a:t>0</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sp>
        <p:nvSpPr>
          <p:cNvPr id="1409" name="Google Shape;1409;p106"/>
          <p:cNvSpPr txBox="1"/>
          <p:nvPr>
            <p:ph type="title"/>
          </p:nvPr>
        </p:nvSpPr>
        <p:spPr>
          <a:xfrm>
            <a:off x="468313" y="-39687"/>
            <a:ext cx="8229600" cy="99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s-ES" sz="3000" cap="none">
                <a:solidFill>
                  <a:srgbClr val="666666"/>
                </a:solidFill>
                <a:latin typeface="Arial"/>
                <a:ea typeface="Arial"/>
                <a:cs typeface="Arial"/>
                <a:sym typeface="Arial"/>
              </a:rPr>
              <a:t>¿QUÉ SE E</a:t>
            </a:r>
            <a:r>
              <a:rPr b="1" lang="es-ES" sz="3000">
                <a:solidFill>
                  <a:srgbClr val="666666"/>
                </a:solidFill>
                <a:latin typeface="Arial"/>
                <a:ea typeface="Arial"/>
                <a:cs typeface="Arial"/>
                <a:sym typeface="Arial"/>
              </a:rPr>
              <a:t>STIMA EN 2022</a:t>
            </a:r>
            <a:r>
              <a:rPr b="1" lang="es-ES" sz="3000" cap="none">
                <a:solidFill>
                  <a:srgbClr val="666666"/>
                </a:solidFill>
                <a:latin typeface="Arial"/>
                <a:ea typeface="Arial"/>
                <a:cs typeface="Arial"/>
                <a:sym typeface="Arial"/>
              </a:rPr>
              <a:t>?</a:t>
            </a:r>
            <a:endParaRPr>
              <a:solidFill>
                <a:srgbClr val="666666"/>
              </a:solidFill>
              <a:latin typeface="Arial"/>
              <a:ea typeface="Arial"/>
              <a:cs typeface="Arial"/>
              <a:sym typeface="Arial"/>
            </a:endParaRPr>
          </a:p>
        </p:txBody>
      </p:sp>
      <p:pic>
        <p:nvPicPr>
          <p:cNvPr id="1410" name="Google Shape;1410;p106"/>
          <p:cNvPicPr preferRelativeResize="0"/>
          <p:nvPr/>
        </p:nvPicPr>
        <p:blipFill/>
        <p:spPr>
          <a:xfrm>
            <a:off x="7632700" y="4508500"/>
            <a:ext cx="1511300" cy="1511300"/>
          </a:xfrm>
          <a:prstGeom prst="rect">
            <a:avLst/>
          </a:prstGeom>
          <a:noFill/>
          <a:ln>
            <a:noFill/>
          </a:ln>
        </p:spPr>
      </p:pic>
      <p:pic>
        <p:nvPicPr>
          <p:cNvPr id="1411" name="Google Shape;1411;p106"/>
          <p:cNvPicPr preferRelativeResize="0"/>
          <p:nvPr/>
        </p:nvPicPr>
        <p:blipFill>
          <a:blip r:embed="rId3">
            <a:alphaModFix/>
          </a:blip>
          <a:stretch>
            <a:fillRect/>
          </a:stretch>
        </p:blipFill>
        <p:spPr>
          <a:xfrm>
            <a:off x="1175300" y="841850"/>
            <a:ext cx="6724726" cy="4791350"/>
          </a:xfrm>
          <a:prstGeom prst="rect">
            <a:avLst/>
          </a:prstGeom>
          <a:noFill/>
          <a:ln>
            <a:noFill/>
          </a:ln>
        </p:spPr>
      </p:pic>
    </p:spTree>
  </p:cSld>
  <p:clrMapOvr>
    <a:masterClrMapping/>
  </p:clrMapOvr>
  <p:transition>
    <p:fade thruBlk="1"/>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107"/>
          <p:cNvSpPr txBox="1"/>
          <p:nvPr/>
        </p:nvSpPr>
        <p:spPr>
          <a:xfrm>
            <a:off x="169862" y="1189037"/>
            <a:ext cx="52245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2000"/>
              <a:buFont typeface="Arial"/>
              <a:buNone/>
            </a:pPr>
            <a:r>
              <a:rPr b="1" i="0" lang="es-ES" sz="2000" u="none">
                <a:solidFill>
                  <a:srgbClr val="00A1DA"/>
                </a:solidFill>
                <a:latin typeface="Arial"/>
                <a:ea typeface="Arial"/>
                <a:cs typeface="Arial"/>
                <a:sym typeface="Arial"/>
              </a:rPr>
              <a:t>Características del mundo on-line</a:t>
            </a:r>
            <a:endParaRPr/>
          </a:p>
        </p:txBody>
      </p:sp>
      <p:sp>
        <p:nvSpPr>
          <p:cNvPr id="1418" name="Google Shape;1418;p107"/>
          <p:cNvSpPr txBox="1"/>
          <p:nvPr/>
        </p:nvSpPr>
        <p:spPr>
          <a:xfrm>
            <a:off x="31750" y="790575"/>
            <a:ext cx="866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7200"/>
              <a:buFont typeface="Arial"/>
              <a:buNone/>
            </a:pPr>
            <a:r>
              <a:rPr b="1" i="0" lang="es-ES" sz="7200" u="none">
                <a:solidFill>
                  <a:srgbClr val="00A1DA"/>
                </a:solidFill>
                <a:latin typeface="Arial"/>
                <a:ea typeface="Arial"/>
                <a:cs typeface="Arial"/>
                <a:sym typeface="Arial"/>
              </a:rPr>
              <a:t>4</a:t>
            </a:r>
            <a:endParaRPr/>
          </a:p>
        </p:txBody>
      </p:sp>
      <p:pic>
        <p:nvPicPr>
          <p:cNvPr descr="Imagen relacionada" id="1419" name="Google Shape;1419;p107"/>
          <p:cNvPicPr preferRelativeResize="0"/>
          <p:nvPr/>
        </p:nvPicPr>
        <p:blipFill rotWithShape="1">
          <a:blip r:embed="rId3">
            <a:alphaModFix/>
          </a:blip>
          <a:srcRect b="0" l="0" r="0" t="0"/>
          <a:stretch/>
        </p:blipFill>
        <p:spPr>
          <a:xfrm>
            <a:off x="25400" y="1978025"/>
            <a:ext cx="2160587" cy="1619250"/>
          </a:xfrm>
          <a:prstGeom prst="rect">
            <a:avLst/>
          </a:prstGeom>
          <a:noFill/>
          <a:ln>
            <a:noFill/>
          </a:ln>
        </p:spPr>
      </p:pic>
      <p:sp>
        <p:nvSpPr>
          <p:cNvPr id="1420" name="Google Shape;1420;p107"/>
          <p:cNvSpPr txBox="1"/>
          <p:nvPr/>
        </p:nvSpPr>
        <p:spPr>
          <a:xfrm>
            <a:off x="1700150" y="2433662"/>
            <a:ext cx="21639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ES" sz="2000" u="none">
                <a:solidFill>
                  <a:srgbClr val="000000"/>
                </a:solidFill>
                <a:latin typeface="Arial"/>
                <a:ea typeface="Arial"/>
                <a:cs typeface="Arial"/>
                <a:sym typeface="Arial"/>
              </a:rPr>
              <a:t>Capacidad de segmentación</a:t>
            </a:r>
            <a:endParaRPr/>
          </a:p>
        </p:txBody>
      </p:sp>
      <p:sp>
        <p:nvSpPr>
          <p:cNvPr id="1421" name="Google Shape;1421;p107"/>
          <p:cNvSpPr txBox="1"/>
          <p:nvPr/>
        </p:nvSpPr>
        <p:spPr>
          <a:xfrm>
            <a:off x="7076104" y="2124825"/>
            <a:ext cx="20679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ES" sz="2000" u="none">
                <a:solidFill>
                  <a:srgbClr val="000000"/>
                </a:solidFill>
                <a:latin typeface="Arial"/>
                <a:ea typeface="Arial"/>
                <a:cs typeface="Arial"/>
                <a:sym typeface="Arial"/>
              </a:rPr>
              <a:t>Capacidad de interacción y  Feedback</a:t>
            </a:r>
            <a:endParaRPr/>
          </a:p>
        </p:txBody>
      </p:sp>
      <p:pic>
        <p:nvPicPr>
          <p:cNvPr descr="Resultado de imagen de feedback" id="1422" name="Google Shape;1422;p107"/>
          <p:cNvPicPr preferRelativeResize="0"/>
          <p:nvPr/>
        </p:nvPicPr>
        <p:blipFill rotWithShape="1">
          <a:blip r:embed="rId4">
            <a:alphaModFix/>
          </a:blip>
          <a:srcRect b="0" l="0" r="0" t="0"/>
          <a:stretch/>
        </p:blipFill>
        <p:spPr>
          <a:xfrm>
            <a:off x="4108450" y="1817537"/>
            <a:ext cx="3001962" cy="1587500"/>
          </a:xfrm>
          <a:prstGeom prst="rect">
            <a:avLst/>
          </a:prstGeom>
          <a:noFill/>
          <a:ln>
            <a:noFill/>
          </a:ln>
        </p:spPr>
      </p:pic>
      <p:pic>
        <p:nvPicPr>
          <p:cNvPr descr="Resultado de imagen de customer journey online" id="1423" name="Google Shape;1423;p107"/>
          <p:cNvPicPr preferRelativeResize="0"/>
          <p:nvPr/>
        </p:nvPicPr>
        <p:blipFill rotWithShape="1">
          <a:blip r:embed="rId5">
            <a:alphaModFix/>
          </a:blip>
          <a:srcRect b="0" l="0" r="0" t="0"/>
          <a:stretch/>
        </p:blipFill>
        <p:spPr>
          <a:xfrm>
            <a:off x="95250" y="3787775"/>
            <a:ext cx="2490787" cy="2474911"/>
          </a:xfrm>
          <a:prstGeom prst="rect">
            <a:avLst/>
          </a:prstGeom>
          <a:noFill/>
          <a:ln>
            <a:noFill/>
          </a:ln>
        </p:spPr>
      </p:pic>
      <p:pic>
        <p:nvPicPr>
          <p:cNvPr descr="Imagen relacionada" id="1424" name="Google Shape;1424;p107"/>
          <p:cNvPicPr preferRelativeResize="0"/>
          <p:nvPr/>
        </p:nvPicPr>
        <p:blipFill rotWithShape="1">
          <a:blip r:embed="rId6">
            <a:alphaModFix/>
          </a:blip>
          <a:srcRect b="0" l="0" r="0" t="0"/>
          <a:stretch/>
        </p:blipFill>
        <p:spPr>
          <a:xfrm>
            <a:off x="4105275" y="4286250"/>
            <a:ext cx="2605200" cy="1693307"/>
          </a:xfrm>
          <a:prstGeom prst="rect">
            <a:avLst/>
          </a:prstGeom>
          <a:noFill/>
          <a:ln>
            <a:noFill/>
          </a:ln>
        </p:spPr>
      </p:pic>
      <p:sp>
        <p:nvSpPr>
          <p:cNvPr id="1425" name="Google Shape;1425;p107"/>
          <p:cNvSpPr txBox="1"/>
          <p:nvPr/>
        </p:nvSpPr>
        <p:spPr>
          <a:xfrm>
            <a:off x="6710476" y="4208475"/>
            <a:ext cx="2414400" cy="19383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ES" sz="1700" u="none">
                <a:solidFill>
                  <a:srgbClr val="000000"/>
                </a:solidFill>
                <a:latin typeface="Arial"/>
                <a:ea typeface="Arial"/>
                <a:cs typeface="Arial"/>
                <a:sym typeface="Arial"/>
              </a:rPr>
              <a:t>Amplia cobertura que permite publicar la información en todo el mundo y de manera instantánea y al mismo tiempo</a:t>
            </a:r>
            <a:endParaRPr sz="1700"/>
          </a:p>
        </p:txBody>
      </p:sp>
      <p:sp>
        <p:nvSpPr>
          <p:cNvPr id="1426" name="Google Shape;1426;p107"/>
          <p:cNvSpPr txBox="1"/>
          <p:nvPr/>
        </p:nvSpPr>
        <p:spPr>
          <a:xfrm>
            <a:off x="2170104" y="4729150"/>
            <a:ext cx="1782900" cy="39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0" i="0" lang="es-ES" sz="2000" u="none">
                <a:solidFill>
                  <a:srgbClr val="000000"/>
                </a:solidFill>
                <a:latin typeface="Arial"/>
                <a:ea typeface="Arial"/>
                <a:cs typeface="Arial"/>
                <a:sym typeface="Arial"/>
              </a:rPr>
              <a:t>Libertad del usuario</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08"/>
          <p:cNvSpPr txBox="1"/>
          <p:nvPr/>
        </p:nvSpPr>
        <p:spPr>
          <a:xfrm>
            <a:off x="347652" y="1154100"/>
            <a:ext cx="1936500" cy="7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2000"/>
              <a:buFont typeface="Arial"/>
              <a:buNone/>
            </a:pPr>
            <a:r>
              <a:rPr b="1" i="0" lang="es-ES" sz="1800" u="none">
                <a:solidFill>
                  <a:srgbClr val="00A1DA"/>
                </a:solidFill>
                <a:latin typeface="Arial"/>
                <a:ea typeface="Arial"/>
                <a:cs typeface="Arial"/>
                <a:sym typeface="Arial"/>
              </a:rPr>
              <a:t>Capacidad de Segmentación</a:t>
            </a:r>
            <a:endParaRPr sz="1800"/>
          </a:p>
        </p:txBody>
      </p:sp>
      <p:sp>
        <p:nvSpPr>
          <p:cNvPr id="1433" name="Google Shape;1433;p108"/>
          <p:cNvSpPr txBox="1"/>
          <p:nvPr/>
        </p:nvSpPr>
        <p:spPr>
          <a:xfrm>
            <a:off x="107950" y="1019175"/>
            <a:ext cx="866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7200"/>
              <a:buFont typeface="Arial"/>
              <a:buNone/>
            </a:pPr>
            <a:r>
              <a:rPr b="1" i="0" lang="es-ES" sz="4800" u="none">
                <a:solidFill>
                  <a:srgbClr val="00A1DA"/>
                </a:solidFill>
                <a:latin typeface="Arial"/>
                <a:ea typeface="Arial"/>
                <a:cs typeface="Arial"/>
                <a:sym typeface="Arial"/>
              </a:rPr>
              <a:t>1</a:t>
            </a:r>
            <a:endParaRPr sz="4800"/>
          </a:p>
        </p:txBody>
      </p:sp>
      <p:pic>
        <p:nvPicPr>
          <p:cNvPr descr="Imagen relacionada" id="1434" name="Google Shape;1434;p108"/>
          <p:cNvPicPr preferRelativeResize="0"/>
          <p:nvPr/>
        </p:nvPicPr>
        <p:blipFill rotWithShape="1">
          <a:blip r:embed="rId3">
            <a:alphaModFix/>
          </a:blip>
          <a:srcRect b="0" l="0" r="0" t="0"/>
          <a:stretch/>
        </p:blipFill>
        <p:spPr>
          <a:xfrm>
            <a:off x="532275" y="1712900"/>
            <a:ext cx="1054100" cy="790575"/>
          </a:xfrm>
          <a:prstGeom prst="rect">
            <a:avLst/>
          </a:prstGeom>
          <a:noFill/>
          <a:ln>
            <a:noFill/>
          </a:ln>
        </p:spPr>
      </p:pic>
      <p:sp>
        <p:nvSpPr>
          <p:cNvPr id="1435" name="Google Shape;1435;p108"/>
          <p:cNvSpPr txBox="1"/>
          <p:nvPr/>
        </p:nvSpPr>
        <p:spPr>
          <a:xfrm>
            <a:off x="2095500" y="1138225"/>
            <a:ext cx="3877800" cy="107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La segmentación se basa en la información:</a:t>
            </a:r>
            <a:endParaRPr/>
          </a:p>
          <a:p>
            <a:pPr indent="-88900" lvl="0" marL="0" marR="0" rtl="0" algn="l">
              <a:lnSpc>
                <a:spcPct val="100000"/>
              </a:lnSpc>
              <a:spcBef>
                <a:spcPts val="0"/>
              </a:spcBef>
              <a:spcAft>
                <a:spcPts val="0"/>
              </a:spcAft>
              <a:buClr>
                <a:srgbClr val="000000"/>
              </a:buClr>
              <a:buSzPts val="1400"/>
              <a:buFont typeface="Arial"/>
              <a:buChar char="-"/>
            </a:pPr>
            <a:r>
              <a:rPr b="0" i="0" lang="es-ES" u="none">
                <a:solidFill>
                  <a:srgbClr val="000000"/>
                </a:solidFill>
                <a:latin typeface="Arial"/>
                <a:ea typeface="Arial"/>
                <a:cs typeface="Arial"/>
                <a:sym typeface="Arial"/>
              </a:rPr>
              <a:t>Facilitada por el usuario de un servicio</a:t>
            </a:r>
            <a:endParaRPr/>
          </a:p>
          <a:p>
            <a:pPr indent="-88900" lvl="0" marL="0" marR="0" rtl="0" algn="l">
              <a:lnSpc>
                <a:spcPct val="100000"/>
              </a:lnSpc>
              <a:spcBef>
                <a:spcPts val="0"/>
              </a:spcBef>
              <a:spcAft>
                <a:spcPts val="0"/>
              </a:spcAft>
              <a:buClr>
                <a:srgbClr val="000000"/>
              </a:buClr>
              <a:buSzPts val="1400"/>
              <a:buFont typeface="Arial"/>
              <a:buChar char="-"/>
            </a:pPr>
            <a:r>
              <a:rPr b="0" i="0" lang="es-ES" u="none">
                <a:solidFill>
                  <a:srgbClr val="000000"/>
                </a:solidFill>
                <a:latin typeface="Arial"/>
                <a:ea typeface="Arial"/>
                <a:cs typeface="Arial"/>
                <a:sym typeface="Arial"/>
              </a:rPr>
              <a:t>Facilitada al realizar una cierta búsqueda o al tener un cierto comportamiento</a:t>
            </a:r>
            <a:endParaRPr/>
          </a:p>
        </p:txBody>
      </p:sp>
      <p:sp>
        <p:nvSpPr>
          <p:cNvPr id="1436" name="Google Shape;1436;p108"/>
          <p:cNvSpPr txBox="1"/>
          <p:nvPr/>
        </p:nvSpPr>
        <p:spPr>
          <a:xfrm>
            <a:off x="6570650" y="1077900"/>
            <a:ext cx="2513400" cy="58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Info sobre: gustos, aficiones, criterios regionales, demográficos..</a:t>
            </a:r>
            <a:endParaRPr/>
          </a:p>
        </p:txBody>
      </p:sp>
      <p:pic>
        <p:nvPicPr>
          <p:cNvPr descr="Resultado de imagen de google trends" id="1437" name="Google Shape;1437;p108"/>
          <p:cNvPicPr preferRelativeResize="0"/>
          <p:nvPr/>
        </p:nvPicPr>
        <p:blipFill rotWithShape="1">
          <a:blip r:embed="rId4">
            <a:alphaModFix/>
          </a:blip>
          <a:srcRect b="26332" l="3334" r="4047" t="19575"/>
          <a:stretch/>
        </p:blipFill>
        <p:spPr>
          <a:xfrm>
            <a:off x="6499275" y="1803025"/>
            <a:ext cx="2645875" cy="402000"/>
          </a:xfrm>
          <a:prstGeom prst="rect">
            <a:avLst/>
          </a:prstGeom>
          <a:noFill/>
          <a:ln>
            <a:noFill/>
          </a:ln>
        </p:spPr>
      </p:pic>
      <p:pic>
        <p:nvPicPr>
          <p:cNvPr descr="Imagen relacionada" id="1438" name="Google Shape;1438;p108"/>
          <p:cNvPicPr preferRelativeResize="0"/>
          <p:nvPr/>
        </p:nvPicPr>
        <p:blipFill rotWithShape="1">
          <a:blip r:embed="rId5">
            <a:alphaModFix/>
          </a:blip>
          <a:srcRect b="0" l="0" r="8717" t="0"/>
          <a:stretch/>
        </p:blipFill>
        <p:spPr>
          <a:xfrm>
            <a:off x="7377650" y="2611525"/>
            <a:ext cx="1766350" cy="1464475"/>
          </a:xfrm>
          <a:prstGeom prst="rect">
            <a:avLst/>
          </a:prstGeom>
          <a:noFill/>
          <a:ln>
            <a:noFill/>
          </a:ln>
        </p:spPr>
      </p:pic>
      <p:sp>
        <p:nvSpPr>
          <p:cNvPr id="1439" name="Google Shape;1439;p108"/>
          <p:cNvSpPr/>
          <p:nvPr/>
        </p:nvSpPr>
        <p:spPr>
          <a:xfrm>
            <a:off x="5831687" y="1126762"/>
            <a:ext cx="813793" cy="738962"/>
          </a:xfrm>
          <a:custGeom>
            <a:rect b="b" l="l" r="r" t="t"/>
            <a:pathLst>
              <a:path extrusionOk="0" h="737119" w="811764">
                <a:moveTo>
                  <a:pt x="0" y="184280"/>
                </a:moveTo>
                <a:lnTo>
                  <a:pt x="23035" y="184280"/>
                </a:lnTo>
                <a:lnTo>
                  <a:pt x="23035" y="552839"/>
                </a:lnTo>
                <a:lnTo>
                  <a:pt x="0" y="552839"/>
                </a:lnTo>
                <a:lnTo>
                  <a:pt x="0" y="184280"/>
                </a:lnTo>
                <a:close/>
                <a:moveTo>
                  <a:pt x="46070" y="184280"/>
                </a:moveTo>
                <a:lnTo>
                  <a:pt x="92140" y="184280"/>
                </a:lnTo>
                <a:lnTo>
                  <a:pt x="92140" y="552839"/>
                </a:lnTo>
                <a:lnTo>
                  <a:pt x="46070" y="552839"/>
                </a:lnTo>
                <a:lnTo>
                  <a:pt x="46070" y="184280"/>
                </a:lnTo>
                <a:close/>
                <a:moveTo>
                  <a:pt x="115175" y="184280"/>
                </a:moveTo>
                <a:lnTo>
                  <a:pt x="443205" y="184280"/>
                </a:lnTo>
                <a:lnTo>
                  <a:pt x="443205" y="0"/>
                </a:lnTo>
                <a:lnTo>
                  <a:pt x="811764" y="368560"/>
                </a:lnTo>
                <a:lnTo>
                  <a:pt x="443205" y="737119"/>
                </a:lnTo>
                <a:lnTo>
                  <a:pt x="443205" y="552839"/>
                </a:lnTo>
                <a:lnTo>
                  <a:pt x="115175" y="552839"/>
                </a:lnTo>
                <a:lnTo>
                  <a:pt x="115175" y="184280"/>
                </a:lnTo>
                <a:close/>
              </a:path>
            </a:pathLst>
          </a:custGeom>
          <a:solidFill>
            <a:srgbClr val="00B0E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40" name="Google Shape;1440;p108"/>
          <p:cNvSpPr txBox="1"/>
          <p:nvPr/>
        </p:nvSpPr>
        <p:spPr>
          <a:xfrm>
            <a:off x="2689150" y="2105275"/>
            <a:ext cx="4930800" cy="584100"/>
          </a:xfrm>
          <a:prstGeom prst="rect">
            <a:avLst/>
          </a:prstGeom>
          <a:noFill/>
          <a:ln>
            <a:noFill/>
          </a:ln>
        </p:spPr>
        <p:txBody>
          <a:bodyPr anchorCtr="0" anchor="t"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De alto valor para anunciantes</a:t>
            </a:r>
            <a:endParaRPr/>
          </a:p>
          <a:p>
            <a:pPr indent="0" lvl="1" marL="457200" marR="0" rtl="0" algn="ctr">
              <a:lnSpc>
                <a:spcPct val="100000"/>
              </a:lnSpc>
              <a:spcBef>
                <a:spcPts val="0"/>
              </a:spcBef>
              <a:spcAft>
                <a:spcPts val="0"/>
              </a:spcAft>
              <a:buClr>
                <a:srgbClr val="000000"/>
              </a:buClr>
              <a:buSzPts val="1600"/>
              <a:buFont typeface="Arial"/>
              <a:buNone/>
            </a:pPr>
            <a:r>
              <a:rPr b="0" i="0" lang="es-ES" sz="1600" u="none" cap="none" strike="noStrike">
                <a:solidFill>
                  <a:srgbClr val="000000"/>
                </a:solidFill>
                <a:latin typeface="Arial"/>
                <a:ea typeface="Arial"/>
                <a:cs typeface="Arial"/>
                <a:sym typeface="Arial"/>
              </a:rPr>
              <a:t> (identifica audiencia bien predispuesta)</a:t>
            </a:r>
            <a:endParaRPr/>
          </a:p>
        </p:txBody>
      </p:sp>
      <p:pic>
        <p:nvPicPr>
          <p:cNvPr descr="Resultado de imagen de feedback" id="1441" name="Google Shape;1441;p108"/>
          <p:cNvPicPr preferRelativeResize="0"/>
          <p:nvPr/>
        </p:nvPicPr>
        <p:blipFill rotWithShape="1">
          <a:blip r:embed="rId6">
            <a:alphaModFix/>
          </a:blip>
          <a:srcRect b="0" l="0" r="0" t="0"/>
          <a:stretch/>
        </p:blipFill>
        <p:spPr>
          <a:xfrm rot="-747485">
            <a:off x="1579500" y="3069425"/>
            <a:ext cx="1500187" cy="793750"/>
          </a:xfrm>
          <a:prstGeom prst="rect">
            <a:avLst/>
          </a:prstGeom>
          <a:noFill/>
          <a:ln>
            <a:noFill/>
          </a:ln>
        </p:spPr>
      </p:pic>
      <p:sp>
        <p:nvSpPr>
          <p:cNvPr id="1442" name="Google Shape;1442;p108"/>
          <p:cNvSpPr txBox="1"/>
          <p:nvPr/>
        </p:nvSpPr>
        <p:spPr>
          <a:xfrm>
            <a:off x="381901" y="2938236"/>
            <a:ext cx="1935000" cy="71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2000"/>
              <a:buFont typeface="Arial"/>
              <a:buNone/>
            </a:pPr>
            <a:r>
              <a:rPr b="1" lang="es-ES" sz="1800">
                <a:solidFill>
                  <a:srgbClr val="00A1DA"/>
                </a:solidFill>
              </a:rPr>
              <a:t> </a:t>
            </a:r>
            <a:r>
              <a:rPr b="1" i="0" lang="es-ES" sz="1800" u="none">
                <a:solidFill>
                  <a:srgbClr val="00A1DA"/>
                </a:solidFill>
                <a:latin typeface="Arial"/>
                <a:ea typeface="Arial"/>
                <a:cs typeface="Arial"/>
                <a:sym typeface="Arial"/>
              </a:rPr>
              <a:t>Capacidad de Feedback</a:t>
            </a:r>
            <a:endParaRPr sz="1800"/>
          </a:p>
        </p:txBody>
      </p:sp>
      <p:sp>
        <p:nvSpPr>
          <p:cNvPr id="1443" name="Google Shape;1443;p108"/>
          <p:cNvSpPr txBox="1"/>
          <p:nvPr/>
        </p:nvSpPr>
        <p:spPr>
          <a:xfrm>
            <a:off x="120650" y="2605087"/>
            <a:ext cx="866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7200"/>
              <a:buFont typeface="Arial"/>
              <a:buNone/>
            </a:pPr>
            <a:r>
              <a:rPr b="1" i="0" lang="es-ES" sz="4800" u="none">
                <a:solidFill>
                  <a:srgbClr val="00A1DA"/>
                </a:solidFill>
                <a:latin typeface="Arial"/>
                <a:ea typeface="Arial"/>
                <a:cs typeface="Arial"/>
                <a:sym typeface="Arial"/>
              </a:rPr>
              <a:t>2</a:t>
            </a:r>
            <a:endParaRPr sz="4800"/>
          </a:p>
        </p:txBody>
      </p:sp>
      <p:sp>
        <p:nvSpPr>
          <p:cNvPr id="1444" name="Google Shape;1444;p108"/>
          <p:cNvSpPr txBox="1"/>
          <p:nvPr/>
        </p:nvSpPr>
        <p:spPr>
          <a:xfrm>
            <a:off x="2327275" y="2852725"/>
            <a:ext cx="5358600" cy="1323900"/>
          </a:xfrm>
          <a:prstGeom prst="rect">
            <a:avLst/>
          </a:prstGeom>
          <a:noFill/>
          <a:ln>
            <a:noFill/>
          </a:ln>
        </p:spPr>
        <p:txBody>
          <a:bodyPr anchorCtr="0" anchor="t" bIns="45700" lIns="91425" spcFirstLastPara="1" rIns="91425" wrap="square" tIns="45700">
            <a:noAutofit/>
          </a:bodyPr>
          <a:lstStyle/>
          <a:p>
            <a:pPr indent="-330200" lvl="1" marL="800100" marR="0" rtl="0" algn="l">
              <a:lnSpc>
                <a:spcPct val="100000"/>
              </a:lnSpc>
              <a:spcBef>
                <a:spcPts val="0"/>
              </a:spcBef>
              <a:spcAft>
                <a:spcPts val="0"/>
              </a:spcAft>
              <a:buClr>
                <a:srgbClr val="000000"/>
              </a:buClr>
              <a:buSzPts val="1400"/>
              <a:buFont typeface="Arial"/>
              <a:buChar char="•"/>
            </a:pPr>
            <a:r>
              <a:rPr b="0" i="0" lang="es-ES" u="none" cap="none" strike="noStrike">
                <a:solidFill>
                  <a:srgbClr val="000000"/>
                </a:solidFill>
                <a:latin typeface="Arial"/>
                <a:ea typeface="Arial"/>
                <a:cs typeface="Arial"/>
                <a:sym typeface="Arial"/>
              </a:rPr>
              <a:t>Analizar la evolución de nuestra web nos aporta mucha información de valor: visitas; productos más vistos en nuestra web; temas más visitados; qué anuncios nos han generado más visitas; etc..</a:t>
            </a:r>
            <a:endParaRPr/>
          </a:p>
          <a:p>
            <a:pPr indent="-330200" lvl="1" marL="800100" marR="0" rtl="0" algn="l">
              <a:lnSpc>
                <a:spcPct val="100000"/>
              </a:lnSpc>
              <a:spcBef>
                <a:spcPts val="0"/>
              </a:spcBef>
              <a:spcAft>
                <a:spcPts val="0"/>
              </a:spcAft>
              <a:buClr>
                <a:srgbClr val="000000"/>
              </a:buClr>
              <a:buSzPts val="1400"/>
              <a:buFont typeface="Arial"/>
              <a:buChar char="•"/>
            </a:pPr>
            <a:r>
              <a:rPr b="0" i="0" lang="es-ES" u="none" cap="none" strike="noStrike">
                <a:solidFill>
                  <a:srgbClr val="000000"/>
                </a:solidFill>
                <a:latin typeface="Arial"/>
                <a:ea typeface="Arial"/>
                <a:cs typeface="Arial"/>
                <a:sym typeface="Arial"/>
              </a:rPr>
              <a:t>Esta información nos facilita la toma de decisiones</a:t>
            </a:r>
            <a:endParaRPr/>
          </a:p>
        </p:txBody>
      </p:sp>
      <p:sp>
        <p:nvSpPr>
          <p:cNvPr id="1445" name="Google Shape;1445;p108"/>
          <p:cNvSpPr txBox="1"/>
          <p:nvPr/>
        </p:nvSpPr>
        <p:spPr>
          <a:xfrm>
            <a:off x="85004" y="4088429"/>
            <a:ext cx="2272200" cy="102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2000"/>
              <a:buFont typeface="Arial"/>
              <a:buNone/>
            </a:pPr>
            <a:r>
              <a:rPr b="1" i="0" lang="es-ES" sz="1800" u="none">
                <a:solidFill>
                  <a:srgbClr val="00A1DA"/>
                </a:solidFill>
                <a:latin typeface="Arial"/>
                <a:ea typeface="Arial"/>
                <a:cs typeface="Arial"/>
                <a:sym typeface="Arial"/>
              </a:rPr>
              <a:t>Libertad de actuación (discrecionalidad)</a:t>
            </a:r>
            <a:endParaRPr sz="1800"/>
          </a:p>
        </p:txBody>
      </p:sp>
      <p:sp>
        <p:nvSpPr>
          <p:cNvPr id="1446" name="Google Shape;1446;p108"/>
          <p:cNvSpPr txBox="1"/>
          <p:nvPr/>
        </p:nvSpPr>
        <p:spPr>
          <a:xfrm>
            <a:off x="139700" y="3984625"/>
            <a:ext cx="8667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7200"/>
              <a:buFont typeface="Arial"/>
              <a:buNone/>
            </a:pPr>
            <a:r>
              <a:rPr b="1" i="0" lang="es-ES" sz="4800" u="none">
                <a:solidFill>
                  <a:srgbClr val="00A1DA"/>
                </a:solidFill>
                <a:latin typeface="Arial"/>
                <a:ea typeface="Arial"/>
                <a:cs typeface="Arial"/>
                <a:sym typeface="Arial"/>
              </a:rPr>
              <a:t>3</a:t>
            </a:r>
            <a:endParaRPr sz="4800"/>
          </a:p>
        </p:txBody>
      </p:sp>
      <p:sp>
        <p:nvSpPr>
          <p:cNvPr id="1447" name="Google Shape;1447;p108"/>
          <p:cNvSpPr txBox="1"/>
          <p:nvPr/>
        </p:nvSpPr>
        <p:spPr>
          <a:xfrm>
            <a:off x="2357203" y="4226750"/>
            <a:ext cx="6043800" cy="584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lang="es-ES"/>
              <a:t>S</a:t>
            </a:r>
            <a:r>
              <a:rPr b="0" i="0" lang="es-ES" u="none">
                <a:solidFill>
                  <a:srgbClr val="000000"/>
                </a:solidFill>
                <a:latin typeface="Arial"/>
                <a:ea typeface="Arial"/>
                <a:cs typeface="Arial"/>
                <a:sym typeface="Arial"/>
              </a:rPr>
              <a:t>u permanencia con nosotros no está sujeta a ningún condicionante. La libertad de movimiento del internauta por nuestra web nos informa de qué le interesa y qué no.</a:t>
            </a:r>
            <a:endParaRPr/>
          </a:p>
        </p:txBody>
      </p:sp>
      <p:sp>
        <p:nvSpPr>
          <p:cNvPr id="1448" name="Google Shape;1448;p108"/>
          <p:cNvSpPr txBox="1"/>
          <p:nvPr/>
        </p:nvSpPr>
        <p:spPr>
          <a:xfrm>
            <a:off x="263750" y="5742902"/>
            <a:ext cx="2271000" cy="402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2000"/>
              <a:buFont typeface="Arial"/>
              <a:buNone/>
            </a:pPr>
            <a:r>
              <a:rPr b="1" i="0" lang="es-ES" sz="1800" u="none">
                <a:solidFill>
                  <a:srgbClr val="00A1DA"/>
                </a:solidFill>
                <a:latin typeface="Arial"/>
                <a:ea typeface="Arial"/>
                <a:cs typeface="Arial"/>
                <a:sym typeface="Arial"/>
              </a:rPr>
              <a:t>Cobertura Global</a:t>
            </a:r>
            <a:endParaRPr sz="1800"/>
          </a:p>
        </p:txBody>
      </p:sp>
      <p:sp>
        <p:nvSpPr>
          <p:cNvPr id="1449" name="Google Shape;1449;p108"/>
          <p:cNvSpPr txBox="1"/>
          <p:nvPr/>
        </p:nvSpPr>
        <p:spPr>
          <a:xfrm>
            <a:off x="87300" y="5436502"/>
            <a:ext cx="866700" cy="102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7200"/>
              <a:buFont typeface="Arial"/>
              <a:buNone/>
            </a:pPr>
            <a:r>
              <a:rPr b="1" i="0" lang="es-ES" sz="4800" u="none">
                <a:solidFill>
                  <a:srgbClr val="00A1DA"/>
                </a:solidFill>
                <a:latin typeface="Arial"/>
                <a:ea typeface="Arial"/>
                <a:cs typeface="Arial"/>
                <a:sym typeface="Arial"/>
              </a:rPr>
              <a:t>4</a:t>
            </a:r>
            <a:endParaRPr sz="4800"/>
          </a:p>
        </p:txBody>
      </p:sp>
      <p:sp>
        <p:nvSpPr>
          <p:cNvPr id="1450" name="Google Shape;1450;p108"/>
          <p:cNvSpPr txBox="1"/>
          <p:nvPr/>
        </p:nvSpPr>
        <p:spPr>
          <a:xfrm>
            <a:off x="2380669" y="5133208"/>
            <a:ext cx="6804000" cy="13239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El coste de publicar una web en internet es independiente de su cobertura=&gt; </a:t>
            </a:r>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 da eficacia para dirigirse a múltiples segmentos, actuaciones múltiples, etc.</a:t>
            </a:r>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 disminuyen los costes por intermediarios: ej.contratar directamente su hotel sin intermediarios.</a:t>
            </a:r>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 disminuyen costes de formación on-line; </a:t>
            </a:r>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 distribución costes de distribución de programas (ej.antivirus), etc.</a:t>
            </a:r>
            <a:endParaRPr/>
          </a:p>
        </p:txBody>
      </p:sp>
      <p:sp>
        <p:nvSpPr>
          <p:cNvPr id="1451" name="Google Shape;1451;p108"/>
          <p:cNvSpPr txBox="1"/>
          <p:nvPr/>
        </p:nvSpPr>
        <p:spPr>
          <a:xfrm>
            <a:off x="1877550" y="109525"/>
            <a:ext cx="49308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lang="es-ES" sz="2400">
                <a:solidFill>
                  <a:srgbClr val="FFFFFF"/>
                </a:solidFill>
              </a:rPr>
              <a:t>Posibilidades de Marketing en internet</a:t>
            </a:r>
            <a:endParaRPr sz="24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pic>
        <p:nvPicPr>
          <p:cNvPr id="1457" name="Google Shape;1457;p109"/>
          <p:cNvPicPr preferRelativeResize="0"/>
          <p:nvPr/>
        </p:nvPicPr>
        <p:blipFill rotWithShape="1">
          <a:blip r:embed="rId3">
            <a:alphaModFix/>
          </a:blip>
          <a:srcRect b="0" l="0" r="0" t="52478"/>
          <a:stretch/>
        </p:blipFill>
        <p:spPr>
          <a:xfrm>
            <a:off x="2941975" y="6124600"/>
            <a:ext cx="2335874" cy="809600"/>
          </a:xfrm>
          <a:prstGeom prst="rect">
            <a:avLst/>
          </a:prstGeom>
          <a:noFill/>
          <a:ln>
            <a:noFill/>
          </a:ln>
        </p:spPr>
      </p:pic>
      <p:pic>
        <p:nvPicPr>
          <p:cNvPr id="1458" name="Google Shape;1458;p109"/>
          <p:cNvPicPr preferRelativeResize="0"/>
          <p:nvPr/>
        </p:nvPicPr>
        <p:blipFill rotWithShape="1">
          <a:blip r:embed="rId3">
            <a:alphaModFix/>
          </a:blip>
          <a:srcRect b="50000" l="0" r="0" t="0"/>
          <a:stretch/>
        </p:blipFill>
        <p:spPr>
          <a:xfrm>
            <a:off x="5191825" y="6040425"/>
            <a:ext cx="2392126" cy="893775"/>
          </a:xfrm>
          <a:prstGeom prst="rect">
            <a:avLst/>
          </a:prstGeom>
          <a:noFill/>
          <a:ln>
            <a:noFill/>
          </a:ln>
        </p:spPr>
      </p:pic>
      <p:sp>
        <p:nvSpPr>
          <p:cNvPr id="1459" name="Google Shape;1459;p109"/>
          <p:cNvSpPr txBox="1"/>
          <p:nvPr/>
        </p:nvSpPr>
        <p:spPr>
          <a:xfrm>
            <a:off x="104925" y="985825"/>
            <a:ext cx="9007500" cy="550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2400"/>
              <a:buFont typeface="Arial"/>
              <a:buNone/>
            </a:pPr>
            <a:r>
              <a:rPr b="1" i="0" lang="es-ES" sz="2400" u="none">
                <a:solidFill>
                  <a:srgbClr val="00B0F0"/>
                </a:solidFill>
                <a:latin typeface="Arial"/>
                <a:ea typeface="Arial"/>
                <a:cs typeface="Arial"/>
                <a:sym typeface="Arial"/>
              </a:rPr>
              <a:t>Modelo </a:t>
            </a:r>
            <a:r>
              <a:rPr b="1" i="0" lang="es-ES" sz="2400" u="sng">
                <a:solidFill>
                  <a:srgbClr val="00B0F0"/>
                </a:solidFill>
                <a:latin typeface="Arial"/>
                <a:ea typeface="Arial"/>
                <a:cs typeface="Arial"/>
                <a:sym typeface="Arial"/>
              </a:rPr>
              <a:t>AIDA</a:t>
            </a:r>
            <a:r>
              <a:rPr b="1" i="0" lang="es-ES" sz="2400" u="none">
                <a:solidFill>
                  <a:srgbClr val="00B0F0"/>
                </a:solidFill>
                <a:latin typeface="Arial"/>
                <a:ea typeface="Arial"/>
                <a:cs typeface="Arial"/>
                <a:sym typeface="Arial"/>
              </a:rPr>
              <a:t> (Attention – Interest – Desire – Action).</a:t>
            </a:r>
            <a:endParaRPr/>
          </a:p>
          <a:p>
            <a:pPr indent="0" lvl="0" marL="0" marR="0" rtl="0" algn="l">
              <a:lnSpc>
                <a:spcPct val="100000"/>
              </a:lnSpc>
              <a:spcBef>
                <a:spcPts val="0"/>
              </a:spcBef>
              <a:spcAft>
                <a:spcPts val="0"/>
              </a:spcAft>
              <a:buClr>
                <a:srgbClr val="000000"/>
              </a:buClr>
              <a:buSzPts val="1400"/>
              <a:buFont typeface="Arial"/>
              <a:buNone/>
            </a:pPr>
            <a:r>
              <a:t/>
            </a:r>
            <a:endParaRPr b="0" i="0" sz="10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B0F0"/>
              </a:buClr>
              <a:buSzPts val="1600"/>
              <a:buFont typeface="Arial"/>
              <a:buNone/>
            </a:pPr>
            <a:r>
              <a:rPr b="1" i="0" lang="es-ES" sz="1600" u="sng">
                <a:solidFill>
                  <a:srgbClr val="00B0F0"/>
                </a:solidFill>
                <a:latin typeface="Arial"/>
                <a:ea typeface="Arial"/>
                <a:cs typeface="Arial"/>
                <a:sym typeface="Arial"/>
              </a:rPr>
              <a:t>Atención</a:t>
            </a:r>
            <a:r>
              <a:rPr b="1" i="0" lang="es-ES" sz="1600" u="none">
                <a:solidFill>
                  <a:srgbClr val="00B0F0"/>
                </a:solidFill>
                <a:latin typeface="Arial"/>
                <a:ea typeface="Arial"/>
                <a:cs typeface="Arial"/>
                <a:sym typeface="Arial"/>
              </a:rPr>
              <a:t>: </a:t>
            </a:r>
            <a:r>
              <a:rPr b="0" i="0" lang="es-ES" sz="1400" u="none">
                <a:solidFill>
                  <a:srgbClr val="000000"/>
                </a:solidFill>
                <a:latin typeface="Arial"/>
                <a:ea typeface="Arial"/>
                <a:cs typeface="Arial"/>
                <a:sym typeface="Arial"/>
              </a:rPr>
              <a:t>llamar la atención de internautas a nuestra propuesta va en función de su predisposición (su perfil) y la situación comunicativa en la que van a recibir nuestro mensaje. </a:t>
            </a:r>
            <a:endParaRPr/>
          </a:p>
          <a:p>
            <a:pPr indent="-88900" lvl="0" marL="0" marR="0" rtl="0" algn="l">
              <a:lnSpc>
                <a:spcPct val="100000"/>
              </a:lnSpc>
              <a:spcBef>
                <a:spcPts val="0"/>
              </a:spcBef>
              <a:spcAft>
                <a:spcPts val="0"/>
              </a:spcAft>
              <a:buClr>
                <a:srgbClr val="000000"/>
              </a:buClr>
              <a:buSzPts val="1400"/>
              <a:buFont typeface="Arial"/>
              <a:buChar char="•"/>
            </a:pPr>
            <a:r>
              <a:rPr b="0" i="0" lang="es-ES" sz="1400" u="sng">
                <a:solidFill>
                  <a:srgbClr val="000000"/>
                </a:solidFill>
                <a:latin typeface="Arial"/>
                <a:ea typeface="Arial"/>
                <a:cs typeface="Arial"/>
                <a:sym typeface="Arial"/>
              </a:rPr>
              <a:t>Si el internauta está buscando activamente algo</a:t>
            </a:r>
            <a:r>
              <a:rPr b="0" i="0" lang="es-ES" sz="1400" u="none">
                <a:solidFill>
                  <a:srgbClr val="000000"/>
                </a:solidFill>
                <a:latin typeface="Arial"/>
                <a:ea typeface="Arial"/>
                <a:cs typeface="Arial"/>
                <a:sym typeface="Arial"/>
              </a:rPr>
              <a:t>: es fácil captar su atención (ejemplo: enlaces patrocinados, publicidad dirigida en tiempo real, etc…) (Google usa Gmail para identificar intereses de todos los usuarios). </a:t>
            </a:r>
            <a:endParaRPr b="0"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ES" sz="1400" u="none">
                <a:solidFill>
                  <a:srgbClr val="000000"/>
                </a:solidFill>
                <a:latin typeface="Arial"/>
                <a:ea typeface="Arial"/>
                <a:cs typeface="Arial"/>
                <a:sym typeface="Arial"/>
              </a:rPr>
              <a:t>      ¿</a:t>
            </a:r>
            <a:r>
              <a:rPr lang="es-ES"/>
              <a:t>N</a:t>
            </a:r>
            <a:r>
              <a:rPr b="0" i="0" lang="es-ES" sz="1400" u="none">
                <a:solidFill>
                  <a:srgbClr val="000000"/>
                </a:solidFill>
                <a:latin typeface="Arial"/>
                <a:ea typeface="Arial"/>
                <a:cs typeface="Arial"/>
                <a:sym typeface="Arial"/>
              </a:rPr>
              <a:t>o habéis visto publicidad en internet en relación directa con lo último que estuvisteis buscando? -&gt; A eso se le llama: </a:t>
            </a:r>
            <a:r>
              <a:rPr b="1" i="0" lang="es-ES" sz="1400" u="none">
                <a:solidFill>
                  <a:srgbClr val="000000"/>
                </a:solidFill>
                <a:latin typeface="Arial"/>
                <a:ea typeface="Arial"/>
                <a:cs typeface="Arial"/>
                <a:sym typeface="Arial"/>
              </a:rPr>
              <a:t>RETARGETING.</a:t>
            </a:r>
            <a:endParaRPr b="1" i="0" sz="1400" u="non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s-ES" sz="1400" u="sng">
                <a:solidFill>
                  <a:srgbClr val="000000"/>
                </a:solidFill>
                <a:latin typeface="Arial"/>
                <a:ea typeface="Arial"/>
                <a:cs typeface="Arial"/>
                <a:sym typeface="Arial"/>
              </a:rPr>
              <a:t>Si el internauta NO está buscando activamente algo</a:t>
            </a:r>
            <a:r>
              <a:rPr b="0" i="0" lang="es-ES" sz="1400" u="none">
                <a:solidFill>
                  <a:srgbClr val="000000"/>
                </a:solidFill>
                <a:latin typeface="Arial"/>
                <a:ea typeface="Arial"/>
                <a:cs typeface="Arial"/>
                <a:sym typeface="Arial"/>
              </a:rPr>
              <a:t>: esfuerzo extra =&gt; Captar la atención del internauta con los títulos: Ej: “5 inventos que no deberías perderte y puedes comprar ya en Amazon”...</a:t>
            </a:r>
            <a:endParaRPr b="0" i="0" sz="1400" u="non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s-ES" sz="1400" u="sng">
                <a:solidFill>
                  <a:srgbClr val="000000"/>
                </a:solidFill>
                <a:latin typeface="Arial"/>
                <a:ea typeface="Arial"/>
                <a:cs typeface="Arial"/>
                <a:sym typeface="Arial"/>
              </a:rPr>
              <a:t>Otras alternativas para captar la atención son</a:t>
            </a:r>
            <a:r>
              <a:rPr b="0" i="0" lang="es-ES" sz="1400" u="none">
                <a:solidFill>
                  <a:srgbClr val="000000"/>
                </a:solidFill>
                <a:latin typeface="Arial"/>
                <a:ea typeface="Arial"/>
                <a:cs typeface="Arial"/>
                <a:sym typeface="Arial"/>
              </a:rPr>
              <a:t>: (evitando ser SPAM).</a:t>
            </a:r>
            <a:endParaRPr/>
          </a:p>
          <a:p>
            <a:pPr indent="-285750" lvl="1" marL="7429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Emails personalizados (ejemplo: descuento 15% en </a:t>
            </a:r>
            <a:r>
              <a:rPr lang="es-ES"/>
              <a:t>“..</a:t>
            </a:r>
            <a:r>
              <a:rPr b="0" i="0" lang="es-ES" sz="1400" u="none" cap="none" strike="noStrike">
                <a:solidFill>
                  <a:srgbClr val="000000"/>
                </a:solidFill>
                <a:latin typeface="Arial"/>
                <a:ea typeface="Arial"/>
                <a:cs typeface="Arial"/>
                <a:sym typeface="Arial"/>
              </a:rPr>
              <a:t>” solo hasta el próximo lunes)….</a:t>
            </a:r>
            <a:endParaRPr/>
          </a:p>
          <a:p>
            <a:pPr indent="-285750" lvl="1" marL="742950" marR="0" rtl="0" algn="l">
              <a:lnSpc>
                <a:spcPct val="100000"/>
              </a:lnSpc>
              <a:spcBef>
                <a:spcPts val="0"/>
              </a:spcBef>
              <a:spcAft>
                <a:spcPts val="0"/>
              </a:spcAft>
              <a:buClr>
                <a:srgbClr val="000000"/>
              </a:buClr>
              <a:buSzPts val="1400"/>
              <a:buFont typeface="Arial"/>
              <a:buChar char="•"/>
            </a:pPr>
            <a:r>
              <a:rPr b="0" i="0" lang="es-ES" sz="1400" u="none" cap="none" strike="noStrike">
                <a:solidFill>
                  <a:srgbClr val="000000"/>
                </a:solidFill>
                <a:latin typeface="Arial"/>
                <a:ea typeface="Arial"/>
                <a:cs typeface="Arial"/>
                <a:sym typeface="Arial"/>
              </a:rPr>
              <a:t>Anuncios dentro de juegos o películas.</a:t>
            </a:r>
            <a:endParaRPr/>
          </a:p>
          <a:p>
            <a:pPr indent="-285750" lvl="1" marL="74295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B0F0"/>
              </a:buClr>
              <a:buSzPts val="1600"/>
              <a:buFont typeface="Arial"/>
              <a:buNone/>
            </a:pPr>
            <a:r>
              <a:rPr b="1" i="0" lang="es-ES" sz="1600" u="sng">
                <a:solidFill>
                  <a:srgbClr val="00B0F0"/>
                </a:solidFill>
                <a:latin typeface="Arial"/>
                <a:ea typeface="Arial"/>
                <a:cs typeface="Arial"/>
                <a:sym typeface="Arial"/>
              </a:rPr>
              <a:t>Interés y Deseo: </a:t>
            </a:r>
            <a:r>
              <a:rPr b="0" i="0" lang="es-ES" sz="1400" u="none">
                <a:solidFill>
                  <a:srgbClr val="000000"/>
                </a:solidFill>
                <a:latin typeface="Arial"/>
                <a:ea typeface="Arial"/>
                <a:cs typeface="Arial"/>
                <a:sym typeface="Arial"/>
              </a:rPr>
              <a:t>recordarle al cliente alguna necesidad o interés previo. Informarle que nuestra oferta es la mejor necesidad a su necesidad.</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s-ES" sz="1400" u="sng">
                <a:solidFill>
                  <a:srgbClr val="000000"/>
                </a:solidFill>
                <a:latin typeface="Arial"/>
                <a:ea typeface="Arial"/>
                <a:cs typeface="Arial"/>
                <a:sym typeface="Arial"/>
              </a:rPr>
              <a:t>Compras racionales</a:t>
            </a:r>
            <a:r>
              <a:rPr b="0" i="0" lang="es-ES" sz="1400" u="none">
                <a:solidFill>
                  <a:srgbClr val="000000"/>
                </a:solidFill>
                <a:latin typeface="Arial"/>
                <a:ea typeface="Arial"/>
                <a:cs typeface="Arial"/>
                <a:sym typeface="Arial"/>
              </a:rPr>
              <a:t>: ofrecerle información de alternativas de compra. Ej:</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a:solidFill>
                <a:srgbClr val="000000"/>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Char char="•"/>
            </a:pPr>
            <a:r>
              <a:rPr b="0" i="0" lang="es-ES" sz="1400" u="sng">
                <a:solidFill>
                  <a:srgbClr val="000000"/>
                </a:solidFill>
                <a:latin typeface="Arial"/>
                <a:ea typeface="Arial"/>
                <a:cs typeface="Arial"/>
                <a:sym typeface="Arial"/>
              </a:rPr>
              <a:t>Compras impulso</a:t>
            </a:r>
            <a:r>
              <a:rPr b="0" i="0" lang="es-ES" sz="1400" u="none">
                <a:solidFill>
                  <a:srgbClr val="000000"/>
                </a:solidFill>
                <a:latin typeface="Arial"/>
                <a:ea typeface="Arial"/>
                <a:cs typeface="Arial"/>
                <a:sym typeface="Arial"/>
              </a:rPr>
              <a:t>: generar un ambiente (con animación, sonido, …) que genere un ambiente determinado </a:t>
            </a:r>
            <a:endParaRPr b="0" i="0" sz="140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sng">
              <a:solidFill>
                <a:srgbClr val="00B0F0"/>
              </a:solidFill>
              <a:latin typeface="Arial"/>
              <a:ea typeface="Arial"/>
              <a:cs typeface="Arial"/>
              <a:sym typeface="Arial"/>
            </a:endParaRPr>
          </a:p>
          <a:p>
            <a:pPr indent="0" lvl="0" marL="0" marR="0" rtl="0" algn="l">
              <a:lnSpc>
                <a:spcPct val="100000"/>
              </a:lnSpc>
              <a:spcBef>
                <a:spcPts val="0"/>
              </a:spcBef>
              <a:spcAft>
                <a:spcPts val="0"/>
              </a:spcAft>
              <a:buClr>
                <a:srgbClr val="00B0F0"/>
              </a:buClr>
              <a:buSzPts val="1600"/>
              <a:buFont typeface="Arial"/>
              <a:buNone/>
            </a:pPr>
            <a:r>
              <a:rPr b="1" i="0" lang="es-ES" sz="1600" u="sng">
                <a:solidFill>
                  <a:srgbClr val="00B0F0"/>
                </a:solidFill>
                <a:latin typeface="Arial"/>
                <a:ea typeface="Arial"/>
                <a:cs typeface="Arial"/>
                <a:sym typeface="Arial"/>
              </a:rPr>
              <a:t>Acción: </a:t>
            </a:r>
            <a:r>
              <a:rPr b="0" i="0" lang="es-ES" sz="1400" u="none">
                <a:solidFill>
                  <a:srgbClr val="000000"/>
                </a:solidFill>
                <a:latin typeface="Arial"/>
                <a:ea typeface="Arial"/>
                <a:cs typeface="Arial"/>
                <a:sym typeface="Arial"/>
              </a:rPr>
              <a:t>evitar frustrar las expectativas del cliente. Intentar “cerrar la compra rápidamente” (evitando la marcha atrás):   ej: Amazon: “Compra en un click”.</a:t>
            </a:r>
            <a:endParaRPr/>
          </a:p>
        </p:txBody>
      </p:sp>
      <p:pic>
        <p:nvPicPr>
          <p:cNvPr id="1460" name="Google Shape;1460;p109"/>
          <p:cNvPicPr preferRelativeResize="0"/>
          <p:nvPr/>
        </p:nvPicPr>
        <p:blipFill rotWithShape="1">
          <a:blip r:embed="rId4">
            <a:alphaModFix/>
          </a:blip>
          <a:srcRect b="15510" l="5116" r="3833" t="18347"/>
          <a:stretch/>
        </p:blipFill>
        <p:spPr>
          <a:xfrm>
            <a:off x="6020293" y="4547396"/>
            <a:ext cx="2106583" cy="493713"/>
          </a:xfrm>
          <a:prstGeom prst="rect">
            <a:avLst/>
          </a:prstGeom>
          <a:noFill/>
          <a:ln>
            <a:noFill/>
          </a:ln>
        </p:spPr>
      </p:pic>
      <p:pic>
        <p:nvPicPr>
          <p:cNvPr id="1461" name="Google Shape;1461;p109"/>
          <p:cNvPicPr preferRelativeResize="0"/>
          <p:nvPr/>
        </p:nvPicPr>
        <p:blipFill rotWithShape="1">
          <a:blip r:embed="rId5">
            <a:alphaModFix/>
          </a:blip>
          <a:srcRect b="0" l="0" r="0" t="20622"/>
          <a:stretch/>
        </p:blipFill>
        <p:spPr>
          <a:xfrm>
            <a:off x="7731800" y="5775073"/>
            <a:ext cx="1456825" cy="1152775"/>
          </a:xfrm>
          <a:prstGeom prst="rect">
            <a:avLst/>
          </a:prstGeom>
          <a:noFill/>
          <a:ln>
            <a:noFill/>
          </a:ln>
        </p:spPr>
      </p:pic>
      <p:sp>
        <p:nvSpPr>
          <p:cNvPr id="1462" name="Google Shape;1462;p109"/>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lang="es-ES" sz="2400">
                <a:solidFill>
                  <a:srgbClr val="FFFFFF"/>
                </a:solidFill>
              </a:rPr>
              <a:t>Marketing On-line</a:t>
            </a:r>
            <a:endParaRPr sz="24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10"/>
          <p:cNvSpPr txBox="1"/>
          <p:nvPr/>
        </p:nvSpPr>
        <p:spPr>
          <a:xfrm>
            <a:off x="63500" y="3067050"/>
            <a:ext cx="52260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2000"/>
              <a:buFont typeface="Arial"/>
              <a:buNone/>
            </a:pPr>
            <a:r>
              <a:rPr b="1" i="0" lang="es-ES" sz="2000" u="none">
                <a:solidFill>
                  <a:srgbClr val="00A1DA"/>
                </a:solidFill>
                <a:latin typeface="Arial"/>
                <a:ea typeface="Arial"/>
                <a:cs typeface="Arial"/>
                <a:sym typeface="Arial"/>
              </a:rPr>
              <a:t>1) Vendedores de espacios Publicitarios: </a:t>
            </a:r>
            <a:endParaRPr/>
          </a:p>
        </p:txBody>
      </p:sp>
      <p:sp>
        <p:nvSpPr>
          <p:cNvPr id="1469" name="Google Shape;1469;p110"/>
          <p:cNvSpPr txBox="1"/>
          <p:nvPr/>
        </p:nvSpPr>
        <p:spPr>
          <a:xfrm>
            <a:off x="171450" y="1257300"/>
            <a:ext cx="23034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1DA"/>
              </a:buClr>
              <a:buSzPts val="2000"/>
              <a:buFont typeface="Arial"/>
              <a:buNone/>
            </a:pPr>
            <a:r>
              <a:rPr b="1" i="0" lang="es-ES" sz="2000" u="none">
                <a:solidFill>
                  <a:srgbClr val="00A1DA"/>
                </a:solidFill>
                <a:latin typeface="Arial"/>
                <a:ea typeface="Arial"/>
                <a:cs typeface="Arial"/>
                <a:sym typeface="Arial"/>
              </a:rPr>
              <a:t>Tipos de venta en internet</a:t>
            </a:r>
            <a:endParaRPr/>
          </a:p>
        </p:txBody>
      </p:sp>
      <p:sp>
        <p:nvSpPr>
          <p:cNvPr id="1470" name="Google Shape;1470;p110"/>
          <p:cNvSpPr txBox="1"/>
          <p:nvPr/>
        </p:nvSpPr>
        <p:spPr>
          <a:xfrm>
            <a:off x="-77200" y="1085850"/>
            <a:ext cx="669000" cy="101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6000"/>
              <a:buFont typeface="Arial"/>
              <a:buNone/>
            </a:pPr>
            <a:r>
              <a:rPr b="1" i="0" lang="es-ES" sz="6000" u="none">
                <a:solidFill>
                  <a:srgbClr val="00A1DA"/>
                </a:solidFill>
                <a:latin typeface="Arial"/>
                <a:ea typeface="Arial"/>
                <a:cs typeface="Arial"/>
                <a:sym typeface="Arial"/>
              </a:rPr>
              <a:t>3</a:t>
            </a:r>
            <a:endParaRPr/>
          </a:p>
        </p:txBody>
      </p:sp>
      <p:sp>
        <p:nvSpPr>
          <p:cNvPr id="1471" name="Google Shape;1471;p110"/>
          <p:cNvSpPr txBox="1"/>
          <p:nvPr/>
        </p:nvSpPr>
        <p:spPr>
          <a:xfrm>
            <a:off x="2380900" y="1085850"/>
            <a:ext cx="6614100" cy="12510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15000"/>
              </a:lnSpc>
              <a:spcBef>
                <a:spcPts val="0"/>
              </a:spcBef>
              <a:spcAft>
                <a:spcPts val="0"/>
              </a:spcAft>
              <a:buClr>
                <a:srgbClr val="000000"/>
              </a:buClr>
              <a:buSzPts val="1400"/>
              <a:buFont typeface="Arial"/>
              <a:buChar char="•"/>
            </a:pPr>
            <a:r>
              <a:rPr b="1" i="0" lang="es-ES" sz="1400" u="none">
                <a:solidFill>
                  <a:srgbClr val="000000"/>
                </a:solidFill>
                <a:latin typeface="Arial"/>
                <a:ea typeface="Arial"/>
                <a:cs typeface="Arial"/>
                <a:sym typeface="Arial"/>
              </a:rPr>
              <a:t>Tienda on-line</a:t>
            </a:r>
            <a:r>
              <a:rPr b="0" i="0" lang="es-ES" sz="1400" u="none">
                <a:solidFill>
                  <a:srgbClr val="000000"/>
                </a:solidFill>
                <a:latin typeface="Arial"/>
                <a:ea typeface="Arial"/>
                <a:cs typeface="Arial"/>
                <a:sym typeface="Arial"/>
              </a:rPr>
              <a:t>: hay que preocuparse de “generar tráfico”, una buena oferta y un buen precio</a:t>
            </a:r>
            <a:endParaRPr/>
          </a:p>
          <a:p>
            <a:pPr indent="-285750" lvl="0" marL="285750" marR="0" rtl="0" algn="l">
              <a:lnSpc>
                <a:spcPct val="115000"/>
              </a:lnSpc>
              <a:spcBef>
                <a:spcPts val="0"/>
              </a:spcBef>
              <a:spcAft>
                <a:spcPts val="0"/>
              </a:spcAft>
              <a:buClr>
                <a:srgbClr val="000000"/>
              </a:buClr>
              <a:buSzPts val="1400"/>
              <a:buFont typeface="Arial"/>
              <a:buChar char="•"/>
            </a:pPr>
            <a:r>
              <a:rPr b="1" i="0" lang="es-ES" sz="1400" u="none">
                <a:solidFill>
                  <a:srgbClr val="000000"/>
                </a:solidFill>
                <a:latin typeface="Arial"/>
                <a:ea typeface="Arial"/>
                <a:cs typeface="Arial"/>
                <a:sym typeface="Arial"/>
              </a:rPr>
              <a:t>Tienda virtual de terceros o Market Place</a:t>
            </a:r>
            <a:r>
              <a:rPr b="0" i="0" lang="es-ES" sz="1400" u="none">
                <a:solidFill>
                  <a:srgbClr val="000000"/>
                </a:solidFill>
                <a:latin typeface="Arial"/>
                <a:ea typeface="Arial"/>
                <a:cs typeface="Arial"/>
                <a:sym typeface="Arial"/>
              </a:rPr>
              <a:t>: eBay; Amazon </a:t>
            </a:r>
            <a:endParaRPr/>
          </a:p>
          <a:p>
            <a:pPr indent="-285750" lvl="0" marL="285750" marR="0" rtl="0" algn="l">
              <a:lnSpc>
                <a:spcPct val="115000"/>
              </a:lnSpc>
              <a:spcBef>
                <a:spcPts val="0"/>
              </a:spcBef>
              <a:spcAft>
                <a:spcPts val="0"/>
              </a:spcAft>
              <a:buClr>
                <a:srgbClr val="000000"/>
              </a:buClr>
              <a:buSzPts val="1400"/>
              <a:buFont typeface="Arial"/>
              <a:buChar char="•"/>
            </a:pPr>
            <a:r>
              <a:rPr b="1" i="0" lang="es-ES" sz="1400" u="none">
                <a:solidFill>
                  <a:srgbClr val="000000"/>
                </a:solidFill>
                <a:latin typeface="Arial"/>
                <a:ea typeface="Arial"/>
                <a:cs typeface="Arial"/>
                <a:sym typeface="Arial"/>
              </a:rPr>
              <a:t>Sin vender on-line</a:t>
            </a:r>
            <a:r>
              <a:rPr b="0" i="0" lang="es-ES" sz="1400" u="none">
                <a:solidFill>
                  <a:srgbClr val="000000"/>
                </a:solidFill>
                <a:latin typeface="Arial"/>
                <a:ea typeface="Arial"/>
                <a:cs typeface="Arial"/>
                <a:sym typeface="Arial"/>
              </a:rPr>
              <a:t>, solo “informando” de cómo acceder a puntos de venta: ej.: Lladró, Bancos, etc.</a:t>
            </a:r>
            <a:endParaRPr/>
          </a:p>
        </p:txBody>
      </p:sp>
      <p:sp>
        <p:nvSpPr>
          <p:cNvPr id="1472" name="Google Shape;1472;p110"/>
          <p:cNvSpPr/>
          <p:nvPr/>
        </p:nvSpPr>
        <p:spPr>
          <a:xfrm>
            <a:off x="2173275" y="1130300"/>
            <a:ext cx="368400" cy="1130400"/>
          </a:xfrm>
          <a:prstGeom prst="leftBrace">
            <a:avLst>
              <a:gd fmla="val 777" name="adj1"/>
              <a:gd fmla="val 50000" name="adj2"/>
            </a:avLst>
          </a:prstGeom>
          <a:noFill/>
          <a:ln cap="flat" cmpd="sng" w="9525">
            <a:solidFill>
              <a:srgbClr val="00B0E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473" name="Google Shape;1473;p110"/>
          <p:cNvSpPr txBox="1"/>
          <p:nvPr/>
        </p:nvSpPr>
        <p:spPr>
          <a:xfrm>
            <a:off x="171450" y="2470950"/>
            <a:ext cx="8823600" cy="36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ES" sz="1500" u="none">
                <a:solidFill>
                  <a:srgbClr val="000000"/>
                </a:solidFill>
                <a:latin typeface="Arial"/>
                <a:ea typeface="Arial"/>
                <a:cs typeface="Arial"/>
                <a:sym typeface="Arial"/>
              </a:rPr>
              <a:t>Para vender en el mercado de internet =&gt; existen diversos actores que nos ayudarán a tener mayor visibilidad</a:t>
            </a:r>
            <a:endParaRPr sz="1500"/>
          </a:p>
        </p:txBody>
      </p:sp>
      <p:sp>
        <p:nvSpPr>
          <p:cNvPr id="1474" name="Google Shape;1474;p110"/>
          <p:cNvSpPr txBox="1"/>
          <p:nvPr/>
        </p:nvSpPr>
        <p:spPr>
          <a:xfrm>
            <a:off x="152400" y="3513125"/>
            <a:ext cx="6923400" cy="2986200"/>
          </a:xfrm>
          <a:prstGeom prst="rect">
            <a:avLst/>
          </a:prstGeom>
          <a:noFill/>
          <a:ln>
            <a:noFill/>
          </a:ln>
        </p:spPr>
        <p:txBody>
          <a:bodyPr anchorCtr="0" anchor="t" bIns="45700" lIns="0" spcFirstLastPara="1" rIns="0" wrap="square" tIns="45700">
            <a:noAutofit/>
          </a:bodyPr>
          <a:lstStyle/>
          <a:p>
            <a:pPr indent="-200499" lvl="0" marL="201599" marR="0" rtl="0" algn="l">
              <a:lnSpc>
                <a:spcPct val="100000"/>
              </a:lnSpc>
              <a:spcBef>
                <a:spcPts val="0"/>
              </a:spcBef>
              <a:spcAft>
                <a:spcPts val="0"/>
              </a:spcAft>
              <a:buClr>
                <a:srgbClr val="000000"/>
              </a:buClr>
              <a:buSzPts val="1400"/>
              <a:buFont typeface="Arial"/>
              <a:buAutoNum type="arabicPeriod"/>
            </a:pPr>
            <a:r>
              <a:rPr b="0" i="0" lang="es-ES" sz="1400" u="sng">
                <a:solidFill>
                  <a:srgbClr val="000000"/>
                </a:solidFill>
                <a:latin typeface="Arial"/>
                <a:ea typeface="Arial"/>
                <a:cs typeface="Arial"/>
                <a:sym typeface="Arial"/>
              </a:rPr>
              <a:t>Los grandes vendedores de espacios publicitarios en internet</a:t>
            </a:r>
            <a:r>
              <a:rPr b="0" i="0" lang="es-ES" sz="1400" u="none">
                <a:solidFill>
                  <a:srgbClr val="000000"/>
                </a:solidFill>
                <a:latin typeface="Arial"/>
                <a:ea typeface="Arial"/>
                <a:cs typeface="Arial"/>
                <a:sym typeface="Arial"/>
              </a:rPr>
              <a:t>: Google; Yahoo y Microsoft (Bing). Sus buscadores venden “resultados de búsqueda” patrocinados (si pagas-&gt;aparecerás en los resultados de las búsquedas).</a:t>
            </a:r>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a:solidFill>
                <a:srgbClr val="000000"/>
              </a:solidFill>
              <a:latin typeface="Arial"/>
              <a:ea typeface="Arial"/>
              <a:cs typeface="Arial"/>
              <a:sym typeface="Arial"/>
            </a:endParaRPr>
          </a:p>
          <a:p>
            <a:pPr indent="-200499" lvl="0" marL="201599" marR="0" rtl="0" algn="l">
              <a:lnSpc>
                <a:spcPct val="100000"/>
              </a:lnSpc>
              <a:spcBef>
                <a:spcPts val="0"/>
              </a:spcBef>
              <a:spcAft>
                <a:spcPts val="0"/>
              </a:spcAft>
              <a:buClr>
                <a:srgbClr val="000000"/>
              </a:buClr>
              <a:buSzPts val="1400"/>
              <a:buFont typeface="Arial"/>
              <a:buAutoNum type="arabicPeriod"/>
            </a:pPr>
            <a:r>
              <a:rPr b="0" i="0" lang="es-ES" sz="1400" u="sng">
                <a:solidFill>
                  <a:srgbClr val="000000"/>
                </a:solidFill>
                <a:latin typeface="Arial"/>
                <a:ea typeface="Arial"/>
                <a:cs typeface="Arial"/>
                <a:sym typeface="Arial"/>
              </a:rPr>
              <a:t>Sitios web o pequeños grupos de portales que ofrecen servicios segmentados</a:t>
            </a:r>
            <a:r>
              <a:rPr b="0" i="0" lang="es-ES" sz="1400" u="none">
                <a:solidFill>
                  <a:srgbClr val="000000"/>
                </a:solidFill>
                <a:latin typeface="Arial"/>
                <a:ea typeface="Arial"/>
                <a:cs typeface="Arial"/>
                <a:sym typeface="Arial"/>
              </a:rPr>
              <a:t>: Marca, El País, El Mundo… ofrecen publicidad on-line según la audiencia que interesa. También las Redes Sociales: Facebook, Twitter, etc.. o buscadores verticales (especializados, ej: Rastreator.com; Tripadvisor.es; Kayak; eDreams…)</a:t>
            </a:r>
            <a:endParaRPr/>
          </a:p>
          <a:p>
            <a:pPr indent="0" lvl="0" marL="0" marR="0" rtl="0" algn="l">
              <a:lnSpc>
                <a:spcPct val="100000"/>
              </a:lnSpc>
              <a:spcBef>
                <a:spcPts val="0"/>
              </a:spcBef>
              <a:spcAft>
                <a:spcPts val="0"/>
              </a:spcAft>
              <a:buClr>
                <a:srgbClr val="000000"/>
              </a:buClr>
              <a:buSzPts val="600"/>
              <a:buFont typeface="Arial"/>
              <a:buNone/>
            </a:pPr>
            <a:r>
              <a:t/>
            </a:r>
            <a:endParaRPr b="0" i="0" sz="600" u="none">
              <a:solidFill>
                <a:srgbClr val="000000"/>
              </a:solidFill>
              <a:latin typeface="Arial"/>
              <a:ea typeface="Arial"/>
              <a:cs typeface="Arial"/>
              <a:sym typeface="Arial"/>
            </a:endParaRPr>
          </a:p>
          <a:p>
            <a:pPr indent="-200499" lvl="0" marL="201599" marR="0" rtl="0" algn="l">
              <a:lnSpc>
                <a:spcPct val="100000"/>
              </a:lnSpc>
              <a:spcBef>
                <a:spcPts val="0"/>
              </a:spcBef>
              <a:spcAft>
                <a:spcPts val="0"/>
              </a:spcAft>
              <a:buClr>
                <a:srgbClr val="000000"/>
              </a:buClr>
              <a:buSzPts val="1400"/>
              <a:buFont typeface="Arial"/>
              <a:buAutoNum type="arabicPeriod"/>
            </a:pPr>
            <a:r>
              <a:rPr b="0" i="0" lang="es-ES" sz="1400" u="sng">
                <a:solidFill>
                  <a:srgbClr val="000000"/>
                </a:solidFill>
                <a:latin typeface="Arial"/>
                <a:ea typeface="Arial"/>
                <a:cs typeface="Arial"/>
                <a:sym typeface="Arial"/>
              </a:rPr>
              <a:t>Los servidores de anuncios o “adservers”</a:t>
            </a:r>
            <a:r>
              <a:rPr b="0" i="0" lang="es-ES" sz="1400" u="none">
                <a:solidFill>
                  <a:srgbClr val="000000"/>
                </a:solidFill>
                <a:latin typeface="Arial"/>
                <a:ea typeface="Arial"/>
                <a:cs typeface="Arial"/>
                <a:sym typeface="Arial"/>
              </a:rPr>
              <a:t>: pueden mostrar publicidad en muchas páginas web y portales de todo tipo por todo el mundo ya que hay muchas páginas que ofrecen publicidad de estos servidores a cambio de algo de dinero. Por lo que si les contratas la publicidad, tus anuncios se mostrarán en muchas páginas web de todo el mundo.</a:t>
            </a:r>
            <a:endParaRPr/>
          </a:p>
        </p:txBody>
      </p:sp>
      <p:pic>
        <p:nvPicPr>
          <p:cNvPr id="1475" name="Google Shape;1475;p110"/>
          <p:cNvPicPr preferRelativeResize="0"/>
          <p:nvPr/>
        </p:nvPicPr>
        <p:blipFill rotWithShape="1">
          <a:blip r:embed="rId3">
            <a:alphaModFix/>
          </a:blip>
          <a:srcRect b="0" l="0" r="0" t="0"/>
          <a:stretch/>
        </p:blipFill>
        <p:spPr>
          <a:xfrm>
            <a:off x="7374238" y="3138225"/>
            <a:ext cx="1381125" cy="1350962"/>
          </a:xfrm>
          <a:prstGeom prst="rect">
            <a:avLst/>
          </a:prstGeom>
          <a:noFill/>
          <a:ln>
            <a:noFill/>
          </a:ln>
        </p:spPr>
      </p:pic>
      <p:pic>
        <p:nvPicPr>
          <p:cNvPr id="1476" name="Google Shape;1476;p110"/>
          <p:cNvPicPr preferRelativeResize="0"/>
          <p:nvPr/>
        </p:nvPicPr>
        <p:blipFill rotWithShape="1">
          <a:blip r:embed="rId4">
            <a:alphaModFix/>
          </a:blip>
          <a:srcRect b="0" l="0" r="0" t="0"/>
          <a:stretch/>
        </p:blipFill>
        <p:spPr>
          <a:xfrm rot="2844145">
            <a:off x="6913101" y="5171126"/>
            <a:ext cx="2303400" cy="972389"/>
          </a:xfrm>
          <a:prstGeom prst="rect">
            <a:avLst/>
          </a:prstGeom>
          <a:noFill/>
          <a:ln>
            <a:noFill/>
          </a:ln>
          <a:effectLst>
            <a:outerShdw blurRad="63500" dir="2700000" dist="139700">
              <a:srgbClr val="333333">
                <a:alpha val="64709"/>
              </a:srgbClr>
            </a:outerShdw>
          </a:effectLst>
        </p:spPr>
      </p:pic>
      <p:sp>
        <p:nvSpPr>
          <p:cNvPr id="1477" name="Google Shape;1477;p110"/>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lang="es-ES" sz="2400">
                <a:solidFill>
                  <a:srgbClr val="FFFFFF"/>
                </a:solidFill>
              </a:rPr>
              <a:t>Marketing On-line</a:t>
            </a:r>
            <a:endParaRPr sz="24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2" name="Shape 1482"/>
        <p:cNvGrpSpPr/>
        <p:nvPr/>
      </p:nvGrpSpPr>
      <p:grpSpPr>
        <a:xfrm>
          <a:off x="0" y="0"/>
          <a:ext cx="0" cy="0"/>
          <a:chOff x="0" y="0"/>
          <a:chExt cx="0" cy="0"/>
        </a:xfrm>
      </p:grpSpPr>
      <p:sp>
        <p:nvSpPr>
          <p:cNvPr id="1483" name="Google Shape;1483;p111"/>
          <p:cNvSpPr txBox="1"/>
          <p:nvPr/>
        </p:nvSpPr>
        <p:spPr>
          <a:xfrm>
            <a:off x="258752" y="1501775"/>
            <a:ext cx="8683800" cy="132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Profesionales que persiguen gestionar de forma eficaz (conocen modas, tendencias, influencers, etc..) tanto la inversión publicitaria de sus clientes como sus comunicaciones externas en Internet.</a:t>
            </a:r>
            <a:endParaRPr/>
          </a:p>
          <a:p>
            <a:pPr indent="-101600" lvl="0" marL="0" marR="0" rtl="0" algn="l">
              <a:lnSpc>
                <a:spcPct val="100000"/>
              </a:lnSpc>
              <a:spcBef>
                <a:spcPts val="0"/>
              </a:spcBef>
              <a:spcAft>
                <a:spcPts val="0"/>
              </a:spcAft>
              <a:buClr>
                <a:srgbClr val="000000"/>
              </a:buClr>
              <a:buSzPts val="1600"/>
              <a:buFont typeface="Arial"/>
              <a:buChar char="•"/>
            </a:pPr>
            <a:r>
              <a:rPr b="0" i="0" lang="es-ES" sz="1600" u="sng">
                <a:solidFill>
                  <a:srgbClr val="000000"/>
                </a:solidFill>
                <a:latin typeface="Arial"/>
                <a:ea typeface="Arial"/>
                <a:cs typeface="Arial"/>
                <a:sym typeface="Arial"/>
              </a:rPr>
              <a:t>Una agencia de medios convencional</a:t>
            </a:r>
            <a:r>
              <a:rPr b="0" i="0" lang="es-ES" sz="1600" u="none">
                <a:solidFill>
                  <a:srgbClr val="000000"/>
                </a:solidFill>
                <a:latin typeface="Arial"/>
                <a:ea typeface="Arial"/>
                <a:cs typeface="Arial"/>
                <a:sym typeface="Arial"/>
              </a:rPr>
              <a:t>: gestiona publicidad “unidireccional”. </a:t>
            </a:r>
            <a:endParaRPr/>
          </a:p>
          <a:p>
            <a:pPr indent="-101600" lvl="0" marL="0" marR="0" rtl="0" algn="l">
              <a:lnSpc>
                <a:spcPct val="100000"/>
              </a:lnSpc>
              <a:spcBef>
                <a:spcPts val="0"/>
              </a:spcBef>
              <a:spcAft>
                <a:spcPts val="0"/>
              </a:spcAft>
              <a:buClr>
                <a:srgbClr val="000000"/>
              </a:buClr>
              <a:buSzPts val="1600"/>
              <a:buFont typeface="Arial"/>
              <a:buChar char="•"/>
            </a:pPr>
            <a:r>
              <a:rPr b="0" i="0" lang="es-ES" sz="1600" u="sng">
                <a:solidFill>
                  <a:srgbClr val="000000"/>
                </a:solidFill>
                <a:latin typeface="Arial"/>
                <a:ea typeface="Arial"/>
                <a:cs typeface="Arial"/>
                <a:sym typeface="Arial"/>
              </a:rPr>
              <a:t>Una agencia de medios on-line</a:t>
            </a:r>
            <a:r>
              <a:rPr b="0" i="0" lang="es-ES" sz="1600" u="none">
                <a:solidFill>
                  <a:srgbClr val="000000"/>
                </a:solidFill>
                <a:latin typeface="Arial"/>
                <a:ea typeface="Arial"/>
                <a:cs typeface="Arial"/>
                <a:sym typeface="Arial"/>
              </a:rPr>
              <a:t>: interactúa con líderes de opinión; usuarios; etc..</a:t>
            </a:r>
            <a:endParaRPr/>
          </a:p>
          <a:p>
            <a:pPr indent="0" lvl="0" marL="0" marR="0" rtl="0" algn="l">
              <a:lnSpc>
                <a:spcPct val="100000"/>
              </a:lnSpc>
              <a:spcBef>
                <a:spcPts val="0"/>
              </a:spcBef>
              <a:spcAft>
                <a:spcPts val="0"/>
              </a:spcAft>
              <a:buNone/>
            </a:pPr>
            <a:r>
              <a:t/>
            </a:r>
            <a:endParaRPr b="0" i="0" sz="1600" u="none">
              <a:solidFill>
                <a:srgbClr val="000000"/>
              </a:solidFill>
              <a:latin typeface="Arial"/>
              <a:ea typeface="Arial"/>
              <a:cs typeface="Arial"/>
              <a:sym typeface="Arial"/>
            </a:endParaRPr>
          </a:p>
        </p:txBody>
      </p:sp>
      <p:pic>
        <p:nvPicPr>
          <p:cNvPr descr="Resultado de imagen de agencia de medios online" id="1484" name="Google Shape;1484;p111"/>
          <p:cNvPicPr preferRelativeResize="0"/>
          <p:nvPr/>
        </p:nvPicPr>
        <p:blipFill rotWithShape="1">
          <a:blip r:embed="rId3">
            <a:alphaModFix/>
          </a:blip>
          <a:srcRect b="0" l="0" r="72301" t="0"/>
          <a:stretch/>
        </p:blipFill>
        <p:spPr>
          <a:xfrm>
            <a:off x="625475" y="3535350"/>
            <a:ext cx="1554874" cy="1555900"/>
          </a:xfrm>
          <a:prstGeom prst="rect">
            <a:avLst/>
          </a:prstGeom>
          <a:noFill/>
          <a:ln>
            <a:noFill/>
          </a:ln>
        </p:spPr>
      </p:pic>
      <p:pic>
        <p:nvPicPr>
          <p:cNvPr id="1485" name="Google Shape;1485;p111"/>
          <p:cNvPicPr preferRelativeResize="0"/>
          <p:nvPr/>
        </p:nvPicPr>
        <p:blipFill rotWithShape="1">
          <a:blip r:embed="rId4">
            <a:alphaModFix/>
          </a:blip>
          <a:srcRect b="0" l="0" r="0" t="0"/>
          <a:stretch/>
        </p:blipFill>
        <p:spPr>
          <a:xfrm>
            <a:off x="5545850" y="2979825"/>
            <a:ext cx="3320500" cy="2749399"/>
          </a:xfrm>
          <a:prstGeom prst="rect">
            <a:avLst/>
          </a:prstGeom>
          <a:noFill/>
          <a:ln>
            <a:noFill/>
          </a:ln>
          <a:effectLst>
            <a:outerShdw blurRad="63500">
              <a:srgbClr val="000000">
                <a:alpha val="69800"/>
              </a:srgbClr>
            </a:outerShdw>
          </a:effectLst>
        </p:spPr>
      </p:pic>
      <p:sp>
        <p:nvSpPr>
          <p:cNvPr id="1486" name="Google Shape;1486;p111"/>
          <p:cNvSpPr txBox="1"/>
          <p:nvPr/>
        </p:nvSpPr>
        <p:spPr>
          <a:xfrm>
            <a:off x="258762" y="1100137"/>
            <a:ext cx="52245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2000"/>
              <a:buFont typeface="Arial"/>
              <a:buNone/>
            </a:pPr>
            <a:r>
              <a:rPr b="1" i="0" lang="es-ES" sz="2000" u="none">
                <a:solidFill>
                  <a:srgbClr val="00A1DA"/>
                </a:solidFill>
                <a:latin typeface="Arial"/>
                <a:ea typeface="Arial"/>
                <a:cs typeface="Arial"/>
                <a:sym typeface="Arial"/>
              </a:rPr>
              <a:t>2) Agencias de medios on-line</a:t>
            </a:r>
            <a:endParaRPr/>
          </a:p>
        </p:txBody>
      </p:sp>
      <p:pic>
        <p:nvPicPr>
          <p:cNvPr descr="Resultado de imagen de agencia de medios online" id="1487" name="Google Shape;1487;p111"/>
          <p:cNvPicPr preferRelativeResize="0"/>
          <p:nvPr/>
        </p:nvPicPr>
        <p:blipFill rotWithShape="1">
          <a:blip r:embed="rId3">
            <a:alphaModFix/>
          </a:blip>
          <a:srcRect b="0" l="33467" r="35590" t="0"/>
          <a:stretch/>
        </p:blipFill>
        <p:spPr>
          <a:xfrm>
            <a:off x="2039825" y="3535350"/>
            <a:ext cx="1737024" cy="1555900"/>
          </a:xfrm>
          <a:prstGeom prst="rect">
            <a:avLst/>
          </a:prstGeom>
          <a:noFill/>
          <a:ln>
            <a:noFill/>
          </a:ln>
        </p:spPr>
      </p:pic>
      <p:pic>
        <p:nvPicPr>
          <p:cNvPr descr="Resultado de imagen de agencia de medios online" id="1488" name="Google Shape;1488;p111"/>
          <p:cNvPicPr preferRelativeResize="0"/>
          <p:nvPr/>
        </p:nvPicPr>
        <p:blipFill rotWithShape="1">
          <a:blip r:embed="rId3">
            <a:alphaModFix/>
          </a:blip>
          <a:srcRect b="0" l="70143" r="-1086" t="0"/>
          <a:stretch/>
        </p:blipFill>
        <p:spPr>
          <a:xfrm>
            <a:off x="3548250" y="3597050"/>
            <a:ext cx="1737024" cy="1555900"/>
          </a:xfrm>
          <a:prstGeom prst="rect">
            <a:avLst/>
          </a:prstGeom>
          <a:noFill/>
          <a:ln>
            <a:noFill/>
          </a:ln>
        </p:spPr>
      </p:pic>
      <p:sp>
        <p:nvSpPr>
          <p:cNvPr id="1489" name="Google Shape;1489;p111"/>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lang="es-ES" sz="2400">
                <a:solidFill>
                  <a:srgbClr val="FFFFFF"/>
                </a:solidFill>
              </a:rPr>
              <a:t>Marketing On-line</a:t>
            </a:r>
            <a:endParaRPr sz="2400">
              <a:solidFill>
                <a:srgbClr val="FFFFFF"/>
              </a:solidFill>
            </a:endParaRPr>
          </a:p>
        </p:txBody>
      </p:sp>
      <p:sp>
        <p:nvSpPr>
          <p:cNvPr id="1490" name="Google Shape;1490;p111"/>
          <p:cNvSpPr txBox="1"/>
          <p:nvPr/>
        </p:nvSpPr>
        <p:spPr>
          <a:xfrm>
            <a:off x="1801350" y="6131650"/>
            <a:ext cx="61872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chemeClr val="dk1"/>
                </a:solidFill>
              </a:rPr>
              <a:t>Compra programática= </a:t>
            </a:r>
            <a:r>
              <a:rPr lang="es-ES">
                <a:solidFill>
                  <a:schemeClr val="dk1"/>
                </a:solidFill>
              </a:rPr>
              <a:t>https://www.youtube.com/watch?v=WAgTD0iEcuk</a:t>
            </a:r>
            <a:endParaRPr/>
          </a:p>
        </p:txBody>
      </p:sp>
      <p:sp>
        <p:nvSpPr>
          <p:cNvPr id="1491" name="Google Shape;1491;p111"/>
          <p:cNvSpPr txBox="1"/>
          <p:nvPr/>
        </p:nvSpPr>
        <p:spPr>
          <a:xfrm>
            <a:off x="56275" y="5731750"/>
            <a:ext cx="5972700" cy="39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2000"/>
              <a:buFont typeface="Arial"/>
              <a:buNone/>
            </a:pPr>
            <a:r>
              <a:rPr b="1" lang="es-ES" sz="2000">
                <a:solidFill>
                  <a:srgbClr val="00A1DA"/>
                </a:solidFill>
              </a:rPr>
              <a:t>3</a:t>
            </a:r>
            <a:r>
              <a:rPr b="1" i="0" lang="es-ES" sz="2000" u="none">
                <a:solidFill>
                  <a:srgbClr val="00A1DA"/>
                </a:solidFill>
                <a:latin typeface="Arial"/>
                <a:ea typeface="Arial"/>
                <a:cs typeface="Arial"/>
                <a:sym typeface="Arial"/>
              </a:rPr>
              <a:t>) </a:t>
            </a:r>
            <a:r>
              <a:rPr b="1" lang="es-ES" sz="2000">
                <a:solidFill>
                  <a:srgbClr val="00A1DA"/>
                </a:solidFill>
              </a:rPr>
              <a:t>Los compradores de espacios publicitarios</a:t>
            </a:r>
            <a:endParaRPr/>
          </a:p>
        </p:txBody>
      </p:sp>
      <p:sp>
        <p:nvSpPr>
          <p:cNvPr id="1492" name="Google Shape;1492;p111"/>
          <p:cNvSpPr txBox="1"/>
          <p:nvPr/>
        </p:nvSpPr>
        <p:spPr>
          <a:xfrm>
            <a:off x="5706100" y="5731750"/>
            <a:ext cx="30000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600">
                <a:solidFill>
                  <a:schemeClr val="dk1"/>
                </a:solidFill>
              </a:rPr>
              <a:t>Las Marcas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12"/>
          <p:cNvSpPr txBox="1"/>
          <p:nvPr>
            <p:ph type="title"/>
          </p:nvPr>
        </p:nvSpPr>
        <p:spPr>
          <a:xfrm>
            <a:off x="444500" y="1368425"/>
            <a:ext cx="8229600" cy="403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s-ES" sz="3000">
                <a:solidFill>
                  <a:srgbClr val="FFFFFF"/>
                </a:solidFill>
              </a:rPr>
              <a:t>Marketing on-line: performance</a:t>
            </a:r>
            <a:endParaRPr b="1" sz="3000">
              <a:solidFill>
                <a:srgbClr val="FFFFFF"/>
              </a:solidFill>
            </a:endParaRPr>
          </a:p>
        </p:txBody>
      </p:sp>
      <p:pic>
        <p:nvPicPr>
          <p:cNvPr id="1498" name="Google Shape;1498;p112"/>
          <p:cNvPicPr preferRelativeResize="0"/>
          <p:nvPr/>
        </p:nvPicPr>
        <p:blipFill rotWithShape="1">
          <a:blip r:embed="rId3">
            <a:alphaModFix/>
          </a:blip>
          <a:srcRect b="5226" l="10102" r="20558" t="10612"/>
          <a:stretch/>
        </p:blipFill>
        <p:spPr>
          <a:xfrm>
            <a:off x="506950" y="1483100"/>
            <a:ext cx="6175373" cy="4651374"/>
          </a:xfrm>
          <a:prstGeom prst="rect">
            <a:avLst/>
          </a:prstGeom>
          <a:noFill/>
          <a:ln>
            <a:noFill/>
          </a:ln>
        </p:spPr>
      </p:pic>
      <p:pic>
        <p:nvPicPr>
          <p:cNvPr id="1499" name="Google Shape;1499;p112"/>
          <p:cNvPicPr preferRelativeResize="0"/>
          <p:nvPr/>
        </p:nvPicPr>
        <p:blipFill rotWithShape="1">
          <a:blip r:embed="rId4">
            <a:alphaModFix/>
          </a:blip>
          <a:srcRect b="0" l="0" r="0" t="0"/>
          <a:stretch/>
        </p:blipFill>
        <p:spPr>
          <a:xfrm>
            <a:off x="2765225" y="6134537"/>
            <a:ext cx="1306512" cy="652462"/>
          </a:xfrm>
          <a:prstGeom prst="rect">
            <a:avLst/>
          </a:prstGeom>
          <a:noFill/>
          <a:ln>
            <a:noFill/>
          </a:ln>
        </p:spPr>
      </p:pic>
      <p:cxnSp>
        <p:nvCxnSpPr>
          <p:cNvPr id="1500" name="Google Shape;1500;p112"/>
          <p:cNvCxnSpPr/>
          <p:nvPr/>
        </p:nvCxnSpPr>
        <p:spPr>
          <a:xfrm>
            <a:off x="2251612" y="2861050"/>
            <a:ext cx="1422300" cy="3144900"/>
          </a:xfrm>
          <a:prstGeom prst="straightConnector1">
            <a:avLst/>
          </a:prstGeom>
          <a:noFill/>
          <a:ln cap="flat" cmpd="sng" w="9525">
            <a:solidFill>
              <a:srgbClr val="00B0EA"/>
            </a:solidFill>
            <a:prstDash val="solid"/>
            <a:miter lim="800000"/>
            <a:headEnd len="med" w="med" type="none"/>
            <a:tailEnd len="med" w="med" type="triangle"/>
          </a:ln>
        </p:spPr>
      </p:cxnSp>
      <p:sp>
        <p:nvSpPr>
          <p:cNvPr id="1501" name="Google Shape;1501;p112"/>
          <p:cNvSpPr/>
          <p:nvPr/>
        </p:nvSpPr>
        <p:spPr>
          <a:xfrm>
            <a:off x="6999300" y="2837925"/>
            <a:ext cx="1839900" cy="9780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a:solidFill>
                  <a:srgbClr val="000000"/>
                </a:solidFill>
                <a:latin typeface="Arial"/>
                <a:ea typeface="Arial"/>
                <a:cs typeface="Arial"/>
                <a:sym typeface="Arial"/>
              </a:rPr>
              <a:t>SEO: Search Engine Optimization</a:t>
            </a:r>
            <a:endParaRPr/>
          </a:p>
        </p:txBody>
      </p:sp>
      <p:sp>
        <p:nvSpPr>
          <p:cNvPr id="1502" name="Google Shape;1502;p112"/>
          <p:cNvSpPr/>
          <p:nvPr/>
        </p:nvSpPr>
        <p:spPr>
          <a:xfrm>
            <a:off x="6999300" y="4511149"/>
            <a:ext cx="1774800" cy="9780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a:solidFill>
                  <a:srgbClr val="000000"/>
                </a:solidFill>
                <a:latin typeface="Arial"/>
                <a:ea typeface="Arial"/>
                <a:cs typeface="Arial"/>
                <a:sym typeface="Arial"/>
              </a:rPr>
              <a:t>SEA: Search Engine Advertising</a:t>
            </a:r>
            <a:endParaRPr/>
          </a:p>
        </p:txBody>
      </p:sp>
      <p:sp>
        <p:nvSpPr>
          <p:cNvPr id="1503" name="Google Shape;1503;p112"/>
          <p:cNvSpPr txBox="1"/>
          <p:nvPr/>
        </p:nvSpPr>
        <p:spPr>
          <a:xfrm>
            <a:off x="506950" y="2403850"/>
            <a:ext cx="3741600" cy="1679700"/>
          </a:xfrm>
          <a:prstGeom prst="rect">
            <a:avLst/>
          </a:prstGeom>
          <a:solidFill>
            <a:srgbClr val="00B0EA">
              <a:alpha val="9800"/>
            </a:srgbClr>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4" name="Google Shape;1504;p112"/>
          <p:cNvSpPr txBox="1"/>
          <p:nvPr/>
        </p:nvSpPr>
        <p:spPr>
          <a:xfrm>
            <a:off x="1897600" y="2524500"/>
            <a:ext cx="2351100" cy="92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5400"/>
              <a:buFont typeface="Arial"/>
              <a:buNone/>
            </a:pPr>
            <a:r>
              <a:rPr b="1" i="0" lang="es-ES" sz="5400" u="none">
                <a:solidFill>
                  <a:srgbClr val="00A1DA"/>
                </a:solidFill>
                <a:latin typeface="Arial"/>
                <a:ea typeface="Arial"/>
                <a:cs typeface="Arial"/>
                <a:sym typeface="Arial"/>
              </a:rPr>
              <a:t>SEA</a:t>
            </a:r>
            <a:endParaRPr/>
          </a:p>
        </p:txBody>
      </p:sp>
      <p:sp>
        <p:nvSpPr>
          <p:cNvPr id="1505" name="Google Shape;1505;p112"/>
          <p:cNvSpPr txBox="1"/>
          <p:nvPr/>
        </p:nvSpPr>
        <p:spPr>
          <a:xfrm>
            <a:off x="4324887" y="2403850"/>
            <a:ext cx="2385900" cy="3895800"/>
          </a:xfrm>
          <a:prstGeom prst="rect">
            <a:avLst/>
          </a:prstGeom>
          <a:solidFill>
            <a:srgbClr val="00B0EA">
              <a:alpha val="9800"/>
            </a:srgbClr>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6" name="Google Shape;1506;p112"/>
          <p:cNvSpPr txBox="1"/>
          <p:nvPr/>
        </p:nvSpPr>
        <p:spPr>
          <a:xfrm>
            <a:off x="4358225" y="2437187"/>
            <a:ext cx="2352600" cy="92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5400"/>
              <a:buFont typeface="Arial"/>
              <a:buNone/>
            </a:pPr>
            <a:r>
              <a:rPr b="1" i="0" lang="es-ES" sz="5400" u="none">
                <a:solidFill>
                  <a:srgbClr val="00A1DA"/>
                </a:solidFill>
                <a:latin typeface="Arial"/>
                <a:ea typeface="Arial"/>
                <a:cs typeface="Arial"/>
                <a:sym typeface="Arial"/>
              </a:rPr>
              <a:t>SEA</a:t>
            </a:r>
            <a:endParaRPr/>
          </a:p>
        </p:txBody>
      </p:sp>
      <p:pic>
        <p:nvPicPr>
          <p:cNvPr descr="Imagen relacionada" id="1507" name="Google Shape;1507;p112"/>
          <p:cNvPicPr preferRelativeResize="0"/>
          <p:nvPr/>
        </p:nvPicPr>
        <p:blipFill rotWithShape="1">
          <a:blip r:embed="rId5">
            <a:alphaModFix/>
          </a:blip>
          <a:srcRect b="0" l="0" r="0" t="0"/>
          <a:stretch/>
        </p:blipFill>
        <p:spPr>
          <a:xfrm>
            <a:off x="4767800" y="6169400"/>
            <a:ext cx="1563687" cy="628650"/>
          </a:xfrm>
          <a:prstGeom prst="rect">
            <a:avLst/>
          </a:prstGeom>
          <a:noFill/>
          <a:ln>
            <a:noFill/>
          </a:ln>
        </p:spPr>
      </p:pic>
      <p:sp>
        <p:nvSpPr>
          <p:cNvPr id="1508" name="Google Shape;1508;p112"/>
          <p:cNvSpPr txBox="1"/>
          <p:nvPr/>
        </p:nvSpPr>
        <p:spPr>
          <a:xfrm>
            <a:off x="506950" y="4083425"/>
            <a:ext cx="3741600" cy="2051100"/>
          </a:xfrm>
          <a:prstGeom prst="rect">
            <a:avLst/>
          </a:prstGeom>
          <a:solidFill>
            <a:srgbClr val="CD1D8E">
              <a:alpha val="9410"/>
            </a:srgbClr>
          </a:solidFill>
          <a:ln cap="flat" cmpd="sng" w="12700">
            <a:solidFill>
              <a:srgbClr val="0080A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1509" name="Google Shape;1509;p112"/>
          <p:cNvSpPr txBox="1"/>
          <p:nvPr/>
        </p:nvSpPr>
        <p:spPr>
          <a:xfrm>
            <a:off x="2007137" y="4083425"/>
            <a:ext cx="2351100" cy="92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CD1D8E"/>
              </a:buClr>
              <a:buSzPts val="5400"/>
              <a:buFont typeface="Arial"/>
              <a:buNone/>
            </a:pPr>
            <a:r>
              <a:rPr b="1" i="0" lang="es-ES" sz="5400" u="none">
                <a:solidFill>
                  <a:srgbClr val="CD1D8E"/>
                </a:solidFill>
                <a:latin typeface="Arial"/>
                <a:ea typeface="Arial"/>
                <a:cs typeface="Arial"/>
                <a:sym typeface="Arial"/>
              </a:rPr>
              <a:t>SEO</a:t>
            </a:r>
            <a:endParaRPr/>
          </a:p>
        </p:txBody>
      </p:sp>
      <p:sp>
        <p:nvSpPr>
          <p:cNvPr id="1510" name="Google Shape;1510;p112"/>
          <p:cNvSpPr txBox="1"/>
          <p:nvPr/>
        </p:nvSpPr>
        <p:spPr>
          <a:xfrm>
            <a:off x="6758525" y="2159275"/>
            <a:ext cx="23019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SEM = SEO + SEA. </a:t>
            </a:r>
            <a:endParaRPr/>
          </a:p>
        </p:txBody>
      </p:sp>
      <p:sp>
        <p:nvSpPr>
          <p:cNvPr id="1511" name="Google Shape;1511;p112"/>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lang="es-ES" sz="2400">
                <a:solidFill>
                  <a:srgbClr val="FFFFFF"/>
                </a:solidFill>
              </a:rPr>
              <a:t>Marketing On-line</a:t>
            </a:r>
            <a:endParaRPr sz="2400">
              <a:solidFill>
                <a:srgbClr val="FFFFFF"/>
              </a:solidFill>
            </a:endParaRPr>
          </a:p>
        </p:txBody>
      </p:sp>
      <p:sp>
        <p:nvSpPr>
          <p:cNvPr id="1512" name="Google Shape;1512;p112"/>
          <p:cNvSpPr txBox="1"/>
          <p:nvPr/>
        </p:nvSpPr>
        <p:spPr>
          <a:xfrm>
            <a:off x="2147824" y="1008425"/>
            <a:ext cx="5689200" cy="3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600"/>
              <a:buFont typeface="Arial"/>
              <a:buNone/>
            </a:pPr>
            <a:r>
              <a:rPr b="1" i="0" lang="es-ES" sz="2400" u="none">
                <a:solidFill>
                  <a:schemeClr val="lt2"/>
                </a:solidFill>
                <a:latin typeface="Arial"/>
                <a:ea typeface="Arial"/>
                <a:cs typeface="Arial"/>
                <a:sym typeface="Arial"/>
              </a:rPr>
              <a:t>SERVICIOS DE POSICIONAMIENTO</a:t>
            </a:r>
            <a:endParaRPr sz="2400">
              <a:solidFill>
                <a:schemeClr val="lt2"/>
              </a:solidFill>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Google Shape;1517;p113"/>
          <p:cNvSpPr txBox="1"/>
          <p:nvPr>
            <p:ph type="title"/>
          </p:nvPr>
        </p:nvSpPr>
        <p:spPr>
          <a:xfrm>
            <a:off x="444500" y="1216025"/>
            <a:ext cx="8229600" cy="403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s-ES" sz="3000">
                <a:solidFill>
                  <a:srgbClr val="FFFFFF"/>
                </a:solidFill>
              </a:rPr>
              <a:t>Marketing on-line: performance</a:t>
            </a:r>
            <a:endParaRPr b="1" sz="3000">
              <a:solidFill>
                <a:srgbClr val="FFFFFF"/>
              </a:solidFill>
            </a:endParaRPr>
          </a:p>
        </p:txBody>
      </p:sp>
      <p:sp>
        <p:nvSpPr>
          <p:cNvPr id="1518" name="Google Shape;1518;p113"/>
          <p:cNvSpPr txBox="1"/>
          <p:nvPr/>
        </p:nvSpPr>
        <p:spPr>
          <a:xfrm>
            <a:off x="2147824" y="1008425"/>
            <a:ext cx="5689200" cy="33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B0F0"/>
              </a:buClr>
              <a:buSzPts val="1600"/>
              <a:buFont typeface="Arial"/>
              <a:buNone/>
            </a:pPr>
            <a:r>
              <a:rPr b="1" i="0" lang="es-ES" sz="2400" u="none">
                <a:solidFill>
                  <a:schemeClr val="lt2"/>
                </a:solidFill>
                <a:latin typeface="Arial"/>
                <a:ea typeface="Arial"/>
                <a:cs typeface="Arial"/>
                <a:sym typeface="Arial"/>
              </a:rPr>
              <a:t>SERVICIOS DE POSICIONAMIENTO</a:t>
            </a:r>
            <a:endParaRPr sz="2400">
              <a:solidFill>
                <a:schemeClr val="lt2"/>
              </a:solidFill>
            </a:endParaRPr>
          </a:p>
        </p:txBody>
      </p:sp>
      <p:pic>
        <p:nvPicPr>
          <p:cNvPr descr="Resultado de imagen de smm" id="1519" name="Google Shape;1519;p113"/>
          <p:cNvPicPr preferRelativeResize="0"/>
          <p:nvPr/>
        </p:nvPicPr>
        <p:blipFill rotWithShape="1">
          <a:blip r:embed="rId3">
            <a:alphaModFix/>
          </a:blip>
          <a:srcRect b="0" l="0" r="0" t="0"/>
          <a:stretch/>
        </p:blipFill>
        <p:spPr>
          <a:xfrm>
            <a:off x="6382175" y="5736100"/>
            <a:ext cx="1971675" cy="717550"/>
          </a:xfrm>
          <a:prstGeom prst="rect">
            <a:avLst/>
          </a:prstGeom>
          <a:noFill/>
          <a:ln>
            <a:noFill/>
          </a:ln>
        </p:spPr>
      </p:pic>
      <p:sp>
        <p:nvSpPr>
          <p:cNvPr id="1520" name="Google Shape;1520;p113"/>
          <p:cNvSpPr/>
          <p:nvPr/>
        </p:nvSpPr>
        <p:spPr>
          <a:xfrm>
            <a:off x="105200" y="1734012"/>
            <a:ext cx="1839900" cy="9780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a:solidFill>
                  <a:srgbClr val="000000"/>
                </a:solidFill>
                <a:latin typeface="Arial"/>
                <a:ea typeface="Arial"/>
                <a:cs typeface="Arial"/>
                <a:sym typeface="Arial"/>
              </a:rPr>
              <a:t>SEO: Search Engine Optimization</a:t>
            </a:r>
            <a:endParaRPr/>
          </a:p>
        </p:txBody>
      </p:sp>
      <p:sp>
        <p:nvSpPr>
          <p:cNvPr id="1521" name="Google Shape;1521;p113"/>
          <p:cNvSpPr/>
          <p:nvPr/>
        </p:nvSpPr>
        <p:spPr>
          <a:xfrm>
            <a:off x="105200" y="3331037"/>
            <a:ext cx="1774800" cy="9780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a:solidFill>
                  <a:srgbClr val="000000"/>
                </a:solidFill>
                <a:latin typeface="Arial"/>
                <a:ea typeface="Arial"/>
                <a:cs typeface="Arial"/>
                <a:sym typeface="Arial"/>
              </a:rPr>
              <a:t>SEA: Search Engine Advertising</a:t>
            </a:r>
            <a:endParaRPr/>
          </a:p>
        </p:txBody>
      </p:sp>
      <p:sp>
        <p:nvSpPr>
          <p:cNvPr id="1522" name="Google Shape;1522;p113"/>
          <p:cNvSpPr/>
          <p:nvPr/>
        </p:nvSpPr>
        <p:spPr>
          <a:xfrm>
            <a:off x="133775" y="5229687"/>
            <a:ext cx="1606500" cy="978000"/>
          </a:xfrm>
          <a:prstGeom prst="ellipse">
            <a:avLst/>
          </a:prstGeom>
          <a:solidFill>
            <a:srgbClr val="00B0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s-ES" sz="1400" u="none">
                <a:solidFill>
                  <a:srgbClr val="000000"/>
                </a:solidFill>
                <a:latin typeface="Arial"/>
                <a:ea typeface="Arial"/>
                <a:cs typeface="Arial"/>
                <a:sym typeface="Arial"/>
              </a:rPr>
              <a:t>SMM: Social Media Marketing</a:t>
            </a:r>
            <a:endParaRPr/>
          </a:p>
        </p:txBody>
      </p:sp>
      <p:sp>
        <p:nvSpPr>
          <p:cNvPr id="1523" name="Google Shape;1523;p113"/>
          <p:cNvSpPr txBox="1"/>
          <p:nvPr/>
        </p:nvSpPr>
        <p:spPr>
          <a:xfrm>
            <a:off x="2071625" y="3226250"/>
            <a:ext cx="6645300" cy="1386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s-ES" sz="1500" u="none">
                <a:solidFill>
                  <a:srgbClr val="000000"/>
                </a:solidFill>
                <a:latin typeface="Arial"/>
                <a:ea typeface="Arial"/>
                <a:cs typeface="Arial"/>
                <a:sym typeface="Arial"/>
              </a:rPr>
              <a:t>Aumentar la visibilidad de nuestra web en buscadores pero a través los “resultados de pago” (anuncios) de los motores de búsqueda a través de un sistema de pago por clic. (cada vez que alguien pulse en tu anuncio, se te cobrará una cantidad pactada).</a:t>
            </a:r>
            <a:endParaRPr sz="1500"/>
          </a:p>
        </p:txBody>
      </p:sp>
      <p:sp>
        <p:nvSpPr>
          <p:cNvPr id="1524" name="Google Shape;1524;p113"/>
          <p:cNvSpPr txBox="1"/>
          <p:nvPr/>
        </p:nvSpPr>
        <p:spPr>
          <a:xfrm>
            <a:off x="2071625" y="1718125"/>
            <a:ext cx="6645300" cy="16002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400"/>
              <a:buFont typeface="Arial"/>
              <a:buNone/>
            </a:pPr>
            <a:r>
              <a:rPr b="0" i="0" lang="es-ES" sz="1500" u="none">
                <a:solidFill>
                  <a:srgbClr val="000000"/>
                </a:solidFill>
                <a:latin typeface="Arial"/>
                <a:ea typeface="Arial"/>
                <a:cs typeface="Arial"/>
                <a:sym typeface="Arial"/>
              </a:rPr>
              <a:t>Son técnicas que se utilizan para tratar de influir “de forma natural” y totalmente permitida por los buscadores en los resultados de búsqueda de los motores como Google: optimizar la web; mejorar su usabilidad; los términos utilizados en la web (keewords); facilitar la rapidez de búsqueda; URLS…</a:t>
            </a:r>
            <a:endParaRPr sz="1500"/>
          </a:p>
        </p:txBody>
      </p:sp>
      <p:sp>
        <p:nvSpPr>
          <p:cNvPr id="1525" name="Google Shape;1525;p113"/>
          <p:cNvSpPr txBox="1"/>
          <p:nvPr/>
        </p:nvSpPr>
        <p:spPr>
          <a:xfrm>
            <a:off x="1952475" y="5004250"/>
            <a:ext cx="6989700" cy="115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s-ES" sz="1500" u="none">
                <a:solidFill>
                  <a:srgbClr val="000000"/>
                </a:solidFill>
                <a:latin typeface="Arial"/>
                <a:ea typeface="Arial"/>
                <a:cs typeface="Arial"/>
                <a:sym typeface="Arial"/>
              </a:rPr>
              <a:t>Profesionales especializados en identificar sitios y servicios web que visitan los diferentes segmentos de clientes ofreciendo servicios y promos en función de aquellos en los que más confían. Ej: youtubers, </a:t>
            </a:r>
            <a:r>
              <a:rPr lang="es-ES" sz="1500"/>
              <a:t>Instagrammers</a:t>
            </a:r>
            <a:r>
              <a:rPr b="0" i="0" lang="es-ES" sz="1500" u="none">
                <a:solidFill>
                  <a:srgbClr val="000000"/>
                </a:solidFill>
                <a:latin typeface="Arial"/>
                <a:ea typeface="Arial"/>
                <a:cs typeface="Arial"/>
                <a:sym typeface="Arial"/>
              </a:rPr>
              <a:t>, Bloggers.. (Ofrecen una comunicación “completa” a través</a:t>
            </a:r>
            <a:endParaRPr sz="1500"/>
          </a:p>
          <a:p>
            <a:pPr indent="0" lvl="0" marL="0" marR="0" rtl="0" algn="l">
              <a:lnSpc>
                <a:spcPct val="100000"/>
              </a:lnSpc>
              <a:spcBef>
                <a:spcPts val="0"/>
              </a:spcBef>
              <a:spcAft>
                <a:spcPts val="0"/>
              </a:spcAft>
              <a:buClr>
                <a:srgbClr val="000000"/>
              </a:buClr>
              <a:buSzPts val="1400"/>
              <a:buFont typeface="Arial"/>
              <a:buNone/>
            </a:pPr>
            <a:r>
              <a:rPr b="0" i="0" lang="es-ES" sz="1500" u="none">
                <a:solidFill>
                  <a:srgbClr val="000000"/>
                </a:solidFill>
                <a:latin typeface="Arial"/>
                <a:ea typeface="Arial"/>
                <a:cs typeface="Arial"/>
                <a:sym typeface="Arial"/>
              </a:rPr>
              <a:t> de todos los medios.).</a:t>
            </a:r>
            <a:endParaRPr sz="1500"/>
          </a:p>
        </p:txBody>
      </p:sp>
      <p:sp>
        <p:nvSpPr>
          <p:cNvPr id="1526" name="Google Shape;1526;p113"/>
          <p:cNvSpPr txBox="1"/>
          <p:nvPr/>
        </p:nvSpPr>
        <p:spPr>
          <a:xfrm>
            <a:off x="3988225" y="4501025"/>
            <a:ext cx="2301900" cy="369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a:solidFill>
                  <a:srgbClr val="000000"/>
                </a:solidFill>
                <a:latin typeface="Arial"/>
                <a:ea typeface="Arial"/>
                <a:cs typeface="Arial"/>
                <a:sym typeface="Arial"/>
              </a:rPr>
              <a:t>SEM = SEO + SEA. </a:t>
            </a:r>
            <a:endParaRPr/>
          </a:p>
        </p:txBody>
      </p:sp>
      <p:sp>
        <p:nvSpPr>
          <p:cNvPr id="1527" name="Google Shape;1527;p113"/>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lang="es-ES" sz="2400">
                <a:solidFill>
                  <a:srgbClr val="FFFFFF"/>
                </a:solidFill>
              </a:rPr>
              <a:t>Marketing On-line</a:t>
            </a:r>
            <a:endParaRPr sz="2400">
              <a:solidFill>
                <a:srgbClr val="FFFFFF"/>
              </a:solidFill>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Google Shape;1533;p114"/>
          <p:cNvSpPr txBox="1"/>
          <p:nvPr/>
        </p:nvSpPr>
        <p:spPr>
          <a:xfrm>
            <a:off x="103178" y="2571750"/>
            <a:ext cx="9018300" cy="2062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La analítica web consiste en: recopilar, medir y evaluar datos sobre el tráfico de visitantes de un sitio web. </a:t>
            </a:r>
            <a:endParaRPr b="0" i="0" u="non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Por ejemplo:</a:t>
            </a:r>
            <a:endParaRPr/>
          </a:p>
          <a:p>
            <a:pPr indent="-88900" lvl="0" marL="0" marR="0" rtl="0" algn="l">
              <a:lnSpc>
                <a:spcPct val="100000"/>
              </a:lnSpc>
              <a:spcBef>
                <a:spcPts val="0"/>
              </a:spcBef>
              <a:spcAft>
                <a:spcPts val="0"/>
              </a:spcAft>
              <a:buClr>
                <a:srgbClr val="000000"/>
              </a:buClr>
              <a:buSzPts val="1400"/>
              <a:buFont typeface="Arial"/>
              <a:buChar char="•"/>
            </a:pPr>
            <a:r>
              <a:rPr b="0" i="0" lang="es-ES" u="none">
                <a:solidFill>
                  <a:srgbClr val="000000"/>
                </a:solidFill>
                <a:latin typeface="Arial"/>
                <a:ea typeface="Arial"/>
                <a:cs typeface="Arial"/>
                <a:sym typeface="Arial"/>
              </a:rPr>
              <a:t>Qué páginas han visitado de tu sitio web y en qué orden.</a:t>
            </a:r>
            <a:endParaRPr/>
          </a:p>
          <a:p>
            <a:pPr indent="-88900" lvl="0" marL="0" marR="0" rtl="0" algn="l">
              <a:lnSpc>
                <a:spcPct val="100000"/>
              </a:lnSpc>
              <a:spcBef>
                <a:spcPts val="0"/>
              </a:spcBef>
              <a:spcAft>
                <a:spcPts val="0"/>
              </a:spcAft>
              <a:buClr>
                <a:srgbClr val="000000"/>
              </a:buClr>
              <a:buSzPts val="1400"/>
              <a:buFont typeface="Arial"/>
              <a:buChar char="•"/>
            </a:pPr>
            <a:r>
              <a:rPr b="0" i="0" lang="es-ES" u="none">
                <a:solidFill>
                  <a:srgbClr val="000000"/>
                </a:solidFill>
                <a:latin typeface="Arial"/>
                <a:ea typeface="Arial"/>
                <a:cs typeface="Arial"/>
                <a:sym typeface="Arial"/>
              </a:rPr>
              <a:t>Cómo te han encontrado.</a:t>
            </a:r>
            <a:endParaRPr/>
          </a:p>
          <a:p>
            <a:pPr indent="-88900" lvl="0" marL="0" marR="0" rtl="0" algn="l">
              <a:lnSpc>
                <a:spcPct val="100000"/>
              </a:lnSpc>
              <a:spcBef>
                <a:spcPts val="0"/>
              </a:spcBef>
              <a:spcAft>
                <a:spcPts val="0"/>
              </a:spcAft>
              <a:buClr>
                <a:srgbClr val="000000"/>
              </a:buClr>
              <a:buSzPts val="1400"/>
              <a:buFont typeface="Arial"/>
              <a:buChar char="•"/>
            </a:pPr>
            <a:r>
              <a:rPr b="0" i="0" lang="es-ES" u="none">
                <a:solidFill>
                  <a:srgbClr val="000000"/>
                </a:solidFill>
                <a:latin typeface="Arial"/>
                <a:ea typeface="Arial"/>
                <a:cs typeface="Arial"/>
                <a:sym typeface="Arial"/>
              </a:rPr>
              <a:t>Qué es lo que más les ha gustado.</a:t>
            </a:r>
            <a:endParaRPr/>
          </a:p>
          <a:p>
            <a:pPr indent="-88900" lvl="0" marL="0" marR="0" rtl="0" algn="l">
              <a:lnSpc>
                <a:spcPct val="100000"/>
              </a:lnSpc>
              <a:spcBef>
                <a:spcPts val="0"/>
              </a:spcBef>
              <a:spcAft>
                <a:spcPts val="0"/>
              </a:spcAft>
              <a:buClr>
                <a:srgbClr val="000000"/>
              </a:buClr>
              <a:buSzPts val="1400"/>
              <a:buFont typeface="Arial"/>
              <a:buChar char="•"/>
            </a:pPr>
            <a:r>
              <a:rPr b="0" i="0" lang="es-ES" u="none">
                <a:solidFill>
                  <a:srgbClr val="000000"/>
                </a:solidFill>
                <a:latin typeface="Arial"/>
                <a:ea typeface="Arial"/>
                <a:cs typeface="Arial"/>
                <a:sym typeface="Arial"/>
              </a:rPr>
              <a:t>Dónde vuelven</a:t>
            </a:r>
            <a:endParaRPr/>
          </a:p>
          <a:p>
            <a:pPr indent="-88900" lvl="0" marL="0" marR="0" rtl="0" algn="l">
              <a:lnSpc>
                <a:spcPct val="100000"/>
              </a:lnSpc>
              <a:spcBef>
                <a:spcPts val="0"/>
              </a:spcBef>
              <a:spcAft>
                <a:spcPts val="0"/>
              </a:spcAft>
              <a:buClr>
                <a:srgbClr val="000000"/>
              </a:buClr>
              <a:buSzPts val="1400"/>
              <a:buFont typeface="Arial"/>
              <a:buChar char="•"/>
            </a:pPr>
            <a:r>
              <a:rPr b="0" i="0" lang="es-ES" u="none">
                <a:solidFill>
                  <a:srgbClr val="000000"/>
                </a:solidFill>
                <a:latin typeface="Arial"/>
                <a:ea typeface="Arial"/>
                <a:cs typeface="Arial"/>
                <a:sym typeface="Arial"/>
              </a:rPr>
              <a:t>Qué página no la visitan nunca</a:t>
            </a:r>
            <a:endParaRPr/>
          </a:p>
          <a:p>
            <a:pPr indent="-88900" lvl="0" marL="0" marR="0" rtl="0" algn="l">
              <a:lnSpc>
                <a:spcPct val="100000"/>
              </a:lnSpc>
              <a:spcBef>
                <a:spcPts val="0"/>
              </a:spcBef>
              <a:spcAft>
                <a:spcPts val="0"/>
              </a:spcAft>
              <a:buClr>
                <a:srgbClr val="000000"/>
              </a:buClr>
              <a:buSzPts val="1400"/>
              <a:buFont typeface="Arial"/>
              <a:buChar char="•"/>
            </a:pPr>
            <a:r>
              <a:rPr b="0" i="0" lang="es-ES" u="none">
                <a:solidFill>
                  <a:srgbClr val="000000"/>
                </a:solidFill>
                <a:latin typeface="Arial"/>
                <a:ea typeface="Arial"/>
                <a:cs typeface="Arial"/>
                <a:sym typeface="Arial"/>
              </a:rPr>
              <a:t>Etc..</a:t>
            </a:r>
            <a:endParaRPr/>
          </a:p>
          <a:p>
            <a:pPr indent="0" lvl="0" marL="0" marR="0" rtl="0" algn="l">
              <a:lnSpc>
                <a:spcPct val="100000"/>
              </a:lnSpc>
              <a:spcBef>
                <a:spcPts val="0"/>
              </a:spcBef>
              <a:spcAft>
                <a:spcPts val="0"/>
              </a:spcAft>
              <a:buNone/>
            </a:pPr>
            <a:r>
              <a:t/>
            </a:r>
            <a:endParaRPr b="0" i="0" u="none">
              <a:solidFill>
                <a:srgbClr val="000000"/>
              </a:solidFill>
              <a:latin typeface="Arial"/>
              <a:ea typeface="Arial"/>
              <a:cs typeface="Arial"/>
              <a:sym typeface="Arial"/>
            </a:endParaRPr>
          </a:p>
        </p:txBody>
      </p:sp>
      <p:sp>
        <p:nvSpPr>
          <p:cNvPr id="1534" name="Google Shape;1534;p114"/>
          <p:cNvSpPr txBox="1"/>
          <p:nvPr/>
        </p:nvSpPr>
        <p:spPr>
          <a:xfrm>
            <a:off x="61912" y="966787"/>
            <a:ext cx="5226000" cy="52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A1DA"/>
              </a:buClr>
              <a:buSzPts val="2800"/>
              <a:buFont typeface="Arial"/>
              <a:buNone/>
            </a:pPr>
            <a:r>
              <a:rPr b="1" i="0" lang="es-ES" sz="2800" u="none">
                <a:solidFill>
                  <a:schemeClr val="lt2"/>
                </a:solidFill>
                <a:latin typeface="Arial"/>
                <a:ea typeface="Arial"/>
                <a:cs typeface="Arial"/>
                <a:sym typeface="Arial"/>
              </a:rPr>
              <a:t>Analítica WEB</a:t>
            </a:r>
            <a:endParaRPr>
              <a:solidFill>
                <a:schemeClr val="lt2"/>
              </a:solidFill>
            </a:endParaRPr>
          </a:p>
        </p:txBody>
      </p:sp>
      <p:pic>
        <p:nvPicPr>
          <p:cNvPr id="1535" name="Google Shape;1535;p114"/>
          <p:cNvPicPr preferRelativeResize="0"/>
          <p:nvPr/>
        </p:nvPicPr>
        <p:blipFill rotWithShape="1">
          <a:blip r:embed="rId3">
            <a:alphaModFix/>
          </a:blip>
          <a:srcRect b="21803" l="6536" r="6423" t="22161"/>
          <a:stretch/>
        </p:blipFill>
        <p:spPr>
          <a:xfrm>
            <a:off x="5745800" y="3042987"/>
            <a:ext cx="2619375" cy="981075"/>
          </a:xfrm>
          <a:prstGeom prst="rect">
            <a:avLst/>
          </a:prstGeom>
          <a:noFill/>
          <a:ln>
            <a:noFill/>
          </a:ln>
          <a:effectLst>
            <a:outerShdw blurRad="63500" dir="2700000" dist="139700">
              <a:srgbClr val="333333">
                <a:alpha val="64709"/>
              </a:srgbClr>
            </a:outerShdw>
          </a:effectLst>
        </p:spPr>
      </p:pic>
      <p:pic>
        <p:nvPicPr>
          <p:cNvPr descr="Resultado de imagen de adobe analytics" id="1536" name="Google Shape;1536;p114"/>
          <p:cNvPicPr preferRelativeResize="0"/>
          <p:nvPr/>
        </p:nvPicPr>
        <p:blipFill rotWithShape="1">
          <a:blip r:embed="rId4">
            <a:alphaModFix/>
          </a:blip>
          <a:srcRect b="19171" l="11861" r="10153" t="12990"/>
          <a:stretch/>
        </p:blipFill>
        <p:spPr>
          <a:xfrm>
            <a:off x="5526075" y="5016512"/>
            <a:ext cx="3003550" cy="1306512"/>
          </a:xfrm>
          <a:prstGeom prst="rect">
            <a:avLst/>
          </a:prstGeom>
          <a:noFill/>
          <a:ln>
            <a:noFill/>
          </a:ln>
        </p:spPr>
      </p:pic>
      <p:sp>
        <p:nvSpPr>
          <p:cNvPr id="1537" name="Google Shape;1537;p114"/>
          <p:cNvSpPr txBox="1"/>
          <p:nvPr/>
        </p:nvSpPr>
        <p:spPr>
          <a:xfrm>
            <a:off x="26978" y="1474775"/>
            <a:ext cx="9018300" cy="10779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s-ES" u="none">
                <a:solidFill>
                  <a:srgbClr val="000000"/>
                </a:solidFill>
                <a:latin typeface="Arial"/>
                <a:ea typeface="Arial"/>
                <a:cs typeface="Arial"/>
                <a:sym typeface="Arial"/>
              </a:rPr>
              <a:t>No es lo mismo un cliente que visita tu web y se marcha a los 3 segundos que uno que te visita y permanece en tu web 2 horas (ambos son visitantes, pero no son iguales)</a:t>
            </a:r>
            <a:r>
              <a:rPr lang="es-ES"/>
              <a:t>.</a:t>
            </a:r>
            <a:r>
              <a:rPr b="0" i="0" lang="es-ES" u="none">
                <a:solidFill>
                  <a:srgbClr val="000000"/>
                </a:solidFill>
                <a:latin typeface="Arial"/>
                <a:ea typeface="Arial"/>
                <a:cs typeface="Arial"/>
                <a:sym typeface="Arial"/>
              </a:rPr>
              <a:t> También por ejemplo si te están encontrando la mayoría de tus visitantes desde “Google” cuando utilizan la palabra “Calzados Valencia” y sin embargo tu página web se llama “Zapatos Valencia” ¿no deberías cambiar Zapatos por Calzado? (esa decisión podría aumentar un 300% el número de visitantes…)</a:t>
            </a:r>
            <a:endParaRPr/>
          </a:p>
        </p:txBody>
      </p:sp>
      <p:pic>
        <p:nvPicPr>
          <p:cNvPr id="1538" name="Google Shape;1538;p114"/>
          <p:cNvPicPr preferRelativeResize="0"/>
          <p:nvPr/>
        </p:nvPicPr>
        <p:blipFill rotWithShape="1">
          <a:blip r:embed="rId5">
            <a:alphaModFix/>
          </a:blip>
          <a:srcRect b="17403" l="0" r="0" t="0"/>
          <a:stretch/>
        </p:blipFill>
        <p:spPr>
          <a:xfrm>
            <a:off x="887137" y="4316000"/>
            <a:ext cx="3665536" cy="2052637"/>
          </a:xfrm>
          <a:prstGeom prst="rect">
            <a:avLst/>
          </a:prstGeom>
          <a:noFill/>
          <a:ln>
            <a:noFill/>
          </a:ln>
          <a:effectLst>
            <a:outerShdw blurRad="63500" dir="2700000" dist="139700">
              <a:srgbClr val="333333">
                <a:alpha val="64709"/>
              </a:srgbClr>
            </a:outerShdw>
          </a:effectLst>
        </p:spPr>
      </p:pic>
      <p:sp>
        <p:nvSpPr>
          <p:cNvPr id="1539" name="Google Shape;1539;p114"/>
          <p:cNvSpPr txBox="1"/>
          <p:nvPr/>
        </p:nvSpPr>
        <p:spPr>
          <a:xfrm>
            <a:off x="4980000" y="4221675"/>
            <a:ext cx="4113300" cy="584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s-ES" sz="1600" u="none">
                <a:solidFill>
                  <a:srgbClr val="000000"/>
                </a:solidFill>
                <a:latin typeface="Arial"/>
                <a:ea typeface="Arial"/>
                <a:cs typeface="Arial"/>
                <a:sym typeface="Arial"/>
              </a:rPr>
              <a:t>La herramienta gratuita “Google Analytics” es una de las más utilizadas para este servicio.</a:t>
            </a:r>
            <a:endParaRPr/>
          </a:p>
        </p:txBody>
      </p:sp>
      <p:sp>
        <p:nvSpPr>
          <p:cNvPr id="1540" name="Google Shape;1540;p114"/>
          <p:cNvSpPr txBox="1"/>
          <p:nvPr/>
        </p:nvSpPr>
        <p:spPr>
          <a:xfrm>
            <a:off x="1801350" y="109525"/>
            <a:ext cx="4113300" cy="714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600"/>
              <a:buFont typeface="Arial"/>
              <a:buNone/>
            </a:pPr>
            <a:r>
              <a:rPr b="1" lang="es-ES" sz="2400">
                <a:solidFill>
                  <a:srgbClr val="FFFFFF"/>
                </a:solidFill>
              </a:rPr>
              <a:t>Marketing On-line</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Google Shape;337;p44"/>
          <p:cNvPicPr preferRelativeResize="0"/>
          <p:nvPr/>
        </p:nvPicPr>
        <p:blipFill rotWithShape="1">
          <a:blip r:embed="rId3">
            <a:alphaModFix/>
          </a:blip>
          <a:srcRect b="0" l="0" r="0" t="0"/>
          <a:stretch/>
        </p:blipFill>
        <p:spPr>
          <a:xfrm rot="-2459999">
            <a:off x="7786688" y="356408"/>
            <a:ext cx="1583531" cy="754856"/>
          </a:xfrm>
          <a:prstGeom prst="rect">
            <a:avLst/>
          </a:prstGeom>
          <a:noFill/>
          <a:ln>
            <a:noFill/>
          </a:ln>
        </p:spPr>
      </p:pic>
      <p:pic>
        <p:nvPicPr>
          <p:cNvPr descr="http://blogs.udima.es/administracion-y-direccion-de-empresas/wp-content/uploads/06_01_01.jpg" id="338" name="Google Shape;338;p44"/>
          <p:cNvPicPr preferRelativeResize="0"/>
          <p:nvPr/>
        </p:nvPicPr>
        <p:blipFill rotWithShape="1">
          <a:blip r:embed="rId4">
            <a:alphaModFix/>
          </a:blip>
          <a:srcRect b="0" l="3809" r="0" t="0"/>
          <a:stretch/>
        </p:blipFill>
        <p:spPr>
          <a:xfrm>
            <a:off x="-8800" y="2570225"/>
            <a:ext cx="5725000" cy="3703625"/>
          </a:xfrm>
          <a:prstGeom prst="rect">
            <a:avLst/>
          </a:prstGeom>
          <a:noFill/>
          <a:ln>
            <a:noFill/>
          </a:ln>
        </p:spPr>
      </p:pic>
      <p:sp>
        <p:nvSpPr>
          <p:cNvPr id="339" name="Google Shape;339;p44"/>
          <p:cNvSpPr txBox="1"/>
          <p:nvPr/>
        </p:nvSpPr>
        <p:spPr>
          <a:xfrm>
            <a:off x="5944800" y="3189275"/>
            <a:ext cx="31218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Sistema que pretende incrementar =&gt;</a:t>
            </a:r>
            <a:endParaRPr/>
          </a:p>
          <a:p>
            <a:pPr indent="-114300" lvl="0" marL="0" marR="0" rtl="0" algn="l">
              <a:lnSpc>
                <a:spcPct val="100000"/>
              </a:lnSpc>
              <a:spcBef>
                <a:spcPts val="0"/>
              </a:spcBef>
              <a:spcAft>
                <a:spcPts val="0"/>
              </a:spcAft>
              <a:buClr>
                <a:schemeClr val="dk1"/>
              </a:buClr>
              <a:buSzPts val="1800"/>
              <a:buFont typeface="Noto Sans Symbols"/>
              <a:buChar char="❑"/>
            </a:pPr>
            <a:r>
              <a:rPr lang="es-ES" sz="1800">
                <a:solidFill>
                  <a:schemeClr val="dk1"/>
                </a:solidFill>
              </a:rPr>
              <a:t> </a:t>
            </a:r>
            <a:r>
              <a:rPr b="0" i="0" lang="es-ES" sz="1800" u="none">
                <a:solidFill>
                  <a:schemeClr val="dk1"/>
                </a:solidFill>
                <a:latin typeface="Arial"/>
                <a:ea typeface="Arial"/>
                <a:cs typeface="Arial"/>
                <a:sym typeface="Arial"/>
              </a:rPr>
              <a:t>la cuota de mercado </a:t>
            </a:r>
            <a:endParaRPr/>
          </a:p>
          <a:p>
            <a:pPr indent="-114300" lvl="0" marL="0" marR="0" rtl="0" algn="l">
              <a:lnSpc>
                <a:spcPct val="100000"/>
              </a:lnSpc>
              <a:spcBef>
                <a:spcPts val="0"/>
              </a:spcBef>
              <a:spcAft>
                <a:spcPts val="0"/>
              </a:spcAft>
              <a:buClr>
                <a:schemeClr val="dk1"/>
              </a:buClr>
              <a:buSzPts val="1800"/>
              <a:buFont typeface="Noto Sans Symbols"/>
              <a:buChar char="❑"/>
            </a:pPr>
            <a:r>
              <a:rPr lang="es-ES" sz="1800">
                <a:solidFill>
                  <a:schemeClr val="dk1"/>
                </a:solidFill>
              </a:rPr>
              <a:t> </a:t>
            </a:r>
            <a:r>
              <a:rPr b="0" i="0" lang="es-ES" sz="1800" u="none">
                <a:solidFill>
                  <a:schemeClr val="dk1"/>
                </a:solidFill>
                <a:latin typeface="Arial"/>
                <a:ea typeface="Arial"/>
                <a:cs typeface="Arial"/>
                <a:sym typeface="Arial"/>
              </a:rPr>
              <a:t>la rentabilidad </a:t>
            </a:r>
            <a:endParaRPr/>
          </a:p>
          <a:p>
            <a:pPr indent="-114300" lvl="0" marL="0" marR="0" rtl="0" algn="l">
              <a:lnSpc>
                <a:spcPct val="100000"/>
              </a:lnSpc>
              <a:spcBef>
                <a:spcPts val="0"/>
              </a:spcBef>
              <a:spcAft>
                <a:spcPts val="0"/>
              </a:spcAft>
              <a:buClr>
                <a:schemeClr val="dk1"/>
              </a:buClr>
              <a:buSzPts val="1800"/>
              <a:buFont typeface="Noto Sans Symbols"/>
              <a:buChar char="❑"/>
            </a:pPr>
            <a:r>
              <a:rPr lang="es-ES" sz="1800">
                <a:solidFill>
                  <a:schemeClr val="dk1"/>
                </a:solidFill>
              </a:rPr>
              <a:t> </a:t>
            </a:r>
            <a:r>
              <a:rPr b="0" i="0" lang="es-ES" sz="1800" u="none">
                <a:solidFill>
                  <a:schemeClr val="dk1"/>
                </a:solidFill>
                <a:latin typeface="Arial"/>
                <a:ea typeface="Arial"/>
                <a:cs typeface="Arial"/>
                <a:sym typeface="Arial"/>
              </a:rPr>
              <a:t>el crecimiento de la cifra de ventas</a:t>
            </a:r>
            <a:endParaRPr/>
          </a:p>
        </p:txBody>
      </p:sp>
      <p:sp>
        <p:nvSpPr>
          <p:cNvPr id="340" name="Google Shape;340;p44"/>
          <p:cNvSpPr txBox="1"/>
          <p:nvPr/>
        </p:nvSpPr>
        <p:spPr>
          <a:xfrm>
            <a:off x="153606" y="1127250"/>
            <a:ext cx="89892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0" i="0" lang="es-ES" sz="1800" u="none">
                <a:solidFill>
                  <a:schemeClr val="dk1"/>
                </a:solidFill>
                <a:latin typeface="Arial"/>
                <a:ea typeface="Arial"/>
                <a:cs typeface="Arial"/>
                <a:sym typeface="Arial"/>
              </a:rPr>
              <a:t>Sistema total de actividades empresariales encaminado a:</a:t>
            </a:r>
            <a:endParaRPr/>
          </a:p>
          <a:p>
            <a:pPr indent="-114300" lvl="0" marL="0" marR="0" rtl="0" algn="l">
              <a:lnSpc>
                <a:spcPct val="100000"/>
              </a:lnSpc>
              <a:spcBef>
                <a:spcPts val="0"/>
              </a:spcBef>
              <a:spcAft>
                <a:spcPts val="0"/>
              </a:spcAft>
              <a:buClr>
                <a:schemeClr val="dk1"/>
              </a:buClr>
              <a:buSzPts val="1800"/>
              <a:buFont typeface="Arial"/>
              <a:buChar char="-"/>
            </a:pPr>
            <a:r>
              <a:rPr lang="es-ES" sz="1800">
                <a:solidFill>
                  <a:schemeClr val="dk1"/>
                </a:solidFill>
              </a:rPr>
              <a:t>Planificar y fijar precios</a:t>
            </a:r>
            <a:endParaRPr sz="1800">
              <a:solidFill>
                <a:schemeClr val="dk1"/>
              </a:solidFill>
            </a:endParaRPr>
          </a:p>
          <a:p>
            <a:pPr indent="-114300" lvl="0" marL="0" marR="0" rtl="0" algn="l">
              <a:lnSpc>
                <a:spcPct val="100000"/>
              </a:lnSpc>
              <a:spcBef>
                <a:spcPts val="0"/>
              </a:spcBef>
              <a:spcAft>
                <a:spcPts val="0"/>
              </a:spcAft>
              <a:buClr>
                <a:schemeClr val="dk1"/>
              </a:buClr>
              <a:buSzPts val="1800"/>
              <a:buFont typeface="Arial"/>
              <a:buChar char="-"/>
            </a:pPr>
            <a:r>
              <a:rPr b="0" i="0" lang="es-ES" sz="1800" u="none">
                <a:solidFill>
                  <a:schemeClr val="dk1"/>
                </a:solidFill>
                <a:latin typeface="Arial"/>
                <a:ea typeface="Arial"/>
                <a:cs typeface="Arial"/>
                <a:sym typeface="Arial"/>
              </a:rPr>
              <a:t>promover y distribuir productos y servicios </a:t>
            </a:r>
            <a:endParaRPr sz="1800">
              <a:solidFill>
                <a:schemeClr val="dk1"/>
              </a:solidFill>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1" name="Google Shape;341;p44"/>
          <p:cNvSpPr/>
          <p:nvPr/>
        </p:nvSpPr>
        <p:spPr>
          <a:xfrm>
            <a:off x="5288756" y="3584575"/>
            <a:ext cx="518432" cy="653143"/>
          </a:xfrm>
          <a:custGeom>
            <a:rect b="b" l="l" r="r" t="t"/>
            <a:pathLst>
              <a:path extrusionOk="0" h="653143" w="691242">
                <a:moveTo>
                  <a:pt x="0" y="163286"/>
                </a:moveTo>
                <a:lnTo>
                  <a:pt x="20411" y="163286"/>
                </a:lnTo>
                <a:lnTo>
                  <a:pt x="20411" y="489857"/>
                </a:lnTo>
                <a:lnTo>
                  <a:pt x="0" y="489857"/>
                </a:lnTo>
                <a:lnTo>
                  <a:pt x="0" y="163286"/>
                </a:lnTo>
                <a:close/>
                <a:moveTo>
                  <a:pt x="40821" y="163286"/>
                </a:moveTo>
                <a:lnTo>
                  <a:pt x="81643" y="163286"/>
                </a:lnTo>
                <a:lnTo>
                  <a:pt x="81643" y="489857"/>
                </a:lnTo>
                <a:lnTo>
                  <a:pt x="40821" y="489857"/>
                </a:lnTo>
                <a:lnTo>
                  <a:pt x="40821" y="163286"/>
                </a:lnTo>
                <a:close/>
                <a:moveTo>
                  <a:pt x="102054" y="163286"/>
                </a:moveTo>
                <a:lnTo>
                  <a:pt x="364671" y="163286"/>
                </a:lnTo>
                <a:lnTo>
                  <a:pt x="364671" y="0"/>
                </a:lnTo>
                <a:lnTo>
                  <a:pt x="691242" y="326572"/>
                </a:lnTo>
                <a:lnTo>
                  <a:pt x="364671" y="653143"/>
                </a:lnTo>
                <a:lnTo>
                  <a:pt x="364671" y="489857"/>
                </a:lnTo>
                <a:lnTo>
                  <a:pt x="102054" y="489857"/>
                </a:lnTo>
                <a:lnTo>
                  <a:pt x="102054" y="16328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342" name="Google Shape;342;p44"/>
          <p:cNvSpPr txBox="1"/>
          <p:nvPr/>
        </p:nvSpPr>
        <p:spPr>
          <a:xfrm>
            <a:off x="6627525" y="1127250"/>
            <a:ext cx="2586300" cy="11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800">
                <a:solidFill>
                  <a:schemeClr val="dk1"/>
                </a:solidFill>
              </a:rPr>
              <a:t>Para</a:t>
            </a:r>
            <a:r>
              <a:rPr lang="es-ES" sz="1800">
                <a:solidFill>
                  <a:schemeClr val="dk1"/>
                </a:solidFill>
              </a:rPr>
              <a:t> satisfacer necesidades de consumidores actuales o potenciales. </a:t>
            </a:r>
            <a:endParaRPr>
              <a:solidFill>
                <a:schemeClr val="dk1"/>
              </a:solidFill>
            </a:endParaRPr>
          </a:p>
        </p:txBody>
      </p:sp>
      <p:sp>
        <p:nvSpPr>
          <p:cNvPr id="343" name="Google Shape;343;p44"/>
          <p:cNvSpPr/>
          <p:nvPr/>
        </p:nvSpPr>
        <p:spPr>
          <a:xfrm>
            <a:off x="6109125" y="1165125"/>
            <a:ext cx="518400" cy="1013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4"/>
          <p:cNvSpPr txBox="1"/>
          <p:nvPr/>
        </p:nvSpPr>
        <p:spPr>
          <a:xfrm>
            <a:off x="1712923" y="30150"/>
            <a:ext cx="68811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i="0" lang="es-ES" sz="2200" u="none">
                <a:solidFill>
                  <a:srgbClr val="FFFFFF"/>
                </a:solidFill>
                <a:latin typeface="Arial"/>
                <a:ea typeface="Arial"/>
                <a:cs typeface="Arial"/>
                <a:sym typeface="Arial"/>
              </a:rPr>
              <a:t>1</a:t>
            </a:r>
            <a:r>
              <a:rPr b="1" lang="es-ES" sz="2200">
                <a:solidFill>
                  <a:srgbClr val="FFFFFF"/>
                </a:solidFill>
              </a:rPr>
              <a:t>-</a:t>
            </a:r>
            <a:r>
              <a:rPr b="1" i="0" lang="es-ES" sz="2200" u="none">
                <a:solidFill>
                  <a:srgbClr val="FFFFFF"/>
                </a:solidFill>
                <a:latin typeface="Arial"/>
                <a:ea typeface="Arial"/>
                <a:cs typeface="Arial"/>
                <a:sym typeface="Arial"/>
              </a:rPr>
              <a:t>Concepto y estructura del sistema de comercialización: dirección del Marketing</a:t>
            </a:r>
            <a:endParaRPr sz="2200">
              <a:solidFill>
                <a:srgbClr val="FFFFFF"/>
              </a:solidFill>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45"/>
          <p:cNvPicPr preferRelativeResize="0"/>
          <p:nvPr/>
        </p:nvPicPr>
        <p:blipFill rotWithShape="1">
          <a:blip r:embed="rId3">
            <a:alphaModFix/>
          </a:blip>
          <a:srcRect b="0" l="0" r="0" t="0"/>
          <a:stretch/>
        </p:blipFill>
        <p:spPr>
          <a:xfrm rot="-2459999">
            <a:off x="7786688" y="356408"/>
            <a:ext cx="1583531" cy="754856"/>
          </a:xfrm>
          <a:prstGeom prst="rect">
            <a:avLst/>
          </a:prstGeom>
          <a:noFill/>
          <a:ln>
            <a:noFill/>
          </a:ln>
        </p:spPr>
      </p:pic>
      <p:pic>
        <p:nvPicPr>
          <p:cNvPr id="350" name="Google Shape;350;p45"/>
          <p:cNvPicPr preferRelativeResize="0"/>
          <p:nvPr/>
        </p:nvPicPr>
        <p:blipFill rotWithShape="1">
          <a:blip r:embed="rId4">
            <a:alphaModFix/>
          </a:blip>
          <a:srcRect b="0" l="0" r="0" t="0"/>
          <a:stretch/>
        </p:blipFill>
        <p:spPr>
          <a:xfrm>
            <a:off x="80825" y="1344600"/>
            <a:ext cx="8986973" cy="4810274"/>
          </a:xfrm>
          <a:prstGeom prst="rect">
            <a:avLst/>
          </a:prstGeom>
          <a:noFill/>
          <a:ln>
            <a:noFill/>
          </a:ln>
        </p:spPr>
      </p:pic>
      <p:sp>
        <p:nvSpPr>
          <p:cNvPr id="351" name="Google Shape;351;p45"/>
          <p:cNvSpPr txBox="1"/>
          <p:nvPr/>
        </p:nvSpPr>
        <p:spPr>
          <a:xfrm>
            <a:off x="176936" y="1819275"/>
            <a:ext cx="8829900" cy="4030800"/>
          </a:xfrm>
          <a:prstGeom prst="rect">
            <a:avLst/>
          </a:prstGeom>
          <a:noFill/>
          <a:ln>
            <a:noFill/>
          </a:ln>
        </p:spPr>
        <p:txBody>
          <a:bodyPr anchorCtr="0" anchor="t" bIns="45700" lIns="91425" spcFirstLastPara="1" rIns="91425" wrap="square" tIns="45700">
            <a:noAutofit/>
          </a:bodyPr>
          <a:lstStyle/>
          <a:p>
            <a:pPr indent="-330200" lvl="0" marL="342900" marR="0" rtl="0" algn="l">
              <a:lnSpc>
                <a:spcPct val="100000"/>
              </a:lnSpc>
              <a:spcBef>
                <a:spcPts val="0"/>
              </a:spcBef>
              <a:spcAft>
                <a:spcPts val="0"/>
              </a:spcAft>
              <a:buClr>
                <a:schemeClr val="dk1"/>
              </a:buClr>
              <a:buSzPts val="1600"/>
              <a:buFont typeface="Arial"/>
              <a:buAutoNum type="arabicParenR"/>
            </a:pPr>
            <a:r>
              <a:rPr b="0" i="0" lang="es-ES" sz="1600" u="none">
                <a:solidFill>
                  <a:schemeClr val="dk1"/>
                </a:solidFill>
                <a:latin typeface="Arial"/>
                <a:ea typeface="Arial"/>
                <a:cs typeface="Arial"/>
                <a:sym typeface="Arial"/>
              </a:rPr>
              <a:t>Información sobre las </a:t>
            </a:r>
            <a:r>
              <a:rPr b="1" i="0" lang="es-ES" sz="1600" u="none">
                <a:solidFill>
                  <a:schemeClr val="dk1"/>
                </a:solidFill>
                <a:latin typeface="Arial"/>
                <a:ea typeface="Arial"/>
                <a:cs typeface="Arial"/>
                <a:sym typeface="Arial"/>
              </a:rPr>
              <a:t>necesidades del mercado</a:t>
            </a:r>
            <a:r>
              <a:rPr b="0" i="0" lang="es-ES" sz="1600" u="none">
                <a:solidFill>
                  <a:schemeClr val="dk1"/>
                </a:solidFill>
                <a:latin typeface="Arial"/>
                <a:ea typeface="Arial"/>
                <a:cs typeface="Arial"/>
                <a:sym typeface="Arial"/>
              </a:rPr>
              <a:t>. Estudio del mercado y de su demanda. </a:t>
            </a:r>
            <a:endParaRPr sz="1600"/>
          </a:p>
          <a:p>
            <a:pPr indent="-228600" lvl="0" marL="342900" marR="0" rtl="0" algn="l">
              <a:lnSpc>
                <a:spcPct val="100000"/>
              </a:lnSpc>
              <a:spcBef>
                <a:spcPts val="0"/>
              </a:spcBef>
              <a:spcAft>
                <a:spcPts val="0"/>
              </a:spcAft>
              <a:buClr>
                <a:schemeClr val="dk1"/>
              </a:buClr>
              <a:buSzPts val="1800"/>
              <a:buFont typeface="Arial"/>
              <a:buNone/>
            </a:pPr>
            <a:r>
              <a:t/>
            </a:r>
            <a:endParaRPr b="0" i="0" sz="9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2) Adquisición y almacenamiento de productos. Relación de </a:t>
            </a:r>
            <a:r>
              <a:rPr b="1" i="0" lang="es-ES" sz="1600" u="none">
                <a:solidFill>
                  <a:schemeClr val="dk1"/>
                </a:solidFill>
                <a:latin typeface="Arial"/>
                <a:ea typeface="Arial"/>
                <a:cs typeface="Arial"/>
                <a:sym typeface="Arial"/>
              </a:rPr>
              <a:t>intercambio con el sistema de producción</a:t>
            </a:r>
            <a:r>
              <a:rPr b="0" i="0" lang="es-ES" sz="1600" u="none">
                <a:solidFill>
                  <a:schemeClr val="dk1"/>
                </a:solidFill>
                <a:latin typeface="Arial"/>
                <a:ea typeface="Arial"/>
                <a:cs typeface="Arial"/>
                <a:sym typeface="Arial"/>
              </a:rPr>
              <a:t>.</a:t>
            </a:r>
            <a:endParaRPr b="0" i="0" sz="16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t/>
            </a:r>
            <a:endParaRPr sz="900">
              <a:solidFill>
                <a:schemeClr val="dk1"/>
              </a:solidFill>
            </a:endParaRPr>
          </a:p>
          <a:p>
            <a:pPr indent="-342900" lvl="0" marL="342900" marR="0" rtl="0" algn="l">
              <a:lnSpc>
                <a:spcPct val="100000"/>
              </a:lnSpc>
              <a:spcBef>
                <a:spcPts val="0"/>
              </a:spcBef>
              <a:spcAft>
                <a:spcPts val="0"/>
              </a:spcAft>
              <a:buClr>
                <a:schemeClr val="dk1"/>
              </a:buClr>
              <a:buSzPts val="1800"/>
              <a:buFont typeface="Arial"/>
              <a:buNone/>
            </a:pPr>
            <a:r>
              <a:t/>
            </a:r>
            <a:endParaRPr b="0" i="0" sz="6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3) </a:t>
            </a:r>
            <a:r>
              <a:rPr b="1" i="0" lang="es-ES" sz="1600" u="none">
                <a:solidFill>
                  <a:schemeClr val="dk1"/>
                </a:solidFill>
                <a:latin typeface="Arial"/>
                <a:ea typeface="Arial"/>
                <a:cs typeface="Arial"/>
                <a:sym typeface="Arial"/>
              </a:rPr>
              <a:t>Promoción comercial y publicidad</a:t>
            </a:r>
            <a:r>
              <a:rPr b="0" i="0" lang="es-ES" sz="1600" u="none">
                <a:solidFill>
                  <a:schemeClr val="dk1"/>
                </a:solidFill>
                <a:latin typeface="Arial"/>
                <a:ea typeface="Arial"/>
                <a:cs typeface="Arial"/>
                <a:sym typeface="Arial"/>
              </a:rPr>
              <a:t>. Función de creación y de mantenimiento de la demanda.</a:t>
            </a:r>
            <a:endParaRPr sz="1600"/>
          </a:p>
          <a:p>
            <a:pPr indent="-342900" lvl="0" marL="342900" marR="0" rtl="0" algn="l">
              <a:lnSpc>
                <a:spcPct val="100000"/>
              </a:lnSpc>
              <a:spcBef>
                <a:spcPts val="0"/>
              </a:spcBef>
              <a:spcAft>
                <a:spcPts val="0"/>
              </a:spcAft>
              <a:buClr>
                <a:schemeClr val="dk1"/>
              </a:buClr>
              <a:buSzPts val="1800"/>
              <a:buFont typeface="Arial"/>
              <a:buNone/>
            </a:pPr>
            <a:r>
              <a:t/>
            </a:r>
            <a:endParaRPr b="0" i="0" sz="6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4) </a:t>
            </a:r>
            <a:r>
              <a:rPr b="1" i="0" lang="es-ES" sz="1600" u="none">
                <a:solidFill>
                  <a:schemeClr val="dk1"/>
                </a:solidFill>
                <a:latin typeface="Arial"/>
                <a:ea typeface="Arial"/>
                <a:cs typeface="Arial"/>
                <a:sym typeface="Arial"/>
              </a:rPr>
              <a:t>Distribución.</a:t>
            </a:r>
            <a:r>
              <a:rPr b="0" i="0" lang="es-ES" sz="1600" u="none">
                <a:solidFill>
                  <a:schemeClr val="dk1"/>
                </a:solidFill>
                <a:latin typeface="Arial"/>
                <a:ea typeface="Arial"/>
                <a:cs typeface="Arial"/>
                <a:sym typeface="Arial"/>
              </a:rPr>
              <a:t> Conjunto de tareas de mantenimiento, transporte y entrega física de los productos a los mayoristas o a los detallistas. </a:t>
            </a:r>
            <a:endParaRPr sz="1600"/>
          </a:p>
          <a:p>
            <a:pPr indent="-342900" lvl="0" marL="342900" marR="0" rtl="0" algn="l">
              <a:lnSpc>
                <a:spcPct val="100000"/>
              </a:lnSpc>
              <a:spcBef>
                <a:spcPts val="0"/>
              </a:spcBef>
              <a:spcAft>
                <a:spcPts val="0"/>
              </a:spcAft>
              <a:buClr>
                <a:schemeClr val="dk1"/>
              </a:buClr>
              <a:buSzPts val="1800"/>
              <a:buFont typeface="Arial"/>
              <a:buNone/>
            </a:pPr>
            <a:r>
              <a:t/>
            </a:r>
            <a:endParaRPr b="0" i="0" sz="9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5) Fijación de </a:t>
            </a:r>
            <a:r>
              <a:rPr b="1" i="0" lang="es-ES" sz="1600" u="none">
                <a:solidFill>
                  <a:schemeClr val="dk1"/>
                </a:solidFill>
                <a:latin typeface="Arial"/>
                <a:ea typeface="Arial"/>
                <a:cs typeface="Arial"/>
                <a:sym typeface="Arial"/>
              </a:rPr>
              <a:t>precios</a:t>
            </a:r>
            <a:r>
              <a:rPr b="0" i="0" lang="es-ES" sz="1600" u="none">
                <a:solidFill>
                  <a:schemeClr val="dk1"/>
                </a:solidFill>
                <a:latin typeface="Arial"/>
                <a:ea typeface="Arial"/>
                <a:cs typeface="Arial"/>
                <a:sym typeface="Arial"/>
              </a:rPr>
              <a:t>. Política de precios y de descuentos según los intermediarios y agentes intervinientes en el proceso de comercialización.</a:t>
            </a:r>
            <a:endParaRPr sz="1600"/>
          </a:p>
          <a:p>
            <a:pPr indent="-342900" lvl="0" marL="342900" marR="0" rtl="0" algn="l">
              <a:lnSpc>
                <a:spcPct val="100000"/>
              </a:lnSpc>
              <a:spcBef>
                <a:spcPts val="0"/>
              </a:spcBef>
              <a:spcAft>
                <a:spcPts val="0"/>
              </a:spcAft>
              <a:buClr>
                <a:schemeClr val="dk1"/>
              </a:buClr>
              <a:buSzPts val="1800"/>
              <a:buFont typeface="Arial"/>
              <a:buNone/>
            </a:pPr>
            <a:r>
              <a:t/>
            </a:r>
            <a:endParaRPr b="0" i="0" sz="9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6)</a:t>
            </a:r>
            <a:r>
              <a:rPr b="1" i="0" lang="es-ES" sz="1600" u="none">
                <a:solidFill>
                  <a:schemeClr val="dk1"/>
                </a:solidFill>
                <a:latin typeface="Arial"/>
                <a:ea typeface="Arial"/>
                <a:cs typeface="Arial"/>
                <a:sym typeface="Arial"/>
              </a:rPr>
              <a:t> Ventas. </a:t>
            </a:r>
            <a:r>
              <a:rPr b="0" i="0" lang="es-ES" sz="1600" u="none">
                <a:solidFill>
                  <a:schemeClr val="dk1"/>
                </a:solidFill>
                <a:latin typeface="Arial"/>
                <a:ea typeface="Arial"/>
                <a:cs typeface="Arial"/>
                <a:sym typeface="Arial"/>
              </a:rPr>
              <a:t>Función tradicional o básica en la que se soporta toda la «fuerza» del sistema. Por ello, los agentes y técnicas de la misma son conocidos por la «fuerza de ventas».</a:t>
            </a:r>
            <a:endParaRPr sz="1600"/>
          </a:p>
          <a:p>
            <a:pPr indent="-342900" lvl="0" marL="342900" marR="0" rtl="0" algn="l">
              <a:lnSpc>
                <a:spcPct val="100000"/>
              </a:lnSpc>
              <a:spcBef>
                <a:spcPts val="0"/>
              </a:spcBef>
              <a:spcAft>
                <a:spcPts val="0"/>
              </a:spcAft>
              <a:buClr>
                <a:schemeClr val="dk1"/>
              </a:buClr>
              <a:buSzPts val="1800"/>
              <a:buFont typeface="Arial"/>
              <a:buNone/>
            </a:pPr>
            <a:r>
              <a:t/>
            </a:r>
            <a:endParaRPr b="0" i="0" sz="900" u="non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Arial"/>
              <a:buNone/>
            </a:pPr>
            <a:r>
              <a:rPr b="0" i="0" lang="es-ES" sz="1600" u="none">
                <a:solidFill>
                  <a:schemeClr val="dk1"/>
                </a:solidFill>
                <a:latin typeface="Arial"/>
                <a:ea typeface="Arial"/>
                <a:cs typeface="Arial"/>
                <a:sym typeface="Arial"/>
              </a:rPr>
              <a:t>7) </a:t>
            </a:r>
            <a:r>
              <a:rPr b="1" i="0" lang="es-ES" sz="1600" u="none">
                <a:solidFill>
                  <a:schemeClr val="dk1"/>
                </a:solidFill>
                <a:latin typeface="Arial"/>
                <a:ea typeface="Arial"/>
                <a:cs typeface="Arial"/>
                <a:sym typeface="Arial"/>
              </a:rPr>
              <a:t>Servicios posventa. </a:t>
            </a:r>
            <a:r>
              <a:rPr b="0" i="0" lang="es-ES" sz="1600" u="none">
                <a:solidFill>
                  <a:schemeClr val="dk1"/>
                </a:solidFill>
                <a:latin typeface="Arial"/>
                <a:ea typeface="Arial"/>
                <a:cs typeface="Arial"/>
                <a:sym typeface="Arial"/>
              </a:rPr>
              <a:t>Conjunto de acciones de ayuda, de asistencia y de información al cliente para fidelizar su relación futura.</a:t>
            </a:r>
            <a:endParaRPr sz="1600"/>
          </a:p>
        </p:txBody>
      </p:sp>
      <p:sp>
        <p:nvSpPr>
          <p:cNvPr id="352" name="Google Shape;352;p45"/>
          <p:cNvSpPr txBox="1"/>
          <p:nvPr/>
        </p:nvSpPr>
        <p:spPr>
          <a:xfrm>
            <a:off x="1712923" y="30150"/>
            <a:ext cx="6881100" cy="1097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000"/>
              <a:buFont typeface="Arial"/>
              <a:buNone/>
            </a:pPr>
            <a:r>
              <a:rPr b="1" i="0" lang="es-ES" sz="2200" u="none">
                <a:solidFill>
                  <a:srgbClr val="FFFFFF"/>
                </a:solidFill>
                <a:latin typeface="Arial"/>
                <a:ea typeface="Arial"/>
                <a:cs typeface="Arial"/>
                <a:sym typeface="Arial"/>
              </a:rPr>
              <a:t>1</a:t>
            </a:r>
            <a:r>
              <a:rPr b="1" lang="es-ES" sz="2200">
                <a:solidFill>
                  <a:srgbClr val="FFFFFF"/>
                </a:solidFill>
              </a:rPr>
              <a:t>-</a:t>
            </a:r>
            <a:r>
              <a:rPr b="1" i="0" lang="es-ES" sz="2200" u="none">
                <a:solidFill>
                  <a:srgbClr val="FFFFFF"/>
                </a:solidFill>
                <a:latin typeface="Arial"/>
                <a:ea typeface="Arial"/>
                <a:cs typeface="Arial"/>
                <a:sym typeface="Arial"/>
              </a:rPr>
              <a:t>Concepto y estructura del sistema de comercialización: dirección del Marketing</a:t>
            </a:r>
            <a:endParaRPr sz="2200">
              <a:solidFill>
                <a:srgbClr val="FFFFFF"/>
              </a:solidFill>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Tema de Office">
  <a:themeElements>
    <a:clrScheme name="Escala de grises">
      <a:dk1>
        <a:srgbClr val="000000"/>
      </a:dk1>
      <a:lt1>
        <a:srgbClr val="FFFFFF"/>
      </a:lt1>
      <a:dk2>
        <a:srgbClr val="000000"/>
      </a:dk2>
      <a:lt2>
        <a:srgbClr val="D21E6D"/>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Álbum de fotos clásico">
  <a:themeElements>
    <a:clrScheme name="Technic">
      <a:dk1>
        <a:srgbClr val="000000"/>
      </a:dk1>
      <a:lt1>
        <a:srgbClr val="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